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  <p:sldMasterId id="2147483912" r:id="rId2"/>
    <p:sldMasterId id="2147483924" r:id="rId3"/>
    <p:sldMasterId id="2147483936" r:id="rId4"/>
    <p:sldMasterId id="2147483948" r:id="rId5"/>
    <p:sldMasterId id="2147483960" r:id="rId6"/>
    <p:sldMasterId id="2147483972" r:id="rId7"/>
    <p:sldMasterId id="2147483984" r:id="rId8"/>
    <p:sldMasterId id="2147483996" r:id="rId9"/>
  </p:sldMasterIdLst>
  <p:notesMasterIdLst>
    <p:notesMasterId r:id="rId176"/>
  </p:notesMasterIdLst>
  <p:sldIdLst>
    <p:sldId id="256" r:id="rId10"/>
    <p:sldId id="257" r:id="rId11"/>
    <p:sldId id="258" r:id="rId12"/>
    <p:sldId id="261" r:id="rId13"/>
    <p:sldId id="259" r:id="rId14"/>
    <p:sldId id="262" r:id="rId15"/>
    <p:sldId id="260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1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82" r:id="rId43"/>
    <p:sldId id="308" r:id="rId44"/>
    <p:sldId id="309" r:id="rId45"/>
    <p:sldId id="310" r:id="rId46"/>
    <p:sldId id="311" r:id="rId47"/>
    <p:sldId id="312" r:id="rId48"/>
    <p:sldId id="313" r:id="rId49"/>
    <p:sldId id="314" r:id="rId50"/>
    <p:sldId id="283" r:id="rId51"/>
    <p:sldId id="354" r:id="rId52"/>
    <p:sldId id="355" r:id="rId53"/>
    <p:sldId id="356" r:id="rId54"/>
    <p:sldId id="357" r:id="rId55"/>
    <p:sldId id="358" r:id="rId56"/>
    <p:sldId id="359" r:id="rId57"/>
    <p:sldId id="360" r:id="rId58"/>
    <p:sldId id="361" r:id="rId59"/>
    <p:sldId id="362" r:id="rId60"/>
    <p:sldId id="363" r:id="rId61"/>
    <p:sldId id="364" r:id="rId62"/>
    <p:sldId id="365" r:id="rId63"/>
    <p:sldId id="366" r:id="rId64"/>
    <p:sldId id="367" r:id="rId65"/>
    <p:sldId id="368" r:id="rId66"/>
    <p:sldId id="369" r:id="rId67"/>
    <p:sldId id="370" r:id="rId68"/>
    <p:sldId id="371" r:id="rId69"/>
    <p:sldId id="372" r:id="rId70"/>
    <p:sldId id="373" r:id="rId71"/>
    <p:sldId id="374" r:id="rId72"/>
    <p:sldId id="375" r:id="rId73"/>
    <p:sldId id="376" r:id="rId74"/>
    <p:sldId id="377" r:id="rId75"/>
    <p:sldId id="378" r:id="rId76"/>
    <p:sldId id="379" r:id="rId77"/>
    <p:sldId id="380" r:id="rId78"/>
    <p:sldId id="381" r:id="rId79"/>
    <p:sldId id="382" r:id="rId80"/>
    <p:sldId id="383" r:id="rId81"/>
    <p:sldId id="384" r:id="rId82"/>
    <p:sldId id="385" r:id="rId83"/>
    <p:sldId id="386" r:id="rId84"/>
    <p:sldId id="387" r:id="rId85"/>
    <p:sldId id="388" r:id="rId86"/>
    <p:sldId id="389" r:id="rId87"/>
    <p:sldId id="390" r:id="rId88"/>
    <p:sldId id="391" r:id="rId89"/>
    <p:sldId id="392" r:id="rId90"/>
    <p:sldId id="393" r:id="rId91"/>
    <p:sldId id="394" r:id="rId92"/>
    <p:sldId id="395" r:id="rId93"/>
    <p:sldId id="396" r:id="rId94"/>
    <p:sldId id="397" r:id="rId95"/>
    <p:sldId id="398" r:id="rId96"/>
    <p:sldId id="399" r:id="rId97"/>
    <p:sldId id="400" r:id="rId98"/>
    <p:sldId id="401" r:id="rId99"/>
    <p:sldId id="402" r:id="rId100"/>
    <p:sldId id="292" r:id="rId101"/>
    <p:sldId id="315" r:id="rId102"/>
    <p:sldId id="316" r:id="rId103"/>
    <p:sldId id="317" r:id="rId104"/>
    <p:sldId id="318" r:id="rId105"/>
    <p:sldId id="346" r:id="rId106"/>
    <p:sldId id="320" r:id="rId107"/>
    <p:sldId id="321" r:id="rId108"/>
    <p:sldId id="322" r:id="rId109"/>
    <p:sldId id="323" r:id="rId110"/>
    <p:sldId id="324" r:id="rId111"/>
    <p:sldId id="325" r:id="rId112"/>
    <p:sldId id="326" r:id="rId113"/>
    <p:sldId id="327" r:id="rId114"/>
    <p:sldId id="328" r:id="rId115"/>
    <p:sldId id="329" r:id="rId116"/>
    <p:sldId id="330" r:id="rId117"/>
    <p:sldId id="331" r:id="rId118"/>
    <p:sldId id="332" r:id="rId119"/>
    <p:sldId id="333" r:id="rId120"/>
    <p:sldId id="334" r:id="rId121"/>
    <p:sldId id="335" r:id="rId122"/>
    <p:sldId id="336" r:id="rId123"/>
    <p:sldId id="337" r:id="rId124"/>
    <p:sldId id="338" r:id="rId125"/>
    <p:sldId id="339" r:id="rId126"/>
    <p:sldId id="340" r:id="rId127"/>
    <p:sldId id="341" r:id="rId128"/>
    <p:sldId id="342" r:id="rId129"/>
    <p:sldId id="343" r:id="rId130"/>
    <p:sldId id="344" r:id="rId131"/>
    <p:sldId id="345" r:id="rId132"/>
    <p:sldId id="293" r:id="rId133"/>
    <p:sldId id="294" r:id="rId134"/>
    <p:sldId id="295" r:id="rId135"/>
    <p:sldId id="347" r:id="rId136"/>
    <p:sldId id="348" r:id="rId137"/>
    <p:sldId id="349" r:id="rId138"/>
    <p:sldId id="350" r:id="rId139"/>
    <p:sldId id="351" r:id="rId140"/>
    <p:sldId id="352" r:id="rId141"/>
    <p:sldId id="353" r:id="rId142"/>
    <p:sldId id="298" r:id="rId143"/>
    <p:sldId id="299" r:id="rId144"/>
    <p:sldId id="300" r:id="rId145"/>
    <p:sldId id="301" r:id="rId146"/>
    <p:sldId id="302" r:id="rId147"/>
    <p:sldId id="303" r:id="rId148"/>
    <p:sldId id="304" r:id="rId149"/>
    <p:sldId id="305" r:id="rId150"/>
    <p:sldId id="306" r:id="rId151"/>
    <p:sldId id="307" r:id="rId152"/>
    <p:sldId id="296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  <p:sldId id="411" r:id="rId161"/>
    <p:sldId id="412" r:id="rId162"/>
    <p:sldId id="413" r:id="rId163"/>
    <p:sldId id="414" r:id="rId164"/>
    <p:sldId id="415" r:id="rId165"/>
    <p:sldId id="416" r:id="rId166"/>
    <p:sldId id="417" r:id="rId167"/>
    <p:sldId id="418" r:id="rId168"/>
    <p:sldId id="419" r:id="rId169"/>
    <p:sldId id="420" r:id="rId170"/>
    <p:sldId id="421" r:id="rId171"/>
    <p:sldId id="422" r:id="rId172"/>
    <p:sldId id="423" r:id="rId173"/>
    <p:sldId id="297" r:id="rId174"/>
    <p:sldId id="424" r:id="rId17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289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3324" y="-13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117" Type="http://schemas.openxmlformats.org/officeDocument/2006/relationships/slide" Target="slides/slide108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slide" Target="slides/slide75.xml"/><Relationship Id="rId89" Type="http://schemas.openxmlformats.org/officeDocument/2006/relationships/slide" Target="slides/slide80.xml"/><Relationship Id="rId112" Type="http://schemas.openxmlformats.org/officeDocument/2006/relationships/slide" Target="slides/slide103.xml"/><Relationship Id="rId133" Type="http://schemas.openxmlformats.org/officeDocument/2006/relationships/slide" Target="slides/slide124.xml"/><Relationship Id="rId138" Type="http://schemas.openxmlformats.org/officeDocument/2006/relationships/slide" Target="slides/slide129.xml"/><Relationship Id="rId154" Type="http://schemas.openxmlformats.org/officeDocument/2006/relationships/slide" Target="slides/slide145.xml"/><Relationship Id="rId159" Type="http://schemas.openxmlformats.org/officeDocument/2006/relationships/slide" Target="slides/slide150.xml"/><Relationship Id="rId175" Type="http://schemas.openxmlformats.org/officeDocument/2006/relationships/slide" Target="slides/slide166.xml"/><Relationship Id="rId170" Type="http://schemas.openxmlformats.org/officeDocument/2006/relationships/slide" Target="slides/slide161.xml"/><Relationship Id="rId16" Type="http://schemas.openxmlformats.org/officeDocument/2006/relationships/slide" Target="slides/slide7.xml"/><Relationship Id="rId107" Type="http://schemas.openxmlformats.org/officeDocument/2006/relationships/slide" Target="slides/slide98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slide" Target="slides/slide65.xml"/><Relationship Id="rId79" Type="http://schemas.openxmlformats.org/officeDocument/2006/relationships/slide" Target="slides/slide70.xml"/><Relationship Id="rId102" Type="http://schemas.openxmlformats.org/officeDocument/2006/relationships/slide" Target="slides/slide93.xml"/><Relationship Id="rId123" Type="http://schemas.openxmlformats.org/officeDocument/2006/relationships/slide" Target="slides/slide114.xml"/><Relationship Id="rId128" Type="http://schemas.openxmlformats.org/officeDocument/2006/relationships/slide" Target="slides/slide119.xml"/><Relationship Id="rId144" Type="http://schemas.openxmlformats.org/officeDocument/2006/relationships/slide" Target="slides/slide135.xml"/><Relationship Id="rId149" Type="http://schemas.openxmlformats.org/officeDocument/2006/relationships/slide" Target="slides/slide140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1.xml"/><Relationship Id="rId95" Type="http://schemas.openxmlformats.org/officeDocument/2006/relationships/slide" Target="slides/slide86.xml"/><Relationship Id="rId160" Type="http://schemas.openxmlformats.org/officeDocument/2006/relationships/slide" Target="slides/slide151.xml"/><Relationship Id="rId165" Type="http://schemas.openxmlformats.org/officeDocument/2006/relationships/slide" Target="slides/slide156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113" Type="http://schemas.openxmlformats.org/officeDocument/2006/relationships/slide" Target="slides/slide104.xml"/><Relationship Id="rId118" Type="http://schemas.openxmlformats.org/officeDocument/2006/relationships/slide" Target="slides/slide109.xml"/><Relationship Id="rId134" Type="http://schemas.openxmlformats.org/officeDocument/2006/relationships/slide" Target="slides/slide125.xml"/><Relationship Id="rId139" Type="http://schemas.openxmlformats.org/officeDocument/2006/relationships/slide" Target="slides/slide130.xml"/><Relationship Id="rId80" Type="http://schemas.openxmlformats.org/officeDocument/2006/relationships/slide" Target="slides/slide71.xml"/><Relationship Id="rId85" Type="http://schemas.openxmlformats.org/officeDocument/2006/relationships/slide" Target="slides/slide76.xml"/><Relationship Id="rId150" Type="http://schemas.openxmlformats.org/officeDocument/2006/relationships/slide" Target="slides/slide141.xml"/><Relationship Id="rId155" Type="http://schemas.openxmlformats.org/officeDocument/2006/relationships/slide" Target="slides/slide146.xml"/><Relationship Id="rId171" Type="http://schemas.openxmlformats.org/officeDocument/2006/relationships/slide" Target="slides/slide162.xml"/><Relationship Id="rId176" Type="http://schemas.openxmlformats.org/officeDocument/2006/relationships/notesMaster" Target="notesMasters/notesMaster1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59" Type="http://schemas.openxmlformats.org/officeDocument/2006/relationships/slide" Target="slides/slide50.xml"/><Relationship Id="rId103" Type="http://schemas.openxmlformats.org/officeDocument/2006/relationships/slide" Target="slides/slide94.xml"/><Relationship Id="rId108" Type="http://schemas.openxmlformats.org/officeDocument/2006/relationships/slide" Target="slides/slide99.xml"/><Relationship Id="rId124" Type="http://schemas.openxmlformats.org/officeDocument/2006/relationships/slide" Target="slides/slide115.xml"/><Relationship Id="rId129" Type="http://schemas.openxmlformats.org/officeDocument/2006/relationships/slide" Target="slides/slide120.xml"/><Relationship Id="rId54" Type="http://schemas.openxmlformats.org/officeDocument/2006/relationships/slide" Target="slides/slide45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91" Type="http://schemas.openxmlformats.org/officeDocument/2006/relationships/slide" Target="slides/slide82.xml"/><Relationship Id="rId96" Type="http://schemas.openxmlformats.org/officeDocument/2006/relationships/slide" Target="slides/slide87.xml"/><Relationship Id="rId140" Type="http://schemas.openxmlformats.org/officeDocument/2006/relationships/slide" Target="slides/slide131.xml"/><Relationship Id="rId145" Type="http://schemas.openxmlformats.org/officeDocument/2006/relationships/slide" Target="slides/slide136.xml"/><Relationship Id="rId161" Type="http://schemas.openxmlformats.org/officeDocument/2006/relationships/slide" Target="slides/slide152.xml"/><Relationship Id="rId166" Type="http://schemas.openxmlformats.org/officeDocument/2006/relationships/slide" Target="slides/slide15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49" Type="http://schemas.openxmlformats.org/officeDocument/2006/relationships/slide" Target="slides/slide40.xml"/><Relationship Id="rId114" Type="http://schemas.openxmlformats.org/officeDocument/2006/relationships/slide" Target="slides/slide105.xml"/><Relationship Id="rId119" Type="http://schemas.openxmlformats.org/officeDocument/2006/relationships/slide" Target="slides/slide110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slide" Target="slides/slide69.xml"/><Relationship Id="rId81" Type="http://schemas.openxmlformats.org/officeDocument/2006/relationships/slide" Target="slides/slide72.xml"/><Relationship Id="rId86" Type="http://schemas.openxmlformats.org/officeDocument/2006/relationships/slide" Target="slides/slide77.xml"/><Relationship Id="rId94" Type="http://schemas.openxmlformats.org/officeDocument/2006/relationships/slide" Target="slides/slide85.xml"/><Relationship Id="rId99" Type="http://schemas.openxmlformats.org/officeDocument/2006/relationships/slide" Target="slides/slide90.xml"/><Relationship Id="rId101" Type="http://schemas.openxmlformats.org/officeDocument/2006/relationships/slide" Target="slides/slide92.xml"/><Relationship Id="rId122" Type="http://schemas.openxmlformats.org/officeDocument/2006/relationships/slide" Target="slides/slide113.xml"/><Relationship Id="rId130" Type="http://schemas.openxmlformats.org/officeDocument/2006/relationships/slide" Target="slides/slide121.xml"/><Relationship Id="rId135" Type="http://schemas.openxmlformats.org/officeDocument/2006/relationships/slide" Target="slides/slide126.xml"/><Relationship Id="rId143" Type="http://schemas.openxmlformats.org/officeDocument/2006/relationships/slide" Target="slides/slide134.xml"/><Relationship Id="rId148" Type="http://schemas.openxmlformats.org/officeDocument/2006/relationships/slide" Target="slides/slide139.xml"/><Relationship Id="rId151" Type="http://schemas.openxmlformats.org/officeDocument/2006/relationships/slide" Target="slides/slide142.xml"/><Relationship Id="rId156" Type="http://schemas.openxmlformats.org/officeDocument/2006/relationships/slide" Target="slides/slide147.xml"/><Relationship Id="rId164" Type="http://schemas.openxmlformats.org/officeDocument/2006/relationships/slide" Target="slides/slide155.xml"/><Relationship Id="rId169" Type="http://schemas.openxmlformats.org/officeDocument/2006/relationships/slide" Target="slides/slide160.xml"/><Relationship Id="rId177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72" Type="http://schemas.openxmlformats.org/officeDocument/2006/relationships/slide" Target="slides/slide163.xml"/><Relationship Id="rId180" Type="http://schemas.openxmlformats.org/officeDocument/2006/relationships/tableStyles" Target="tableStyles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109" Type="http://schemas.openxmlformats.org/officeDocument/2006/relationships/slide" Target="slides/slide10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slide" Target="slides/slide67.xml"/><Relationship Id="rId97" Type="http://schemas.openxmlformats.org/officeDocument/2006/relationships/slide" Target="slides/slide88.xml"/><Relationship Id="rId104" Type="http://schemas.openxmlformats.org/officeDocument/2006/relationships/slide" Target="slides/slide95.xml"/><Relationship Id="rId120" Type="http://schemas.openxmlformats.org/officeDocument/2006/relationships/slide" Target="slides/slide111.xml"/><Relationship Id="rId125" Type="http://schemas.openxmlformats.org/officeDocument/2006/relationships/slide" Target="slides/slide116.xml"/><Relationship Id="rId141" Type="http://schemas.openxmlformats.org/officeDocument/2006/relationships/slide" Target="slides/slide132.xml"/><Relationship Id="rId146" Type="http://schemas.openxmlformats.org/officeDocument/2006/relationships/slide" Target="slides/slide137.xml"/><Relationship Id="rId167" Type="http://schemas.openxmlformats.org/officeDocument/2006/relationships/slide" Target="slides/slide15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92" Type="http://schemas.openxmlformats.org/officeDocument/2006/relationships/slide" Target="slides/slide83.xml"/><Relationship Id="rId162" Type="http://schemas.openxmlformats.org/officeDocument/2006/relationships/slide" Target="slides/slide15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Relationship Id="rId87" Type="http://schemas.openxmlformats.org/officeDocument/2006/relationships/slide" Target="slides/slide78.xml"/><Relationship Id="rId110" Type="http://schemas.openxmlformats.org/officeDocument/2006/relationships/slide" Target="slides/slide101.xml"/><Relationship Id="rId115" Type="http://schemas.openxmlformats.org/officeDocument/2006/relationships/slide" Target="slides/slide106.xml"/><Relationship Id="rId131" Type="http://schemas.openxmlformats.org/officeDocument/2006/relationships/slide" Target="slides/slide122.xml"/><Relationship Id="rId136" Type="http://schemas.openxmlformats.org/officeDocument/2006/relationships/slide" Target="slides/slide127.xml"/><Relationship Id="rId157" Type="http://schemas.openxmlformats.org/officeDocument/2006/relationships/slide" Target="slides/slide148.xml"/><Relationship Id="rId178" Type="http://schemas.openxmlformats.org/officeDocument/2006/relationships/viewProps" Target="viewProps.xml"/><Relationship Id="rId61" Type="http://schemas.openxmlformats.org/officeDocument/2006/relationships/slide" Target="slides/slide52.xml"/><Relationship Id="rId82" Type="http://schemas.openxmlformats.org/officeDocument/2006/relationships/slide" Target="slides/slide73.xml"/><Relationship Id="rId152" Type="http://schemas.openxmlformats.org/officeDocument/2006/relationships/slide" Target="slides/slide143.xml"/><Relationship Id="rId173" Type="http://schemas.openxmlformats.org/officeDocument/2006/relationships/slide" Target="slides/slide164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56" Type="http://schemas.openxmlformats.org/officeDocument/2006/relationships/slide" Target="slides/slide47.xml"/><Relationship Id="rId77" Type="http://schemas.openxmlformats.org/officeDocument/2006/relationships/slide" Target="slides/slide68.xml"/><Relationship Id="rId100" Type="http://schemas.openxmlformats.org/officeDocument/2006/relationships/slide" Target="slides/slide91.xml"/><Relationship Id="rId105" Type="http://schemas.openxmlformats.org/officeDocument/2006/relationships/slide" Target="slides/slide96.xml"/><Relationship Id="rId126" Type="http://schemas.openxmlformats.org/officeDocument/2006/relationships/slide" Target="slides/slide117.xml"/><Relationship Id="rId147" Type="http://schemas.openxmlformats.org/officeDocument/2006/relationships/slide" Target="slides/slide138.xml"/><Relationship Id="rId168" Type="http://schemas.openxmlformats.org/officeDocument/2006/relationships/slide" Target="slides/slide1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93" Type="http://schemas.openxmlformats.org/officeDocument/2006/relationships/slide" Target="slides/slide84.xml"/><Relationship Id="rId98" Type="http://schemas.openxmlformats.org/officeDocument/2006/relationships/slide" Target="slides/slide89.xml"/><Relationship Id="rId121" Type="http://schemas.openxmlformats.org/officeDocument/2006/relationships/slide" Target="slides/slide112.xml"/><Relationship Id="rId142" Type="http://schemas.openxmlformats.org/officeDocument/2006/relationships/slide" Target="slides/slide133.xml"/><Relationship Id="rId163" Type="http://schemas.openxmlformats.org/officeDocument/2006/relationships/slide" Target="slides/slide154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6.xml"/><Relationship Id="rId46" Type="http://schemas.openxmlformats.org/officeDocument/2006/relationships/slide" Target="slides/slide37.xml"/><Relationship Id="rId67" Type="http://schemas.openxmlformats.org/officeDocument/2006/relationships/slide" Target="slides/slide58.xml"/><Relationship Id="rId116" Type="http://schemas.openxmlformats.org/officeDocument/2006/relationships/slide" Target="slides/slide107.xml"/><Relationship Id="rId137" Type="http://schemas.openxmlformats.org/officeDocument/2006/relationships/slide" Target="slides/slide128.xml"/><Relationship Id="rId158" Type="http://schemas.openxmlformats.org/officeDocument/2006/relationships/slide" Target="slides/slide149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62" Type="http://schemas.openxmlformats.org/officeDocument/2006/relationships/slide" Target="slides/slide53.xml"/><Relationship Id="rId83" Type="http://schemas.openxmlformats.org/officeDocument/2006/relationships/slide" Target="slides/slide74.xml"/><Relationship Id="rId88" Type="http://schemas.openxmlformats.org/officeDocument/2006/relationships/slide" Target="slides/slide79.xml"/><Relationship Id="rId111" Type="http://schemas.openxmlformats.org/officeDocument/2006/relationships/slide" Target="slides/slide102.xml"/><Relationship Id="rId132" Type="http://schemas.openxmlformats.org/officeDocument/2006/relationships/slide" Target="slides/slide123.xml"/><Relationship Id="rId153" Type="http://schemas.openxmlformats.org/officeDocument/2006/relationships/slide" Target="slides/slide144.xml"/><Relationship Id="rId174" Type="http://schemas.openxmlformats.org/officeDocument/2006/relationships/slide" Target="slides/slide165.xml"/><Relationship Id="rId179" Type="http://schemas.openxmlformats.org/officeDocument/2006/relationships/theme" Target="theme/theme1.xml"/><Relationship Id="rId15" Type="http://schemas.openxmlformats.org/officeDocument/2006/relationships/slide" Target="slides/slide6.xml"/><Relationship Id="rId36" Type="http://schemas.openxmlformats.org/officeDocument/2006/relationships/slide" Target="slides/slide27.xml"/><Relationship Id="rId57" Type="http://schemas.openxmlformats.org/officeDocument/2006/relationships/slide" Target="slides/slide48.xml"/><Relationship Id="rId106" Type="http://schemas.openxmlformats.org/officeDocument/2006/relationships/slide" Target="slides/slide97.xml"/><Relationship Id="rId127" Type="http://schemas.openxmlformats.org/officeDocument/2006/relationships/slide" Target="slides/slide1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049236900942939E-2"/>
          <c:y val="4.4861391929187228E-2"/>
          <c:w val="0.63268761543695928"/>
          <c:h val="0.820725003717440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уничтоженные надписи, шт.</c:v>
                </c:pt>
              </c:strCache>
            </c:strRef>
          </c:tx>
          <c:spPr>
            <a:gradFill>
              <a:gsLst>
                <a:gs pos="14000">
                  <a:srgbClr val="FFF200"/>
                </a:gs>
                <a:gs pos="31000">
                  <a:srgbClr val="FF7A00"/>
                </a:gs>
                <a:gs pos="75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c:spPr>
          <c:invertIfNegative val="0"/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z="1000" dirty="0" smtClean="0"/>
                      <a:t>1326</a:t>
                    </a:r>
                    <a:endParaRPr lang="ru-RU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  <c:pt idx="4">
                  <c:v>2018 год 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407</c:v>
                </c:pt>
                <c:pt idx="1">
                  <c:v>412</c:v>
                </c:pt>
                <c:pt idx="2">
                  <c:v>227</c:v>
                </c:pt>
                <c:pt idx="3">
                  <c:v>1326</c:v>
                </c:pt>
                <c:pt idx="4">
                  <c:v>2346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802624"/>
        <c:axId val="131804160"/>
      </c:barChart>
      <c:catAx>
        <c:axId val="1318026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31804160"/>
        <c:crosses val="autoZero"/>
        <c:auto val="1"/>
        <c:lblAlgn val="ctr"/>
        <c:lblOffset val="100"/>
        <c:noMultiLvlLbl val="0"/>
      </c:catAx>
      <c:valAx>
        <c:axId val="1318041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1318026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417953628368298"/>
          <c:y val="0.31532612693917289"/>
          <c:w val="0.20656117453922276"/>
          <c:h val="0.3396158833305094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lang="ru-RU" sz="1200" b="1" kern="1200">
          <a:solidFill>
            <a:schemeClr val="tx1"/>
          </a:solidFill>
          <a:latin typeface="+mj-lt"/>
          <a:ea typeface="+mj-ea"/>
          <a:cs typeface="+mj-cs"/>
        </a:defRPr>
      </a:pPr>
      <a:endParaRPr lang="ru-RU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4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505059-34B0-4979-B1B3-08E6AC97B51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2CC3E01-695D-433B-A60E-C3CBA48B9732}">
      <dgm:prSet phldrT="[Текст]" custT="1"/>
      <dgm:spPr/>
      <dgm:t>
        <a:bodyPr/>
        <a:lstStyle/>
        <a:p>
          <a:r>
            <a:rPr lang="ru-RU" sz="2000" dirty="0" smtClean="0"/>
            <a:t>комплексность и объективность содержащейся информации</a:t>
          </a:r>
          <a:endParaRPr lang="ru-RU" sz="2000" dirty="0"/>
        </a:p>
      </dgm:t>
    </dgm:pt>
    <dgm:pt modelId="{B9B66C01-AD10-4B0B-AB1E-B5A60B5D771A}" type="parTrans" cxnId="{E19C90BA-5D6F-4BA3-B8BB-4180FA2CEF7D}">
      <dgm:prSet/>
      <dgm:spPr/>
      <dgm:t>
        <a:bodyPr/>
        <a:lstStyle/>
        <a:p>
          <a:endParaRPr lang="ru-RU" sz="2000"/>
        </a:p>
      </dgm:t>
    </dgm:pt>
    <dgm:pt modelId="{5A604916-0168-47F5-94BC-D8ED3B811512}" type="sibTrans" cxnId="{E19C90BA-5D6F-4BA3-B8BB-4180FA2CEF7D}">
      <dgm:prSet/>
      <dgm:spPr/>
      <dgm:t>
        <a:bodyPr/>
        <a:lstStyle/>
        <a:p>
          <a:endParaRPr lang="ru-RU" sz="2000"/>
        </a:p>
      </dgm:t>
    </dgm:pt>
    <dgm:pt modelId="{AEDCCE9D-9AAE-4C3D-A93F-0C2C930AD8DB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/>
            <a:t>наглядность подачи и интуитивность поиска информации</a:t>
          </a:r>
          <a:endParaRPr lang="ru-RU" sz="2000" dirty="0"/>
        </a:p>
      </dgm:t>
    </dgm:pt>
    <dgm:pt modelId="{D8B0EFBC-B6F2-4208-A3D7-55FB02C4A7EB}" type="parTrans" cxnId="{2A6C6379-2565-45F2-9965-69143E827934}">
      <dgm:prSet/>
      <dgm:spPr/>
      <dgm:t>
        <a:bodyPr/>
        <a:lstStyle/>
        <a:p>
          <a:endParaRPr lang="ru-RU" sz="2000"/>
        </a:p>
      </dgm:t>
    </dgm:pt>
    <dgm:pt modelId="{75DBE2EB-184F-442F-BB51-7BBD4F40171F}" type="sibTrans" cxnId="{2A6C6379-2565-45F2-9965-69143E827934}">
      <dgm:prSet/>
      <dgm:spPr/>
      <dgm:t>
        <a:bodyPr/>
        <a:lstStyle/>
        <a:p>
          <a:endParaRPr lang="ru-RU" sz="2000"/>
        </a:p>
      </dgm:t>
    </dgm:pt>
    <dgm:pt modelId="{7BD7356D-1AAA-4A6B-999A-EE48D24C9FC5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err="1" smtClean="0"/>
            <a:t>картированность</a:t>
          </a:r>
          <a:r>
            <a:rPr lang="ru-RU" sz="2000" dirty="0" smtClean="0"/>
            <a:t> (привязка событий к местности)</a:t>
          </a:r>
          <a:endParaRPr lang="ru-RU" sz="2000" dirty="0"/>
        </a:p>
      </dgm:t>
    </dgm:pt>
    <dgm:pt modelId="{D3A68A52-7DE1-441D-8138-EFE13200EF97}" type="parTrans" cxnId="{7784B674-5AB2-4F4E-B653-168A1AF9BAF5}">
      <dgm:prSet/>
      <dgm:spPr/>
      <dgm:t>
        <a:bodyPr/>
        <a:lstStyle/>
        <a:p>
          <a:endParaRPr lang="ru-RU" sz="2000"/>
        </a:p>
      </dgm:t>
    </dgm:pt>
    <dgm:pt modelId="{F9B02DA6-C687-46FD-8F42-49FEAAFBED8F}" type="sibTrans" cxnId="{7784B674-5AB2-4F4E-B653-168A1AF9BAF5}">
      <dgm:prSet/>
      <dgm:spPr/>
      <dgm:t>
        <a:bodyPr/>
        <a:lstStyle/>
        <a:p>
          <a:endParaRPr lang="ru-RU" sz="2000"/>
        </a:p>
      </dgm:t>
    </dgm:pt>
    <dgm:pt modelId="{26B9534C-2268-4C4A-B2EE-00B6AA7C444C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smtClean="0"/>
            <a:t>оперативность </a:t>
          </a:r>
          <a:r>
            <a:rPr lang="ru-RU" sz="2000" dirty="0" smtClean="0"/>
            <a:t>взаимодействия с заинтересованными субъектами</a:t>
          </a:r>
        </a:p>
        <a:p>
          <a:endParaRPr lang="ru-RU" sz="2000" dirty="0" smtClean="0"/>
        </a:p>
      </dgm:t>
    </dgm:pt>
    <dgm:pt modelId="{D68B8315-0A7C-4E4E-802A-2A1F5D9C9131}" type="parTrans" cxnId="{BA367CE0-FD42-4BED-8953-64520991B6FF}">
      <dgm:prSet/>
      <dgm:spPr/>
      <dgm:t>
        <a:bodyPr/>
        <a:lstStyle/>
        <a:p>
          <a:endParaRPr lang="ru-RU" sz="2000"/>
        </a:p>
      </dgm:t>
    </dgm:pt>
    <dgm:pt modelId="{B74E5B5B-FF78-44A2-91C5-6D8FDE88024D}" type="sibTrans" cxnId="{BA367CE0-FD42-4BED-8953-64520991B6FF}">
      <dgm:prSet/>
      <dgm:spPr/>
      <dgm:t>
        <a:bodyPr/>
        <a:lstStyle/>
        <a:p>
          <a:endParaRPr lang="ru-RU" sz="2000"/>
        </a:p>
      </dgm:t>
    </dgm:pt>
    <dgm:pt modelId="{4B4556E8-F0F0-4BD2-BBDC-777344EF405A}" type="pres">
      <dgm:prSet presAssocID="{71505059-34B0-4979-B1B3-08E6AC97B51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418262D8-F744-43C8-9AE3-BE6FE26268A1}" type="pres">
      <dgm:prSet presAssocID="{71505059-34B0-4979-B1B3-08E6AC97B519}" presName="Name1" presStyleCnt="0"/>
      <dgm:spPr/>
    </dgm:pt>
    <dgm:pt modelId="{C329BC33-9E4E-4D07-85C6-82D2EBDDBAB0}" type="pres">
      <dgm:prSet presAssocID="{71505059-34B0-4979-B1B3-08E6AC97B519}" presName="cycle" presStyleCnt="0"/>
      <dgm:spPr/>
    </dgm:pt>
    <dgm:pt modelId="{470F3DD7-B37C-4D4A-9A53-5364A4CBF488}" type="pres">
      <dgm:prSet presAssocID="{71505059-34B0-4979-B1B3-08E6AC97B519}" presName="srcNode" presStyleLbl="node1" presStyleIdx="0" presStyleCnt="4"/>
      <dgm:spPr/>
    </dgm:pt>
    <dgm:pt modelId="{4403B25E-9E30-4890-AE5A-AF082DD04BB6}" type="pres">
      <dgm:prSet presAssocID="{71505059-34B0-4979-B1B3-08E6AC97B519}" presName="conn" presStyleLbl="parChTrans1D2" presStyleIdx="0" presStyleCnt="1"/>
      <dgm:spPr/>
      <dgm:t>
        <a:bodyPr/>
        <a:lstStyle/>
        <a:p>
          <a:endParaRPr lang="ru-RU"/>
        </a:p>
      </dgm:t>
    </dgm:pt>
    <dgm:pt modelId="{97215534-0FA1-4185-A85B-27A019DA53F3}" type="pres">
      <dgm:prSet presAssocID="{71505059-34B0-4979-B1B3-08E6AC97B519}" presName="extraNode" presStyleLbl="node1" presStyleIdx="0" presStyleCnt="4"/>
      <dgm:spPr/>
    </dgm:pt>
    <dgm:pt modelId="{D421B2AB-76EE-4378-AF49-7278F975E863}" type="pres">
      <dgm:prSet presAssocID="{71505059-34B0-4979-B1B3-08E6AC97B519}" presName="dstNode" presStyleLbl="node1" presStyleIdx="0" presStyleCnt="4"/>
      <dgm:spPr/>
    </dgm:pt>
    <dgm:pt modelId="{E9F95EA1-CA3D-4B01-B2DD-21A7A845207B}" type="pres">
      <dgm:prSet presAssocID="{92CC3E01-695D-433B-A60E-C3CBA48B9732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91F8CB-E273-44D3-8BF9-AF0FCF72C224}" type="pres">
      <dgm:prSet presAssocID="{92CC3E01-695D-433B-A60E-C3CBA48B9732}" presName="accent_1" presStyleCnt="0"/>
      <dgm:spPr/>
    </dgm:pt>
    <dgm:pt modelId="{937C929A-F208-43AD-9A44-077A680083AD}" type="pres">
      <dgm:prSet presAssocID="{92CC3E01-695D-433B-A60E-C3CBA48B9732}" presName="accentRepeatNode" presStyleLbl="solidFgAcc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6399089-9DC9-476C-B72E-2D0CC29DCA5C}" type="pres">
      <dgm:prSet presAssocID="{AEDCCE9D-9AAE-4C3D-A93F-0C2C930AD8DB}" presName="text_2" presStyleLbl="node1" presStyleIdx="1" presStyleCnt="4" custScaleY="989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2AA1FC-7982-4F13-97CC-3A0CF169274D}" type="pres">
      <dgm:prSet presAssocID="{AEDCCE9D-9AAE-4C3D-A93F-0C2C930AD8DB}" presName="accent_2" presStyleCnt="0"/>
      <dgm:spPr/>
    </dgm:pt>
    <dgm:pt modelId="{4B270ADF-FF9B-4026-957B-5A6F5423142E}" type="pres">
      <dgm:prSet presAssocID="{AEDCCE9D-9AAE-4C3D-A93F-0C2C930AD8DB}" presName="accentRepeatNode" presStyleLbl="solidFgAcc1" presStyleIdx="1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3CD515C-04D3-4CF3-B692-2019C6874357}" type="pres">
      <dgm:prSet presAssocID="{7BD7356D-1AAA-4A6B-999A-EE48D24C9FC5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349813-7572-4AC0-B899-745A48322B8D}" type="pres">
      <dgm:prSet presAssocID="{7BD7356D-1AAA-4A6B-999A-EE48D24C9FC5}" presName="accent_3" presStyleCnt="0"/>
      <dgm:spPr/>
    </dgm:pt>
    <dgm:pt modelId="{FD6824D0-B2B4-4B05-B1A2-ACA6EA0BF382}" type="pres">
      <dgm:prSet presAssocID="{7BD7356D-1AAA-4A6B-999A-EE48D24C9FC5}" presName="accentRepeatNode" presStyleLbl="solidFgAcc1" presStyleIdx="2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8292683-6729-42E5-B066-6AAB22194699}" type="pres">
      <dgm:prSet presAssocID="{26B9534C-2268-4C4A-B2EE-00B6AA7C444C}" presName="text_4" presStyleLbl="node1" presStyleIdx="3" presStyleCnt="4" custScaleY="1052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39FB31-315B-4117-8E52-3279F256A2D1}" type="pres">
      <dgm:prSet presAssocID="{26B9534C-2268-4C4A-B2EE-00B6AA7C444C}" presName="accent_4" presStyleCnt="0"/>
      <dgm:spPr/>
    </dgm:pt>
    <dgm:pt modelId="{4E05B61E-9A66-420C-9A30-71AAF4750A06}" type="pres">
      <dgm:prSet presAssocID="{26B9534C-2268-4C4A-B2EE-00B6AA7C444C}" presName="accentRepeatNode" presStyleLbl="solidFgAcc1" presStyleIdx="3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ECC09703-918F-44AC-954E-761D1DD633F2}" type="presOf" srcId="{92CC3E01-695D-433B-A60E-C3CBA48B9732}" destId="{E9F95EA1-CA3D-4B01-B2DD-21A7A845207B}" srcOrd="0" destOrd="0" presId="urn:microsoft.com/office/officeart/2008/layout/VerticalCurvedList"/>
    <dgm:cxn modelId="{E19C90BA-5D6F-4BA3-B8BB-4180FA2CEF7D}" srcId="{71505059-34B0-4979-B1B3-08E6AC97B519}" destId="{92CC3E01-695D-433B-A60E-C3CBA48B9732}" srcOrd="0" destOrd="0" parTransId="{B9B66C01-AD10-4B0B-AB1E-B5A60B5D771A}" sibTransId="{5A604916-0168-47F5-94BC-D8ED3B811512}"/>
    <dgm:cxn modelId="{7784B674-5AB2-4F4E-B653-168A1AF9BAF5}" srcId="{71505059-34B0-4979-B1B3-08E6AC97B519}" destId="{7BD7356D-1AAA-4A6B-999A-EE48D24C9FC5}" srcOrd="2" destOrd="0" parTransId="{D3A68A52-7DE1-441D-8138-EFE13200EF97}" sibTransId="{F9B02DA6-C687-46FD-8F42-49FEAAFBED8F}"/>
    <dgm:cxn modelId="{2A6C6379-2565-45F2-9965-69143E827934}" srcId="{71505059-34B0-4979-B1B3-08E6AC97B519}" destId="{AEDCCE9D-9AAE-4C3D-A93F-0C2C930AD8DB}" srcOrd="1" destOrd="0" parTransId="{D8B0EFBC-B6F2-4208-A3D7-55FB02C4A7EB}" sibTransId="{75DBE2EB-184F-442F-BB51-7BBD4F40171F}"/>
    <dgm:cxn modelId="{979CF28E-6FE9-4B56-8E22-9DE92E5C3AA4}" type="presOf" srcId="{26B9534C-2268-4C4A-B2EE-00B6AA7C444C}" destId="{78292683-6729-42E5-B066-6AAB22194699}" srcOrd="0" destOrd="0" presId="urn:microsoft.com/office/officeart/2008/layout/VerticalCurvedList"/>
    <dgm:cxn modelId="{B9A5E944-59A3-4F91-9065-6F97A8F49F05}" type="presOf" srcId="{5A604916-0168-47F5-94BC-D8ED3B811512}" destId="{4403B25E-9E30-4890-AE5A-AF082DD04BB6}" srcOrd="0" destOrd="0" presId="urn:microsoft.com/office/officeart/2008/layout/VerticalCurvedList"/>
    <dgm:cxn modelId="{5B821E57-5128-4FD0-AF9E-465D7B7CC7BA}" type="presOf" srcId="{AEDCCE9D-9AAE-4C3D-A93F-0C2C930AD8DB}" destId="{16399089-9DC9-476C-B72E-2D0CC29DCA5C}" srcOrd="0" destOrd="0" presId="urn:microsoft.com/office/officeart/2008/layout/VerticalCurvedList"/>
    <dgm:cxn modelId="{BA367CE0-FD42-4BED-8953-64520991B6FF}" srcId="{71505059-34B0-4979-B1B3-08E6AC97B519}" destId="{26B9534C-2268-4C4A-B2EE-00B6AA7C444C}" srcOrd="3" destOrd="0" parTransId="{D68B8315-0A7C-4E4E-802A-2A1F5D9C9131}" sibTransId="{B74E5B5B-FF78-44A2-91C5-6D8FDE88024D}"/>
    <dgm:cxn modelId="{C0DE5F12-054C-4341-9B37-97BEEF6742EA}" type="presOf" srcId="{71505059-34B0-4979-B1B3-08E6AC97B519}" destId="{4B4556E8-F0F0-4BD2-BBDC-777344EF405A}" srcOrd="0" destOrd="0" presId="urn:microsoft.com/office/officeart/2008/layout/VerticalCurvedList"/>
    <dgm:cxn modelId="{0A4335DA-3D12-4703-9979-639D6755D22D}" type="presOf" srcId="{7BD7356D-1AAA-4A6B-999A-EE48D24C9FC5}" destId="{43CD515C-04D3-4CF3-B692-2019C6874357}" srcOrd="0" destOrd="0" presId="urn:microsoft.com/office/officeart/2008/layout/VerticalCurvedList"/>
    <dgm:cxn modelId="{3C6C5203-32ED-4E2C-A98C-55049D5ABB5E}" type="presParOf" srcId="{4B4556E8-F0F0-4BD2-BBDC-777344EF405A}" destId="{418262D8-F744-43C8-9AE3-BE6FE26268A1}" srcOrd="0" destOrd="0" presId="urn:microsoft.com/office/officeart/2008/layout/VerticalCurvedList"/>
    <dgm:cxn modelId="{FF375824-29B6-4096-9B6C-61390780BC82}" type="presParOf" srcId="{418262D8-F744-43C8-9AE3-BE6FE26268A1}" destId="{C329BC33-9E4E-4D07-85C6-82D2EBDDBAB0}" srcOrd="0" destOrd="0" presId="urn:microsoft.com/office/officeart/2008/layout/VerticalCurvedList"/>
    <dgm:cxn modelId="{AFFAB046-05C9-498E-9448-076F2F530402}" type="presParOf" srcId="{C329BC33-9E4E-4D07-85C6-82D2EBDDBAB0}" destId="{470F3DD7-B37C-4D4A-9A53-5364A4CBF488}" srcOrd="0" destOrd="0" presId="urn:microsoft.com/office/officeart/2008/layout/VerticalCurvedList"/>
    <dgm:cxn modelId="{E6186288-8CEF-4BB5-9F36-0BB56A7AB79F}" type="presParOf" srcId="{C329BC33-9E4E-4D07-85C6-82D2EBDDBAB0}" destId="{4403B25E-9E30-4890-AE5A-AF082DD04BB6}" srcOrd="1" destOrd="0" presId="urn:microsoft.com/office/officeart/2008/layout/VerticalCurvedList"/>
    <dgm:cxn modelId="{F9B6ED09-7A2A-4D8D-A4D8-0E2F85DF1D50}" type="presParOf" srcId="{C329BC33-9E4E-4D07-85C6-82D2EBDDBAB0}" destId="{97215534-0FA1-4185-A85B-27A019DA53F3}" srcOrd="2" destOrd="0" presId="urn:microsoft.com/office/officeart/2008/layout/VerticalCurvedList"/>
    <dgm:cxn modelId="{6BD820FA-4A10-476E-9C5D-FE6C7E1AB18A}" type="presParOf" srcId="{C329BC33-9E4E-4D07-85C6-82D2EBDDBAB0}" destId="{D421B2AB-76EE-4378-AF49-7278F975E863}" srcOrd="3" destOrd="0" presId="urn:microsoft.com/office/officeart/2008/layout/VerticalCurvedList"/>
    <dgm:cxn modelId="{05C9240D-46E4-4684-9577-DCFA663263F4}" type="presParOf" srcId="{418262D8-F744-43C8-9AE3-BE6FE26268A1}" destId="{E9F95EA1-CA3D-4B01-B2DD-21A7A845207B}" srcOrd="1" destOrd="0" presId="urn:microsoft.com/office/officeart/2008/layout/VerticalCurvedList"/>
    <dgm:cxn modelId="{9D7A441B-D646-419A-AEE6-944116281827}" type="presParOf" srcId="{418262D8-F744-43C8-9AE3-BE6FE26268A1}" destId="{5591F8CB-E273-44D3-8BF9-AF0FCF72C224}" srcOrd="2" destOrd="0" presId="urn:microsoft.com/office/officeart/2008/layout/VerticalCurvedList"/>
    <dgm:cxn modelId="{9F3290EE-5E45-4CE7-BC2B-08DD1C7D4201}" type="presParOf" srcId="{5591F8CB-E273-44D3-8BF9-AF0FCF72C224}" destId="{937C929A-F208-43AD-9A44-077A680083AD}" srcOrd="0" destOrd="0" presId="urn:microsoft.com/office/officeart/2008/layout/VerticalCurvedList"/>
    <dgm:cxn modelId="{991872C1-5332-4415-A936-4C4BB5E2EC77}" type="presParOf" srcId="{418262D8-F744-43C8-9AE3-BE6FE26268A1}" destId="{16399089-9DC9-476C-B72E-2D0CC29DCA5C}" srcOrd="3" destOrd="0" presId="urn:microsoft.com/office/officeart/2008/layout/VerticalCurvedList"/>
    <dgm:cxn modelId="{9D67ABA7-6C38-483E-B774-61984E511B55}" type="presParOf" srcId="{418262D8-F744-43C8-9AE3-BE6FE26268A1}" destId="{0B2AA1FC-7982-4F13-97CC-3A0CF169274D}" srcOrd="4" destOrd="0" presId="urn:microsoft.com/office/officeart/2008/layout/VerticalCurvedList"/>
    <dgm:cxn modelId="{F5A5D92A-BD74-4CE0-BA44-8A062EDFD5E4}" type="presParOf" srcId="{0B2AA1FC-7982-4F13-97CC-3A0CF169274D}" destId="{4B270ADF-FF9B-4026-957B-5A6F5423142E}" srcOrd="0" destOrd="0" presId="urn:microsoft.com/office/officeart/2008/layout/VerticalCurvedList"/>
    <dgm:cxn modelId="{E34C4C36-9FF9-41B8-91F3-A6207BBE1E3A}" type="presParOf" srcId="{418262D8-F744-43C8-9AE3-BE6FE26268A1}" destId="{43CD515C-04D3-4CF3-B692-2019C6874357}" srcOrd="5" destOrd="0" presId="urn:microsoft.com/office/officeart/2008/layout/VerticalCurvedList"/>
    <dgm:cxn modelId="{4543EA50-457E-4D2E-9FA7-F6720537BFF8}" type="presParOf" srcId="{418262D8-F744-43C8-9AE3-BE6FE26268A1}" destId="{76349813-7572-4AC0-B899-745A48322B8D}" srcOrd="6" destOrd="0" presId="urn:microsoft.com/office/officeart/2008/layout/VerticalCurvedList"/>
    <dgm:cxn modelId="{7F658040-0012-46DA-86BD-F52AD599F9E2}" type="presParOf" srcId="{76349813-7572-4AC0-B899-745A48322B8D}" destId="{FD6824D0-B2B4-4B05-B1A2-ACA6EA0BF382}" srcOrd="0" destOrd="0" presId="urn:microsoft.com/office/officeart/2008/layout/VerticalCurvedList"/>
    <dgm:cxn modelId="{08725A3D-0367-4E21-BBA4-6CBDBE45B2E8}" type="presParOf" srcId="{418262D8-F744-43C8-9AE3-BE6FE26268A1}" destId="{78292683-6729-42E5-B066-6AAB22194699}" srcOrd="7" destOrd="0" presId="urn:microsoft.com/office/officeart/2008/layout/VerticalCurvedList"/>
    <dgm:cxn modelId="{8B70E126-A86E-4FDB-BE01-07CC9106BF04}" type="presParOf" srcId="{418262D8-F744-43C8-9AE3-BE6FE26268A1}" destId="{6B39FB31-315B-4117-8E52-3279F256A2D1}" srcOrd="8" destOrd="0" presId="urn:microsoft.com/office/officeart/2008/layout/VerticalCurvedList"/>
    <dgm:cxn modelId="{B6695A5B-16D8-4105-AFE2-11A18229B3CC}" type="presParOf" srcId="{6B39FB31-315B-4117-8E52-3279F256A2D1}" destId="{4E05B61E-9A66-420C-9A30-71AAF4750A0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03B25E-9E30-4890-AE5A-AF082DD04BB6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F95EA1-CA3D-4B01-B2DD-21A7A845207B}">
      <dsp:nvSpPr>
        <dsp:cNvPr id="0" name=""/>
        <dsp:cNvSpPr/>
      </dsp:nvSpPr>
      <dsp:spPr>
        <a:xfrm>
          <a:off x="460128" y="312440"/>
          <a:ext cx="7621588" cy="625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комплексность и объективность содержащейся информации</a:t>
          </a:r>
          <a:endParaRPr lang="ru-RU" sz="2000" kern="1200" dirty="0"/>
        </a:p>
      </dsp:txBody>
      <dsp:txXfrm>
        <a:off x="460128" y="312440"/>
        <a:ext cx="7621588" cy="625205"/>
      </dsp:txXfrm>
    </dsp:sp>
    <dsp:sp modelId="{937C929A-F208-43AD-9A44-077A680083AD}">
      <dsp:nvSpPr>
        <dsp:cNvPr id="0" name=""/>
        <dsp:cNvSpPr/>
      </dsp:nvSpPr>
      <dsp:spPr>
        <a:xfrm>
          <a:off x="69375" y="234289"/>
          <a:ext cx="781507" cy="78150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99089-9DC9-476C-B72E-2D0CC29DCA5C}">
      <dsp:nvSpPr>
        <dsp:cNvPr id="0" name=""/>
        <dsp:cNvSpPr/>
      </dsp:nvSpPr>
      <dsp:spPr>
        <a:xfrm>
          <a:off x="818573" y="1253818"/>
          <a:ext cx="7263144" cy="6183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50800" rIns="50800" bIns="508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smtClean="0"/>
            <a:t>наглядность подачи и интуитивность поиска информации</a:t>
          </a:r>
          <a:endParaRPr lang="ru-RU" sz="2000" kern="1200" dirty="0"/>
        </a:p>
      </dsp:txBody>
      <dsp:txXfrm>
        <a:off x="818573" y="1253818"/>
        <a:ext cx="7263144" cy="618391"/>
      </dsp:txXfrm>
    </dsp:sp>
    <dsp:sp modelId="{4B270ADF-FF9B-4026-957B-5A6F5423142E}">
      <dsp:nvSpPr>
        <dsp:cNvPr id="0" name=""/>
        <dsp:cNvSpPr/>
      </dsp:nvSpPr>
      <dsp:spPr>
        <a:xfrm>
          <a:off x="427819" y="1172260"/>
          <a:ext cx="781507" cy="78150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CD515C-04D3-4CF3-B692-2019C6874357}">
      <dsp:nvSpPr>
        <dsp:cNvPr id="0" name=""/>
        <dsp:cNvSpPr/>
      </dsp:nvSpPr>
      <dsp:spPr>
        <a:xfrm>
          <a:off x="818573" y="2188382"/>
          <a:ext cx="7263144" cy="6252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50800" rIns="50800" bIns="508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err="1" smtClean="0"/>
            <a:t>картированность</a:t>
          </a:r>
          <a:r>
            <a:rPr lang="ru-RU" sz="2000" kern="1200" dirty="0" smtClean="0"/>
            <a:t> (привязка событий к местности)</a:t>
          </a:r>
          <a:endParaRPr lang="ru-RU" sz="2000" kern="1200" dirty="0"/>
        </a:p>
      </dsp:txBody>
      <dsp:txXfrm>
        <a:off x="818573" y="2188382"/>
        <a:ext cx="7263144" cy="625205"/>
      </dsp:txXfrm>
    </dsp:sp>
    <dsp:sp modelId="{FD6824D0-B2B4-4B05-B1A2-ACA6EA0BF382}">
      <dsp:nvSpPr>
        <dsp:cNvPr id="0" name=""/>
        <dsp:cNvSpPr/>
      </dsp:nvSpPr>
      <dsp:spPr>
        <a:xfrm>
          <a:off x="427819" y="2110232"/>
          <a:ext cx="781507" cy="78150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292683-6729-42E5-B066-6AAB22194699}">
      <dsp:nvSpPr>
        <dsp:cNvPr id="0" name=""/>
        <dsp:cNvSpPr/>
      </dsp:nvSpPr>
      <dsp:spPr>
        <a:xfrm>
          <a:off x="460128" y="3110042"/>
          <a:ext cx="7621588" cy="6578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50800" rIns="50800" bIns="508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kern="1200" smtClean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smtClean="0"/>
            <a:t>оперативность </a:t>
          </a:r>
          <a:r>
            <a:rPr lang="ru-RU" sz="2000" kern="1200" dirty="0" smtClean="0"/>
            <a:t>взаимодействия с заинтересованными субъектами</a:t>
          </a:r>
        </a:p>
        <a:p>
          <a:pPr lvl="0" algn="l">
            <a:spcBef>
              <a:spcPct val="0"/>
            </a:spcBef>
          </a:pPr>
          <a:endParaRPr lang="ru-RU" sz="2000" kern="1200" dirty="0" smtClean="0"/>
        </a:p>
      </dsp:txBody>
      <dsp:txXfrm>
        <a:off x="460128" y="3110042"/>
        <a:ext cx="7621588" cy="657828"/>
      </dsp:txXfrm>
    </dsp:sp>
    <dsp:sp modelId="{4E05B61E-9A66-420C-9A30-71AAF4750A06}">
      <dsp:nvSpPr>
        <dsp:cNvPr id="0" name=""/>
        <dsp:cNvSpPr/>
      </dsp:nvSpPr>
      <dsp:spPr>
        <a:xfrm>
          <a:off x="69375" y="3048203"/>
          <a:ext cx="781507" cy="78150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80B02-5644-4EDF-84EC-81B1235812B1}" type="datetimeFigureOut">
              <a:rPr lang="ru-RU" smtClean="0"/>
              <a:t>21.03.2019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EE568-2CB5-4B45-B09C-AA8D451DFD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201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63B574-7719-4364-BA35-B5FD7B03E923}" type="slidenum">
              <a:rPr lang="ru-RU" smtClean="0">
                <a:solidFill>
                  <a:prstClr val="black"/>
                </a:solidFill>
              </a:rPr>
              <a:pPr/>
              <a:t>68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67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8537A8-7839-4921-B4D1-954FC2CC159D}" type="slidenum">
              <a:rPr lang="ru-RU" smtClean="0">
                <a:solidFill>
                  <a:prstClr val="black"/>
                </a:solidFill>
              </a:rPr>
              <a:pPr/>
              <a:t>152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635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5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89956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90604" y="1009658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3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4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8" y="5357600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8" y="5357600"/>
            <a:ext cx="5034845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4" y="5357600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80" y="2239438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71" y="3725342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73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21.03.2019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21.03.2019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21.03.2019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6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60000">
            <a:off x="4471420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8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12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50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2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6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9" y="5885680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21.03.2019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8" y="5829269"/>
            <a:ext cx="3522607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7" y="5896969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8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62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6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72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9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8" y="5888745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21.03.2019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73" y="5831045"/>
            <a:ext cx="3319043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93" y="5900034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5" y="925698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5" y="1106320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srgbClr val="00202D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7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srgbClr val="00202D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0069-A733-448E-8184-1C5ED6132311}" type="datetimeFigureOut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21.03.2019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6503-FEA5-4691-9E4A-5FAD88DBD4D7}" type="slidenum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5167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0069-A733-448E-8184-1C5ED6132311}" type="datetimeFigureOut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21.03.2019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6503-FEA5-4691-9E4A-5FAD88DBD4D7}" type="slidenum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349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srgbClr val="00202D"/>
              </a:solidFill>
            </a:endParaRPr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7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srgbClr val="00202D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45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0069-A733-448E-8184-1C5ED6132311}" type="datetimeFigureOut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21.03.2019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6503-FEA5-4691-9E4A-5FAD88DBD4D7}" type="slidenum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9502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6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0069-A733-448E-8184-1C5ED6132311}" type="datetimeFigureOut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21.03.2019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6503-FEA5-4691-9E4A-5FAD88DBD4D7}" type="slidenum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857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9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0069-A733-448E-8184-1C5ED6132311}" type="datetimeFigureOut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21.03.2019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6503-FEA5-4691-9E4A-5FAD88DBD4D7}" type="slidenum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5119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0069-A733-448E-8184-1C5ED6132311}" type="datetimeFigureOut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21.03.2019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416503-FEA5-4691-9E4A-5FAD88DBD4D7}" type="slidenum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2480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0069-A733-448E-8184-1C5ED6132311}" type="datetimeFigureOut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21.03.2019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6503-FEA5-4691-9E4A-5FAD88DBD4D7}" type="slidenum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0206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0069-A733-448E-8184-1C5ED6132311}" type="datetimeFigureOut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21.03.2019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72"/>
            <a:ext cx="762000" cy="365125"/>
          </a:xfrm>
        </p:spPr>
        <p:txBody>
          <a:bodyPr/>
          <a:lstStyle/>
          <a:p>
            <a:fld id="{27416503-FEA5-4691-9E4A-5FAD88DBD4D7}" type="slidenum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2049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5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72"/>
            <a:ext cx="2133600" cy="365125"/>
          </a:xfrm>
        </p:spPr>
        <p:txBody>
          <a:bodyPr/>
          <a:lstStyle/>
          <a:p>
            <a:fld id="{81A00069-A733-448E-8184-1C5ED6132311}" type="datetimeFigureOut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21.03.2019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6503-FEA5-4691-9E4A-5FAD88DBD4D7}" type="slidenum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2318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0069-A733-448E-8184-1C5ED6132311}" type="datetimeFigureOut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21.03.2019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6503-FEA5-4691-9E4A-5FAD88DBD4D7}" type="slidenum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7169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0069-A733-448E-8184-1C5ED6132311}" type="datetimeFigureOut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21.03.2019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16503-FEA5-4691-9E4A-5FAD88DBD4D7}" type="slidenum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5010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1B5E47-1A27-4C78-8BA8-9918D70043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027EC12-0CAA-4669-88E2-8336647A8B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CBAA38A-749B-4607-9BE8-FFBD37D9E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E8AEE-3785-47FD-B538-93BAD5BE72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8972DF2-884A-4802-A359-30C096898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9DB4923-BB4F-4627-A95C-7342A1CEB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7710-F9A3-47A5-A5F9-9794A8A6FA2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1821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575AFC-D9BF-40F2-855D-86D57036D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8F0A560-9680-44E7-85D2-5647DD866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269FEF7-E001-4CAB-AB96-5E0A8A1BB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E8AEE-3785-47FD-B538-93BAD5BE72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5D5B78B-07A0-4D21-B5EC-8D6F3B474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9E8BFB6-B000-4E1A-B5E9-13FED8385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7710-F9A3-47A5-A5F9-9794A8A6FA2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726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1A45FC-418A-4514-A5A8-F49F60275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9327E45-9608-4400-ADBC-117DB8361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7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F43A8C3-091F-406C-B56F-422839021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E8AEE-3785-47FD-B538-93BAD5BE72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2DA75B0-84C0-4528-901D-8DC5859C1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84D7696-7C4B-4065-ACB4-129E4C37C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7710-F9A3-47A5-A5F9-9794A8A6FA2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0884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C35D5F-C7EC-4414-A8DA-2DB4798A9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0EC93A3-0428-436F-A338-F999F8C2F8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E8B5B8E-112A-4431-B7AD-6B43AF557F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69D0A02-0344-43B8-BC66-4D52754D3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E8AEE-3785-47FD-B538-93BAD5BE72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4B5B63C-AC26-4D5C-AEC7-35EF7B4DC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AAEE273-2132-427C-AB5E-3B46D04E5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7710-F9A3-47A5-A5F9-9794A8A6FA2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5742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F90BAC-E11B-434F-9CF9-9240A28D8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6F36FAA-D1D1-448C-A112-32330E93D8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8B9B328-A419-4201-BF78-37A77A179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EA417E7-8CBD-4328-8974-3E892466AD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75938ADF-E7F3-4C66-8B61-69A9BAB6DA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0ECEA7D-B953-48C8-A3D4-2FDBBC39D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E8AEE-3785-47FD-B538-93BAD5BE72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44634749-C7FF-41CB-AD09-D871CF1B7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48D77451-0AEF-40D7-8B03-B19DD1EA1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7710-F9A3-47A5-A5F9-9794A8A6FA2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533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2E4541-E662-46A6-B6BB-D01D7A18D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F74EFAB-AEA0-4A28-822A-5E0F98BBE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E8AEE-3785-47FD-B538-93BAD5BE72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AF72ABD-8130-4AE2-96A1-A3674C122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96AEBC8E-6ED4-44FD-BA10-A5CD134D0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7710-F9A3-47A5-A5F9-9794A8A6FA2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7624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116093B-2AFB-41B4-8053-AD1E620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E8AEE-3785-47FD-B538-93BAD5BE72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D2E77778-DE26-46F6-9DE0-A185C0D26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DE2C350-EDEB-44F0-8636-1FAB94261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7710-F9A3-47A5-A5F9-9794A8A6FA2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4541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9BC4F9-BDCB-45B3-A149-15DF141BA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8437816-0F34-4349-B811-9E45597E7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3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D6D2A37-AE95-49FB-8DCF-D6197D0422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09BD19A-5B0C-4FF7-AB17-450F1ACD1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E8AEE-3785-47FD-B538-93BAD5BE72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3C74EE0-F5BD-4ABC-9863-78AC60B54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EFD4004-13B1-4346-BA0E-38E08781F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7710-F9A3-47A5-A5F9-9794A8A6FA2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283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902751-625A-458E-B96F-B0CF3B5F8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DF3A625-2B01-4006-8AD5-B67591CA6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3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A62DBB7-4342-46AA-B38E-812145516D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DB13129-6959-450B-8DD8-DFE94B705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E8AEE-3785-47FD-B538-93BAD5BE72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77B6AE6-C6A6-452C-B6C5-F48C6EFDB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5C460CA-F279-4808-A0F1-FCDF5D1D7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7710-F9A3-47A5-A5F9-9794A8A6FA2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5746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8AEAE9E-BA28-4260-9F20-462C12C6E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2B7042F-6459-4C58-BBBC-F96A800271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789555B-ADCC-48B5-968C-7938345C7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E8AEE-3785-47FD-B538-93BAD5BE72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BB3EE2A-0ED5-45DB-B510-053FA08E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58752F7-7102-4A34-A7D4-5BEDB5016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7710-F9A3-47A5-A5F9-9794A8A6FA2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9701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EE50884D-F6DB-4078-9A95-741AC95558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0581934-8233-4ECD-9B09-AACDB4F3EB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6DE0C1E-8905-4281-AF7A-FCA08F0C8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E8AEE-3785-47FD-B538-93BAD5BE72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6E97217-C593-4758-9DAA-E655407B8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D532C29-A0BD-4D71-9731-A1222E5F8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7710-F9A3-47A5-A5F9-9794A8A6FA2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2618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AEE3E-F7F6-4683-B84D-F9BC36DE469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EF1C9C-80A9-48D1-80FD-E633C3895A42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840832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A8C08-9E27-46FE-B9C2-8F59E497179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C0C0F8-42DA-4241-8CA3-4BF85E197CF2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0847587"/>
      </p:ext>
    </p:extLst>
  </p:cSld>
  <p:clrMapOvr>
    <a:masterClrMapping/>
  </p:clrMapOvr>
  <p:transition spd="slow">
    <p:wedg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ADD1D-B8BA-4750-95CF-50CF48ABA91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3682C4-9C7D-49A3-9AD3-ED28A4F0F933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972417"/>
      </p:ext>
    </p:extLst>
  </p:cSld>
  <p:clrMapOvr>
    <a:masterClrMapping/>
  </p:clrMapOvr>
  <p:transition spd="slow">
    <p:wedg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1B4BA-EB16-4534-B372-E1920FB96B1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605D8A-EC88-437A-A553-881C6E3470E9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2842909"/>
      </p:ext>
    </p:extLst>
  </p:cSld>
  <p:clrMapOvr>
    <a:masterClrMapping/>
  </p:clrMapOvr>
  <p:transition spd="slow">
    <p:wedg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C9869-7F74-4A26-A040-F43E393B26F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D83A42-864F-4227-AA5F-F204B85EE9F9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3415715"/>
      </p:ext>
    </p:extLst>
  </p:cSld>
  <p:clrMapOvr>
    <a:masterClrMapping/>
  </p:clrMapOvr>
  <p:transition spd="slow">
    <p:wedg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30631-FBC8-423D-9829-2D6E3116CE5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A2D978-E8C8-4D25-9A0A-D32653FB51BD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533382"/>
      </p:ext>
    </p:extLst>
  </p:cSld>
  <p:clrMapOvr>
    <a:masterClrMapping/>
  </p:clrMapOvr>
  <p:transition spd="slow">
    <p:wedg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5A068-9D7E-4F4C-9D9E-6DD9D46A1BB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87125B-DF6E-4768-98BC-5F89D7132E00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717132"/>
      </p:ext>
    </p:extLst>
  </p:cSld>
  <p:clrMapOvr>
    <a:masterClrMapping/>
  </p:clrMapOvr>
  <p:transition spd="slow">
    <p:wedg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64A39-7489-4ED7-9E90-78003831036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1CC60B-283E-400E-8A58-EEE8E5940CAF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0915342"/>
      </p:ext>
    </p:extLst>
  </p:cSld>
  <p:clrMapOvr>
    <a:masterClrMapping/>
  </p:clrMapOvr>
  <p:transition spd="slow">
    <p:wedg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A31B8-256A-409B-871D-975D59D265E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9778E-51AA-4A24-A896-A212339923C7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0505563"/>
      </p:ext>
    </p:extLst>
  </p:cSld>
  <p:clrMapOvr>
    <a:masterClrMapping/>
  </p:clrMapOvr>
  <p:transition spd="slow">
    <p:wedg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0E60C-857D-4347-8954-DB8B4C52376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B15CF-72DC-48C3-8906-D53760C82BC1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9618618"/>
      </p:ext>
    </p:extLst>
  </p:cSld>
  <p:clrMapOvr>
    <a:masterClrMapping/>
  </p:clrMapOvr>
  <p:transition spd="slow">
    <p:wedg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99272-2A3A-4D97-96B0-49778820DBB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337241-6331-4B23-A249-78C7CC1D0847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217004"/>
      </p:ext>
    </p:extLst>
  </p:cSld>
  <p:clrMapOvr>
    <a:masterClrMapping/>
  </p:clrMapOvr>
  <p:transition spd="slow">
    <p:wedg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4169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4048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9956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9969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9652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8478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82214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2441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4735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5068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45384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15577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5052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6756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2306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7814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9502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38687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0909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4233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507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36288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742442-B947-46DD-9532-9FB07CEC5A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99A6E38-3FA9-4499-ACBD-DA3323ACF5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00626D7-5D26-438C-947E-9880EC2CA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F6-1B4D-4063-95D4-5A697CBBFE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2142E5A-E16E-4CB8-B387-F64C3FC8A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8572F09-8F15-402B-87D4-5E5CE6046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BBA0-6557-4218-865F-0C37C4780C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9763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70D7FB-1061-498A-8D54-AF1E8884D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F21D74E-93DD-4469-839F-737C298FA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76C0602-4644-4FBC-8682-A35916C1E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F6-1B4D-4063-95D4-5A697CBBFE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15E5B08-AE55-46A0-8F65-B331E81FA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6F6B917-83F8-4D54-81F5-11E850841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BBA0-6557-4218-865F-0C37C4780C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67534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14B92F8-C17D-4612-961B-726469B95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BD5EE26-BFDD-49B4-A168-A74EEF9C8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D79CBC9-2BCA-4FCB-B609-591ECE3BE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F6-1B4D-4063-95D4-5A697CBBFE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D16DF13-C0E2-40B5-8DF3-8F9880F9C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D5EEB33-8DAB-4367-B200-34414E990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BBA0-6557-4218-865F-0C37C4780C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44902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9D4DFF-269C-4CBD-8DDF-338A7D1C7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20A9A4D-7E09-409F-BFC3-7C92DFD251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6FE5009-D76E-473B-8E2C-5F078D19B4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2B6ECC6-36FA-4C35-8DA0-920A585A4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F6-1B4D-4063-95D4-5A697CBBFE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72B3AF8-0D02-4E98-8DDC-3701089E5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08A77B6-4A81-4A5D-9C0E-12B7A8DE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BBA0-6557-4218-865F-0C37C4780C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50965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7D7BDC-5950-4A97-8D0A-BACEDED48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A650EF7-82AA-4C17-A674-BDADBA4EB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3AB6E1D-1075-4443-8289-94A830435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8FF93BA-14DB-4FAF-8451-335DA725A8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43FE1CA5-399C-4403-9C79-366369FAE4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EC7D98F-8933-4D08-92C5-7CBC79CBE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F6-1B4D-4063-95D4-5A697CBBFE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937EB654-F75E-4E3D-8518-AB8106F7A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1DD04AC4-4118-4CFA-9300-03C637B19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BBA0-6557-4218-865F-0C37C4780C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35087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BEA282-00BF-46A5-B4D7-1A108997A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E8A9B59-DC46-47A2-9965-F8A64ADAE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F6-1B4D-4063-95D4-5A697CBBFE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024F3AFC-F6D1-499F-BA77-DD04618AD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1E9F6B0-545C-42B7-B126-A3EB935C7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BBA0-6557-4218-865F-0C37C4780C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12265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52B618C-92D4-4E3E-9556-759D5CF9D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F6-1B4D-4063-95D4-5A697CBBFE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CBD6C95B-15A3-40C4-B08A-85F381725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221719A-B4C2-49CD-A2F2-779EDAAC9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BBA0-6557-4218-865F-0C37C4780C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7844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96BBD20-A8D5-4EC2-BD14-D0DDB312C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CF96CD1-FB53-438F-A64F-52DB51B36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DF80A53-CCFD-460A-8756-E4B6D26769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51B089E-9345-4333-9472-C3E42636D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F6-1B4D-4063-95D4-5A697CBBFE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0FD9647-2D76-43AF-A11F-3AAFD9E7A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7CBE766-87EB-40E3-AB87-A01969335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BBA0-6557-4218-865F-0C37C4780C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43639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4452AD-069D-4F50-B89B-6D09CA64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691206C-325E-4224-8FCC-A0C750969A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2611CE7-AD21-4362-AD86-05E065CD8D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3023EE6-D142-44C8-B697-C34E51324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F6-1B4D-4063-95D4-5A697CBBFE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CFAC717-FA3F-49B9-8858-3CFB1B672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6CB0695-E40A-46F3-8527-22B5E2FB8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BBA0-6557-4218-865F-0C37C4780C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91691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1AD816-C166-40F1-8890-7C016FD7B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F5F0EAD-329B-4205-8F87-2C3275E08F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0EEFA2F-03C5-4969-81D0-A1CDB674E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F6-1B4D-4063-95D4-5A697CBBFE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0DDE597-C337-4BAE-AA7B-1BBBF4DD7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4E171A2-8436-4F7A-AD81-E2A4368B8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BBA0-6557-4218-865F-0C37C4780C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34803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1DDB3C4B-7574-4CEE-BA75-AF624E19D4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CA58407-62DD-4466-B6D7-632799227F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D627ADA-941C-4062-B264-4218005E7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9F6-1B4D-4063-95D4-5A697CBBFE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B733D49-3FA1-4C8E-9CC0-57134EA46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04C70AF-10AA-4FAC-BC45-F19300716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EBBA0-6557-4218-865F-0C37C4780C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69559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67855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6933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00960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32528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85885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71754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5659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79507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5885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26796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47037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65723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15244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09933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96641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19321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29195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33813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06419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75791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38557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786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4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3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7" y="817590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4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9" y="5809160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21.03.2019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3" y="5809160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6" y="5809160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srgbClr val="00202D"/>
              </a:solidFill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srgbClr val="00202D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72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1A00069-A733-448E-8184-1C5ED6132311}" type="datetimeFigureOut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21.03.2019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72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72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7416503-FEA5-4691-9E4A-5FAD88DBD4D7}" type="slidenum">
              <a:rPr lang="ru-RU" smtClean="0">
                <a:solidFill>
                  <a:srgbClr val="C9F0FF">
                    <a:shade val="50000"/>
                  </a:srgbClr>
                </a:solidFill>
              </a:rPr>
              <a:pPr/>
              <a:t>‹#›</a:t>
            </a:fld>
            <a:endParaRPr lang="ru-RU">
              <a:solidFill>
                <a:srgbClr val="C9F0FF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9172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9360B2-2D48-4326-81A8-D371CA2D4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4F50766-6FED-4B4F-8A54-023FA4D3C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F996B38-C933-42AD-8974-F9CD3F6821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E8AEE-3785-47FD-B538-93BAD5BE72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EDA727F-41A8-49A3-951C-D659475472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6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601F7D1-921D-40D8-9B0D-E8B7F73FB8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D7710-F9A3-47A5-A5F9-9794A8A6FA2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416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alphaModFix amt="47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9247443-CFE9-4968-9E3D-27C7E66AD05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5D1977-892F-491F-AF78-DA4F09776DEF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6264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 spd="slow">
    <p:wedg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325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93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BA838D-6E82-45B0-AD1E-8C82F32D5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1C0B0CD-2A49-4B78-A152-8157540170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8460E1D-22A9-4131-B0AE-B51C803B8F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E29F6-1B4D-4063-95D4-5A697CBBFEC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7E35FF0-F632-4432-BA45-7D12437C4F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DCA3EE3-5790-453E-BE91-21645C9FB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EBBA0-6557-4218-865F-0C37C4780CA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16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692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7000"/>
            <a:lum/>
          </a:blip>
          <a:srcRect/>
          <a:stretch>
            <a:fillRect l="-39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06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3.jpeg"/><Relationship Id="rId7" Type="http://schemas.openxmlformats.org/officeDocument/2006/relationships/image" Target="../media/image7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10" Type="http://schemas.openxmlformats.org/officeDocument/2006/relationships/image" Target="../media/image76.jpe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8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8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8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8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8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8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8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8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8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8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8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8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8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8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8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8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8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8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8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8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8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8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8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8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8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09.jp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8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8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8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8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8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8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8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8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8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8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8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8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8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8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8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8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84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8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8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8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8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84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84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4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46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46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46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5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46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46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46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46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46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46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46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46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46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46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46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46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46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46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46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46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46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46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46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46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46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46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46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46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46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46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68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68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68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68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175.jpeg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68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24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24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24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24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24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24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24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g"/><Relationship Id="rId2" Type="http://schemas.openxmlformats.org/officeDocument/2006/relationships/image" Target="../media/image185.jpg"/><Relationship Id="rId1" Type="http://schemas.openxmlformats.org/officeDocument/2006/relationships/slideLayout" Target="../slideLayouts/slideLayout24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90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g"/><Relationship Id="rId2" Type="http://schemas.openxmlformats.org/officeDocument/2006/relationships/image" Target="../media/image188.jpg"/><Relationship Id="rId1" Type="http://schemas.openxmlformats.org/officeDocument/2006/relationships/slideLayout" Target="../slideLayouts/slideLayout9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7" Type="http://schemas.openxmlformats.org/officeDocument/2006/relationships/image" Target="../media/image195.jpeg"/><Relationship Id="rId2" Type="http://schemas.openxmlformats.org/officeDocument/2006/relationships/image" Target="../media/image190.jpg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194.png"/><Relationship Id="rId5" Type="http://schemas.openxmlformats.org/officeDocument/2006/relationships/image" Target="../media/image193.png"/><Relationship Id="rId4" Type="http://schemas.openxmlformats.org/officeDocument/2006/relationships/image" Target="../media/image192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9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image" Target="../media/image198.jpg"/><Relationship Id="rId1" Type="http://schemas.openxmlformats.org/officeDocument/2006/relationships/slideLayout" Target="../slideLayouts/slideLayout9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9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eg"/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9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2.xml"/><Relationship Id="rId4" Type="http://schemas.openxmlformats.org/officeDocument/2006/relationships/image" Target="../media/image204.jp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g"/><Relationship Id="rId2" Type="http://schemas.openxmlformats.org/officeDocument/2006/relationships/image" Target="../media/image205.jpg"/><Relationship Id="rId1" Type="http://schemas.openxmlformats.org/officeDocument/2006/relationships/slideLayout" Target="../slideLayouts/slideLayout9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g"/><Relationship Id="rId2" Type="http://schemas.openxmlformats.org/officeDocument/2006/relationships/image" Target="../media/image207.jpeg"/><Relationship Id="rId1" Type="http://schemas.openxmlformats.org/officeDocument/2006/relationships/slideLayout" Target="../slideLayouts/slideLayout9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9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jpg"/><Relationship Id="rId1" Type="http://schemas.openxmlformats.org/officeDocument/2006/relationships/slideLayout" Target="../slideLayouts/slideLayout92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jpeg"/><Relationship Id="rId1" Type="http://schemas.openxmlformats.org/officeDocument/2006/relationships/slideLayout" Target="../slideLayouts/slideLayout9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g"/><Relationship Id="rId2" Type="http://schemas.openxmlformats.org/officeDocument/2006/relationships/image" Target="../media/image212.jpg"/><Relationship Id="rId1" Type="http://schemas.openxmlformats.org/officeDocument/2006/relationships/slideLayout" Target="../slideLayouts/slideLayout9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eg"/><Relationship Id="rId2" Type="http://schemas.openxmlformats.org/officeDocument/2006/relationships/image" Target="../media/image214.jpeg"/><Relationship Id="rId1" Type="http://schemas.openxmlformats.org/officeDocument/2006/relationships/slideLayout" Target="../slideLayouts/slideLayout9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g"/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9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image" Target="../media/image218.jpg"/><Relationship Id="rId1" Type="http://schemas.openxmlformats.org/officeDocument/2006/relationships/slideLayout" Target="../slideLayouts/slideLayout9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2" Type="http://schemas.openxmlformats.org/officeDocument/2006/relationships/image" Target="../media/image220.jpeg"/><Relationship Id="rId1" Type="http://schemas.openxmlformats.org/officeDocument/2006/relationships/slideLayout" Target="../slideLayouts/slideLayout92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molodezhkurska" TargetMode="External"/><Relationship Id="rId1" Type="http://schemas.openxmlformats.org/officeDocument/2006/relationships/slideLayout" Target="../slideLayouts/slideLayout9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kgs20\Desktop\Канарченко раб.стол\Молодежный совет\Заставка ЭСМП Носово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98" y="-675456"/>
            <a:ext cx="917399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284984"/>
            <a:ext cx="7543800" cy="1524000"/>
          </a:xfrm>
        </p:spPr>
        <p:txBody>
          <a:bodyPr>
            <a:normAutofit fontScale="90000"/>
          </a:bodyPr>
          <a:lstStyle/>
          <a:p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/>
              <a:t/>
            </a:r>
            <a:br>
              <a:rPr lang="ru-RU" sz="4800" dirty="0"/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8227" y="2826135"/>
            <a:ext cx="806489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Третье </a:t>
            </a:r>
            <a:r>
              <a:rPr lang="ru-RU" sz="4000" b="1" dirty="0">
                <a:solidFill>
                  <a:schemeClr val="bg1"/>
                </a:solidFill>
              </a:rPr>
              <a:t>заседание 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  <a:t>Экспертного 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совета молодых профессионалов</a:t>
            </a:r>
            <a:br>
              <a:rPr lang="ru-RU" sz="36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при Курском городском </a:t>
            </a:r>
            <a:endParaRPr lang="ru-RU" sz="3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  <a:t>Собрании </a:t>
            </a:r>
          </a:p>
          <a:p>
            <a:pPr algn="ctr"/>
            <a:endParaRPr lang="ru-RU" sz="3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8223" y="6021288"/>
            <a:ext cx="835292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марта 2019 года</a:t>
            </a:r>
            <a:r>
              <a:rPr lang="ru-RU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		16:00</a:t>
            </a:r>
            <a:endParaRPr lang="ru-RU" sz="3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98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gs20\Downloads\material\матери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0"/>
            <a:ext cx="9143999" cy="685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8476" y="615955"/>
            <a:ext cx="8784975" cy="120248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Конкурс «Курск новогодний-2018»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1814445"/>
            <a:ext cx="5040561" cy="3361046"/>
          </a:xfrm>
          <a:prstGeom prst="rect">
            <a:avLst/>
          </a:prstGeom>
          <a:effectLst>
            <a:outerShdw blurRad="50800" dist="419100" sx="104000" sy="104000" algn="ctr" rotWithShape="0">
              <a:srgbClr val="000000">
                <a:alpha val="11000"/>
              </a:srgbClr>
            </a:outerShdw>
          </a:effectLst>
        </p:spPr>
      </p:pic>
      <p:sp>
        <p:nvSpPr>
          <p:cNvPr id="10" name="Объект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 descr="C:\Users\kgs20\Desktop\Канарченко раб.стол\Молодежный совет\фото молодежного совета\КУРСК НОВОГОДНИЙ КОНКУРС ФОТО ОТ ГЕОМЕТРИИ\BOND16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2" y="3021269"/>
            <a:ext cx="4319643" cy="2880320"/>
          </a:xfrm>
          <a:prstGeom prst="rect">
            <a:avLst/>
          </a:prstGeom>
          <a:noFill/>
          <a:effectLst>
            <a:reflection stA="40000" endPos="16000" dist="254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kgs20\Desktop\Канарченко раб.стол\Молодежный совет\фото молодежного совета\КУРСК НОВОГОДНИЙ КОНКУРС ФОТО ОТ ГЕОМЕТРИИ\zTjR1f0btsU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" t="11948" r="-1873" b="-6941"/>
          <a:stretch/>
        </p:blipFill>
        <p:spPr bwMode="auto">
          <a:xfrm>
            <a:off x="6659836" y="1628800"/>
            <a:ext cx="2412000" cy="29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99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gs20\Downloads\material\матери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0"/>
            <a:ext cx="9143999" cy="685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8476" y="615955"/>
            <a:ext cx="8784975" cy="120248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Конкурс «Курск новогодний-2018»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844" b="25844"/>
          <a:stretch/>
        </p:blipFill>
        <p:spPr>
          <a:xfrm>
            <a:off x="360651" y="404664"/>
            <a:ext cx="5665414" cy="4464496"/>
          </a:xfrm>
          <a:effectLst>
            <a:reflection blurRad="6350" stA="26000" endPos="35000" dir="5400000" sy="-100000" algn="bl" rotWithShape="0"/>
          </a:effectLst>
        </p:spPr>
      </p:pic>
      <p:pic>
        <p:nvPicPr>
          <p:cNvPr id="3074" name="Picture 2" descr="C:\Users\kgs20\Desktop\Канарченко раб.стол\Молодежный совет\фото молодежного совета\КУРСК НОВОГОДНИЙ КОНКУРС ФОТО ОТ ГЕОМЕТРИИ\BOND18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015" y="1628808"/>
            <a:ext cx="2228497" cy="3342093"/>
          </a:xfrm>
          <a:prstGeom prst="rect">
            <a:avLst/>
          </a:prstGeom>
          <a:noFill/>
          <a:effectLst>
            <a:outerShdw blurRad="50800" dist="685800" dir="7800000" algn="ctr" rotWithShape="0">
              <a:srgbClr val="000000">
                <a:alpha val="12000"/>
              </a:srgb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kgs20\Desktop\Канарченко раб.стол\Молодежный совет\фото молодежного совета\КУРСК НОВОГОДНИЙ КОНКУРС ФОТО ОТ ГЕОМЕТРИИ\BOND18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072" y="3719704"/>
            <a:ext cx="3877941" cy="2585799"/>
          </a:xfrm>
          <a:prstGeom prst="rect">
            <a:avLst/>
          </a:prstGeom>
          <a:noFill/>
          <a:effectLst>
            <a:reflection blurRad="6350" stA="52000" endA="300" endPos="14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64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kgs20\Desktop\Канарченко раб.стол\Молодежный совет\Заставка ЭСМП Носово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98" y="-675456"/>
            <a:ext cx="917399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284984"/>
            <a:ext cx="7543800" cy="1524000"/>
          </a:xfrm>
        </p:spPr>
        <p:txBody>
          <a:bodyPr>
            <a:normAutofit fontScale="90000"/>
          </a:bodyPr>
          <a:lstStyle/>
          <a:p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/>
              <a:t/>
            </a:r>
            <a:br>
              <a:rPr lang="ru-RU" sz="4800" dirty="0"/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8227" y="2826135"/>
            <a:ext cx="806489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Третье </a:t>
            </a:r>
            <a:r>
              <a:rPr lang="ru-RU" sz="4000" b="1" dirty="0">
                <a:solidFill>
                  <a:schemeClr val="bg1"/>
                </a:solidFill>
              </a:rPr>
              <a:t>заседание 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  <a:t>Экспертного 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совета молодых профессионалов</a:t>
            </a:r>
            <a:br>
              <a:rPr lang="ru-RU" sz="36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при Курском городском </a:t>
            </a:r>
            <a:endParaRPr lang="ru-RU" sz="3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  <a:t>Собрании </a:t>
            </a:r>
          </a:p>
          <a:p>
            <a:pPr algn="ctr"/>
            <a:endParaRPr lang="ru-RU" sz="3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8223" y="6021288"/>
            <a:ext cx="835292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марта 2019 года</a:t>
            </a:r>
            <a:r>
              <a:rPr lang="ru-RU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		16:00</a:t>
            </a:r>
            <a:endParaRPr lang="ru-RU" sz="3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57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gs20\Downloads\material\матери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0"/>
            <a:ext cx="9143999" cy="685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24" y="980734"/>
            <a:ext cx="8915759" cy="5617257"/>
          </a:xfr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132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kgs20\Desktop\Канарченко раб.стол\Молодежный совет\Заставка ЭСМП Носово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98" y="-675456"/>
            <a:ext cx="917399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284984"/>
            <a:ext cx="7543800" cy="1524000"/>
          </a:xfrm>
        </p:spPr>
        <p:txBody>
          <a:bodyPr>
            <a:normAutofit fontScale="90000"/>
          </a:bodyPr>
          <a:lstStyle/>
          <a:p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/>
              <a:t/>
            </a:r>
            <a:br>
              <a:rPr lang="ru-RU" sz="4800" dirty="0"/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8227" y="2826135"/>
            <a:ext cx="806489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Третье </a:t>
            </a:r>
            <a:r>
              <a:rPr lang="ru-RU" sz="4000" b="1" dirty="0">
                <a:solidFill>
                  <a:schemeClr val="bg1"/>
                </a:solidFill>
              </a:rPr>
              <a:t>заседание 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  <a:t>Экспертного 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совета молодых профессионалов</a:t>
            </a:r>
            <a:br>
              <a:rPr lang="ru-RU" sz="36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при Курском городском </a:t>
            </a:r>
            <a:endParaRPr lang="ru-RU" sz="3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  <a:t>Собрании </a:t>
            </a:r>
          </a:p>
          <a:p>
            <a:pPr algn="ctr"/>
            <a:endParaRPr lang="ru-RU" sz="3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8223" y="6021288"/>
            <a:ext cx="835292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марта 2019 года</a:t>
            </a:r>
            <a:r>
              <a:rPr lang="ru-RU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		16:00</a:t>
            </a:r>
            <a:endParaRPr lang="ru-RU" sz="3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34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gs20\Downloads\material\матери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0"/>
            <a:ext cx="9143999" cy="685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5" y="1124744"/>
            <a:ext cx="8064896" cy="4680520"/>
          </a:xfrm>
        </p:spPr>
        <p:txBody>
          <a:bodyPr>
            <a:normAutofit fontScale="90000"/>
          </a:bodyPr>
          <a:lstStyle/>
          <a:p>
            <a:pPr lvl="0"/>
            <a:r>
              <a:rPr lang="ru-RU" sz="4000" b="1" dirty="0" smtClean="0">
                <a:solidFill>
                  <a:schemeClr val="bg1"/>
                </a:solidFill>
              </a:rPr>
              <a:t/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rgbClr val="FFC000"/>
                </a:solidFill>
              </a:rPr>
              <a:t>Об </a:t>
            </a:r>
            <a:r>
              <a:rPr lang="ru-RU" sz="4000" b="1" dirty="0">
                <a:solidFill>
                  <a:srgbClr val="FFC000"/>
                </a:solidFill>
              </a:rPr>
              <a:t>итогах работы Экспертного совета молодых профессионалов при Курском городском Собрании в 2018 </a:t>
            </a:r>
            <a:r>
              <a:rPr lang="ru-RU" sz="4000" b="1" dirty="0" smtClean="0">
                <a:solidFill>
                  <a:srgbClr val="FFC000"/>
                </a:solidFill>
              </a:rPr>
              <a:t>году</a:t>
            </a:r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>
                <a:solidFill>
                  <a:schemeClr val="bg1"/>
                </a:solidFill>
              </a:rPr>
              <a:t/>
            </a:r>
            <a:br>
              <a:rPr lang="ru-RU" sz="3200" dirty="0">
                <a:solidFill>
                  <a:schemeClr val="bg1"/>
                </a:solidFill>
              </a:rPr>
            </a:br>
            <a:r>
              <a:rPr lang="ru-RU" sz="3200" b="1" dirty="0">
                <a:solidFill>
                  <a:schemeClr val="bg1"/>
                </a:solidFill>
              </a:rPr>
              <a:t>Информация: </a:t>
            </a:r>
            <a:r>
              <a:rPr lang="ru-RU" sz="3200" dirty="0">
                <a:solidFill>
                  <a:schemeClr val="bg1"/>
                </a:solidFill>
              </a:rPr>
              <a:t>Секретаря Экспертного совета молодых профессионалов при Курском городском </a:t>
            </a:r>
            <a:r>
              <a:rPr lang="ru-RU" sz="3200" dirty="0" smtClean="0">
                <a:solidFill>
                  <a:schemeClr val="bg1"/>
                </a:solidFill>
              </a:rPr>
              <a:t>Собрании</a:t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b="1" dirty="0" smtClean="0">
                <a:solidFill>
                  <a:schemeClr val="bg1"/>
                </a:solidFill>
              </a:rPr>
              <a:t>Кошкиной </a:t>
            </a:r>
            <a:r>
              <a:rPr lang="ru-RU" sz="3200" b="1" dirty="0">
                <a:solidFill>
                  <a:schemeClr val="bg1"/>
                </a:solidFill>
              </a:rPr>
              <a:t>Анны Васильевны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892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gs20\Downloads\material\матери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0"/>
            <a:ext cx="9143999" cy="685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52736"/>
            <a:ext cx="5400600" cy="3960440"/>
          </a:xfrm>
          <a:effectLst>
            <a:outerShdw blurRad="50800" dist="101600" dir="5400000" sx="122000" sy="122000" algn="t" rotWithShape="0">
              <a:prstClr val="black">
                <a:alpha val="12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868145" y="836718"/>
            <a:ext cx="30963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9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В 2018 году:</a:t>
            </a:r>
          </a:p>
          <a:p>
            <a:pPr algn="ctr"/>
            <a:endParaRPr lang="ru-RU" sz="500" b="1" dirty="0">
              <a:solidFill>
                <a:schemeClr val="bg1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FFC000"/>
                </a:solidFill>
              </a:rPr>
              <a:t>2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</a:rPr>
              <a:t>пленарных </a:t>
            </a:r>
            <a:r>
              <a:rPr lang="ru-RU" sz="2000" b="1" dirty="0" smtClean="0">
                <a:solidFill>
                  <a:schemeClr val="bg1"/>
                </a:solidFill>
              </a:rPr>
              <a:t>заседания:</a:t>
            </a:r>
          </a:p>
          <a:p>
            <a:pPr algn="ctr"/>
            <a:endParaRPr lang="ru-RU" sz="800" b="1" dirty="0" smtClean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</a:rPr>
              <a:t>19 июля 2018 года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</a:rPr>
              <a:t>29 ноября 2018 года</a:t>
            </a:r>
          </a:p>
          <a:p>
            <a:pPr algn="ctr"/>
            <a:endParaRPr lang="ru-RU" sz="2000" b="1" dirty="0">
              <a:solidFill>
                <a:schemeClr val="bg1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FFC000"/>
                </a:solidFill>
              </a:rPr>
              <a:t>56</a:t>
            </a:r>
            <a:r>
              <a:rPr lang="ru-RU" sz="2000" b="1" dirty="0" smtClean="0">
                <a:solidFill>
                  <a:schemeClr val="bg1"/>
                </a:solidFill>
              </a:rPr>
              <a:t> рабочих групп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4099" name="Picture 3" descr="C:\Users\kgs20\Desktop\фотокнига\eb58fdbe-549f-41a2-bf63-f40321ccc9cf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5" b="-5076"/>
          <a:stretch/>
        </p:blipFill>
        <p:spPr bwMode="auto">
          <a:xfrm>
            <a:off x="3715351" y="4705849"/>
            <a:ext cx="2808312" cy="1891511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kgs20\Desktop\фотокнига\w1640e4pAciWwaPeN5da-900x_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8" b="-33978"/>
          <a:stretch/>
        </p:blipFill>
        <p:spPr bwMode="auto">
          <a:xfrm>
            <a:off x="6273780" y="3542353"/>
            <a:ext cx="2679043" cy="3602075"/>
          </a:xfrm>
          <a:prstGeom prst="rect">
            <a:avLst/>
          </a:prstGeom>
          <a:noFill/>
          <a:effectLst>
            <a:outerShdw blurRad="304800" dist="368300" dir="18900000" sy="23000" kx="-1200000" algn="bl" rotWithShape="0">
              <a:prstClr val="black">
                <a:alpha val="2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47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gs20\Downloads\material\матери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0"/>
            <a:ext cx="9143999" cy="685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868145" y="836719"/>
            <a:ext cx="30963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9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В 2018 году:</a:t>
            </a:r>
          </a:p>
          <a:p>
            <a:pPr algn="ctr"/>
            <a:endParaRPr lang="ru-RU" sz="500" b="1" dirty="0">
              <a:solidFill>
                <a:schemeClr val="bg1"/>
              </a:solidFill>
            </a:endParaRPr>
          </a:p>
          <a:p>
            <a:pPr algn="ctr"/>
            <a:endParaRPr lang="ru-RU" sz="800" b="1" dirty="0" smtClean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</a:rPr>
              <a:t>Провели более </a:t>
            </a:r>
          </a:p>
          <a:p>
            <a:pPr algn="just"/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   </a:t>
            </a:r>
            <a:r>
              <a:rPr lang="ru-RU" sz="2000" b="1" dirty="0" smtClean="0">
                <a:solidFill>
                  <a:srgbClr val="FFC000"/>
                </a:solidFill>
              </a:rPr>
              <a:t>100-та</a:t>
            </a:r>
            <a:r>
              <a:rPr lang="ru-RU" sz="2000" b="1" dirty="0" smtClean="0">
                <a:solidFill>
                  <a:schemeClr val="bg1"/>
                </a:solidFill>
              </a:rPr>
              <a:t> мероприятий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000" b="1" dirty="0" smtClean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</a:rPr>
              <a:t>Приняли участие  в </a:t>
            </a:r>
            <a:r>
              <a:rPr lang="ru-RU" sz="2000" b="1" dirty="0" smtClean="0">
                <a:solidFill>
                  <a:srgbClr val="FFC000"/>
                </a:solidFill>
              </a:rPr>
              <a:t>255</a:t>
            </a:r>
            <a:r>
              <a:rPr lang="ru-RU" sz="2000" b="1" dirty="0" smtClean="0">
                <a:solidFill>
                  <a:schemeClr val="bg1"/>
                </a:solidFill>
              </a:rPr>
              <a:t>-ти мероприятиях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5" b="-5255"/>
          <a:stretch/>
        </p:blipFill>
        <p:spPr>
          <a:xfrm>
            <a:off x="6127511" y="3598501"/>
            <a:ext cx="2836981" cy="3256803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492" y="3611324"/>
            <a:ext cx="1751748" cy="1168060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84" y="4688181"/>
            <a:ext cx="2963888" cy="1975153"/>
          </a:xfrm>
          <a:prstGeom prst="rect">
            <a:avLst/>
          </a:prstGeom>
          <a:effectLst>
            <a:outerShdw blurRad="50800" dist="50800" dir="16080000" sx="145000" sy="145000" algn="ctr" rotWithShape="0">
              <a:srgbClr val="000000">
                <a:alpha val="43137"/>
              </a:srgbClr>
            </a:outerShdw>
            <a:reflection blurRad="6350" stA="23000" endPos="3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122" y="4562745"/>
            <a:ext cx="2963888" cy="1975153"/>
          </a:xfrm>
          <a:prstGeom prst="rect">
            <a:avLst/>
          </a:prstGeom>
          <a:effectLst>
            <a:reflection blurRad="622300" stA="50000" endA="300" endPos="38500" dist="50800" dir="5400000" sy="-100000" algn="bl" rotWithShape="0"/>
          </a:effectLst>
        </p:spPr>
      </p:pic>
      <p:pic>
        <p:nvPicPr>
          <p:cNvPr id="5123" name="Picture 3" descr="C:\Users\kgs20\Desktop\Канарченко раб.стол\Молодежный совет\фото молодежного совета\f9Ej7YjBTB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707" b="13712"/>
          <a:stretch/>
        </p:blipFill>
        <p:spPr bwMode="auto">
          <a:xfrm>
            <a:off x="196403" y="744117"/>
            <a:ext cx="3000721" cy="2211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Z:\КГС\Третьякова\Вестник\ЭСМП\ЭСМП_1.jpe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16" b="-19416"/>
          <a:stretch/>
        </p:blipFill>
        <p:spPr bwMode="auto">
          <a:xfrm>
            <a:off x="2172122" y="1015765"/>
            <a:ext cx="3672408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327" y="2862635"/>
            <a:ext cx="2786876" cy="18582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84" y="2706002"/>
            <a:ext cx="2963888" cy="217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91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gs20\Downloads\material\матери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0"/>
            <a:ext cx="9143999" cy="685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868145" y="836719"/>
            <a:ext cx="30963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9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В 2018 году:</a:t>
            </a:r>
          </a:p>
          <a:p>
            <a:pPr algn="ctr"/>
            <a:endParaRPr lang="ru-RU" sz="500" b="1" dirty="0">
              <a:solidFill>
                <a:schemeClr val="bg1"/>
              </a:solidFill>
            </a:endParaRPr>
          </a:p>
          <a:p>
            <a:pPr algn="ctr"/>
            <a:endParaRPr lang="ru-RU" sz="800" b="1" dirty="0" smtClean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</a:rPr>
              <a:t>Провели более </a:t>
            </a:r>
          </a:p>
          <a:p>
            <a:pPr algn="just"/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   </a:t>
            </a:r>
            <a:r>
              <a:rPr lang="ru-RU" sz="2000" b="1" dirty="0" smtClean="0">
                <a:solidFill>
                  <a:srgbClr val="FFC000"/>
                </a:solidFill>
              </a:rPr>
              <a:t>100-та</a:t>
            </a:r>
            <a:r>
              <a:rPr lang="ru-RU" sz="2000" b="1" dirty="0" smtClean="0">
                <a:solidFill>
                  <a:schemeClr val="bg1"/>
                </a:solidFill>
              </a:rPr>
              <a:t> мероприятий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000" b="1" dirty="0" smtClean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</a:rPr>
              <a:t>Приняли участие  в </a:t>
            </a:r>
            <a:r>
              <a:rPr lang="ru-RU" sz="2000" b="1" dirty="0" smtClean="0">
                <a:solidFill>
                  <a:srgbClr val="FFC000"/>
                </a:solidFill>
              </a:rPr>
              <a:t>255</a:t>
            </a:r>
            <a:r>
              <a:rPr lang="ru-RU" sz="2000" b="1" dirty="0" smtClean="0">
                <a:solidFill>
                  <a:schemeClr val="bg1"/>
                </a:solidFill>
              </a:rPr>
              <a:t>-ти мероприятиях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26" y="1330369"/>
            <a:ext cx="2740356" cy="1730545"/>
          </a:xfrm>
        </p:spPr>
      </p:pic>
      <p:pic>
        <p:nvPicPr>
          <p:cNvPr id="6148" name="Picture 4" descr="C:\Users\kgs20\Desktop\Канарченко раб.стол\Молодежный совет\фото молодежного совета\bSZSi3zEFsOmI0d021ct-900x_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767" b="20767"/>
          <a:stretch/>
        </p:blipFill>
        <p:spPr bwMode="auto">
          <a:xfrm>
            <a:off x="3779914" y="3266170"/>
            <a:ext cx="4812992" cy="344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kgs20\Desktop\Канарченко раб.стол\Молодежный совет\фото молодежного совета\7X7ovgKdWA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3654755"/>
            <a:ext cx="2002904" cy="1335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kgs20\Desktop\Канарченко раб.стол\Молодежный совет\фото молодежного совета\DznzE7mWeT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6" y="3573024"/>
            <a:ext cx="3355007" cy="205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kgs20\Desktop\Канарченко раб.стол\Молодежный совет\фото молодежного совета\Jnrb02CZaZM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210" y="1844832"/>
            <a:ext cx="3256906" cy="217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74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gs20\Downloads\material\матери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0"/>
            <a:ext cx="9143999" cy="685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8476" y="615955"/>
            <a:ext cx="8784975" cy="120248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Конкурс «Курск новогодний-2018»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1814445"/>
            <a:ext cx="5040561" cy="3361046"/>
          </a:xfrm>
          <a:prstGeom prst="rect">
            <a:avLst/>
          </a:prstGeom>
          <a:effectLst>
            <a:outerShdw blurRad="50800" dist="419100" sx="104000" sy="104000" algn="ctr" rotWithShape="0">
              <a:srgbClr val="000000">
                <a:alpha val="11000"/>
              </a:srgbClr>
            </a:outerShdw>
          </a:effectLst>
        </p:spPr>
      </p:pic>
      <p:sp>
        <p:nvSpPr>
          <p:cNvPr id="10" name="Объект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 descr="C:\Users\kgs20\Desktop\Канарченко раб.стол\Молодежный совет\фото молодежного совета\КУРСК НОВОГОДНИЙ КОНКУРС ФОТО ОТ ГЕОМЕТРИИ\BOND16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2" y="3021269"/>
            <a:ext cx="4319643" cy="2880320"/>
          </a:xfrm>
          <a:prstGeom prst="rect">
            <a:avLst/>
          </a:prstGeom>
          <a:noFill/>
          <a:effectLst>
            <a:reflection stA="40000" endPos="16000" dist="254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kgs20\Desktop\Канарченко раб.стол\Молодежный совет\фото молодежного совета\КУРСК НОВОГОДНИЙ КОНКУРС ФОТО ОТ ГЕОМЕТРИИ\zTjR1f0btsU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" t="11948" r="-1873" b="-6941"/>
          <a:stretch/>
        </p:blipFill>
        <p:spPr bwMode="auto">
          <a:xfrm>
            <a:off x="6659836" y="1628800"/>
            <a:ext cx="2412000" cy="29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2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gs20\Downloads\material\матери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0"/>
            <a:ext cx="9143999" cy="685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8476" y="615955"/>
            <a:ext cx="8784975" cy="120248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Конкурс «Курск новогодний-2018»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844" b="25844"/>
          <a:stretch/>
        </p:blipFill>
        <p:spPr>
          <a:xfrm>
            <a:off x="360651" y="404664"/>
            <a:ext cx="5665414" cy="4464496"/>
          </a:xfrm>
          <a:effectLst>
            <a:reflection blurRad="6350" stA="26000" endPos="35000" dir="5400000" sy="-100000" algn="bl" rotWithShape="0"/>
          </a:effectLst>
        </p:spPr>
      </p:pic>
      <p:pic>
        <p:nvPicPr>
          <p:cNvPr id="3074" name="Picture 2" descr="C:\Users\kgs20\Desktop\Канарченко раб.стол\Молодежный совет\фото молодежного совета\КУРСК НОВОГОДНИЙ КОНКУРС ФОТО ОТ ГЕОМЕТРИИ\BOND18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015" y="1628808"/>
            <a:ext cx="2228497" cy="3342093"/>
          </a:xfrm>
          <a:prstGeom prst="rect">
            <a:avLst/>
          </a:prstGeom>
          <a:noFill/>
          <a:effectLst>
            <a:outerShdw blurRad="50800" dist="685800" dir="7800000" algn="ctr" rotWithShape="0">
              <a:srgbClr val="000000">
                <a:alpha val="12000"/>
              </a:srgbClr>
            </a:outerShdw>
          </a:effectLst>
          <a:scene3d>
            <a:camera prst="orthographicFront"/>
            <a:lightRig rig="threePt" dir="t"/>
          </a:scene3d>
          <a:sp3d>
            <a:bevelB prst="relaxedIns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kgs20\Desktop\Канарченко раб.стол\Молодежный совет\фото молодежного совета\КУРСК НОВОГОДНИЙ КОНКУРС ФОТО ОТ ГЕОМЕТРИИ\BOND18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072" y="3719704"/>
            <a:ext cx="3877941" cy="2585799"/>
          </a:xfrm>
          <a:prstGeom prst="rect">
            <a:avLst/>
          </a:prstGeom>
          <a:noFill/>
          <a:effectLst>
            <a:reflection blurRad="6350" stA="52000" endA="300" endPos="14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26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gs20\Downloads\material\матери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0"/>
            <a:ext cx="9143999" cy="685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91472" y="908720"/>
            <a:ext cx="475252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9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FFC000"/>
                </a:solidFill>
              </a:rPr>
              <a:t>Гранты Президента РФ:</a:t>
            </a:r>
          </a:p>
          <a:p>
            <a:pPr algn="ctr"/>
            <a:endParaRPr lang="ru-RU" sz="2000" b="1" dirty="0" smtClean="0">
              <a:solidFill>
                <a:schemeClr val="bg1"/>
              </a:solidFill>
            </a:endParaRPr>
          </a:p>
          <a:p>
            <a:pPr algn="ctr"/>
            <a:endParaRPr lang="ru-RU" sz="500" b="1" dirty="0">
              <a:solidFill>
                <a:schemeClr val="bg1"/>
              </a:solidFill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33" t="18928" r="15024" b="-19231"/>
          <a:stretch/>
        </p:blipFill>
        <p:spPr>
          <a:xfrm>
            <a:off x="611560" y="1413637"/>
            <a:ext cx="2592288" cy="4255995"/>
          </a:xfrm>
        </p:spPr>
      </p:pic>
      <p:pic>
        <p:nvPicPr>
          <p:cNvPr id="7170" name="Picture 2" descr="C:\Users\kgs20\Desktop\Канарченко раб.стол\Молодежный совет\САЙТ.ЭСМП фото\букреева\C1168822-7838-42C0-A1AF-1F41763DCC7E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" t="-19051" r="11184" b="19051"/>
          <a:stretch/>
        </p:blipFill>
        <p:spPr bwMode="auto">
          <a:xfrm>
            <a:off x="2956165" y="1370581"/>
            <a:ext cx="2808312" cy="420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kgs20\Desktop\Канарченко раб.стол\Молодежный совет\САЙТ.ЭСМП фото\свиридова\jn8N_lN4jP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639" y="2850083"/>
            <a:ext cx="2877668" cy="372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4875252"/>
            <a:ext cx="1742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Шевякин А.С.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09013" y="5661248"/>
            <a:ext cx="16229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Бугаева А.И.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67207" y="2300336"/>
            <a:ext cx="20010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Свиридова Н.С.</a:t>
            </a:r>
          </a:p>
        </p:txBody>
      </p:sp>
    </p:spTree>
    <p:extLst>
      <p:ext uri="{BB962C8B-B14F-4D97-AF65-F5344CB8AC3E}">
        <p14:creationId xmlns:p14="http://schemas.microsoft.com/office/powerpoint/2010/main" val="153358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gs20\Downloads\material\матери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2778"/>
            <a:ext cx="9252520" cy="6900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26260" y="764705"/>
            <a:ext cx="4517739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900" b="1" dirty="0" smtClean="0">
              <a:solidFill>
                <a:schemeClr val="bg1"/>
              </a:solidFill>
            </a:endParaRPr>
          </a:p>
          <a:p>
            <a:pPr algn="ctr"/>
            <a:endParaRPr lang="ru-RU" sz="2800" b="1" dirty="0" smtClean="0">
              <a:solidFill>
                <a:srgbClr val="FFC000"/>
              </a:solidFill>
            </a:endParaRPr>
          </a:p>
          <a:p>
            <a:pPr algn="ctr"/>
            <a:endParaRPr lang="ru-RU" sz="2800" b="1" dirty="0">
              <a:solidFill>
                <a:srgbClr val="FFC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FFC000"/>
                </a:solidFill>
              </a:rPr>
              <a:t>Член</a:t>
            </a:r>
            <a:r>
              <a:rPr lang="ru-RU" sz="2400" dirty="0" smtClean="0">
                <a:solidFill>
                  <a:srgbClr val="FFC000"/>
                </a:solidFill>
              </a:rPr>
              <a:t> </a:t>
            </a:r>
            <a:r>
              <a:rPr lang="ru-RU" sz="2400" b="1" dirty="0">
                <a:solidFill>
                  <a:srgbClr val="FFC000"/>
                </a:solidFill>
              </a:rPr>
              <a:t>Молодежного законотворческого экспертного совета Молодежного парламента при Государственной Думе Российской Федерации</a:t>
            </a:r>
            <a:r>
              <a:rPr lang="ru-RU" sz="2400" dirty="0">
                <a:solidFill>
                  <a:srgbClr val="FFC000"/>
                </a:solidFill>
              </a:rPr>
              <a:t> </a:t>
            </a:r>
            <a:endParaRPr lang="ru-RU" b="1" dirty="0" smtClean="0">
              <a:solidFill>
                <a:srgbClr val="FFC000"/>
              </a:solidFill>
            </a:endParaRPr>
          </a:p>
          <a:p>
            <a:pPr algn="ctr"/>
            <a:endParaRPr lang="ru-RU" sz="5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57615" y="1124744"/>
            <a:ext cx="29554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chemeClr val="bg1"/>
                </a:solidFill>
              </a:rPr>
              <a:t>Апалькова А.А</a:t>
            </a:r>
            <a:r>
              <a:rPr lang="ru-RU" sz="2800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8194" name="Picture 2" descr="C:\Users\kgs20\Desktop\Канарченко раб.стол\Молодежный совет\фото молодежного совета\UdMzSpdoxc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5" y="980736"/>
            <a:ext cx="2158910" cy="2683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486" b="26486"/>
          <a:stretch/>
        </p:blipFill>
        <p:spPr>
          <a:xfrm>
            <a:off x="395536" y="1124752"/>
            <a:ext cx="2880320" cy="3938901"/>
          </a:xfrm>
        </p:spPr>
      </p:pic>
      <p:sp>
        <p:nvSpPr>
          <p:cNvPr id="9" name="Прямоугольник 8"/>
          <p:cNvSpPr/>
          <p:nvPr/>
        </p:nvSpPr>
        <p:spPr>
          <a:xfrm>
            <a:off x="827584" y="517674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FFC000"/>
                </a:solidFill>
              </a:rPr>
              <a:t>Лучший руководитель </a:t>
            </a:r>
            <a:r>
              <a:rPr lang="ru-RU" sz="2400" b="1" dirty="0">
                <a:solidFill>
                  <a:srgbClr val="FFC000"/>
                </a:solidFill>
              </a:rPr>
              <a:t>студенческого СМИ </a:t>
            </a:r>
            <a:r>
              <a:rPr lang="ru-RU" sz="2400" b="1" dirty="0" smtClean="0">
                <a:solidFill>
                  <a:srgbClr val="FFC000"/>
                </a:solidFill>
              </a:rPr>
              <a:t>России </a:t>
            </a:r>
            <a:endParaRPr lang="ru-RU" sz="2400" b="1" dirty="0">
              <a:solidFill>
                <a:srgbClr val="FFC000"/>
              </a:solidFill>
            </a:endParaRPr>
          </a:p>
        </p:txBody>
      </p:sp>
      <p:pic>
        <p:nvPicPr>
          <p:cNvPr id="8196" name="Picture 4" descr="C:\Users\kgs20\Desktop\Канарченко раб.стол\Молодежный совет\фото молодежного совета\0JgyxXCkLfk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57" b="-14557"/>
          <a:stretch/>
        </p:blipFill>
        <p:spPr bwMode="auto">
          <a:xfrm>
            <a:off x="5158158" y="4139999"/>
            <a:ext cx="2175328" cy="290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kgs20\Desktop\Канарченко раб.стол\Молодежный совет\фото молодежного совета\VW-NneHqae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955" y="4653136"/>
            <a:ext cx="1658274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932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gs20\Downloads\material\матери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0"/>
            <a:ext cx="9143999" cy="685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07904" y="853786"/>
            <a:ext cx="543609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C000"/>
                </a:solidFill>
              </a:rPr>
              <a:t>Финалисты </a:t>
            </a:r>
            <a:r>
              <a:rPr lang="ru-RU" sz="2400" b="1" dirty="0">
                <a:solidFill>
                  <a:srgbClr val="FFC000"/>
                </a:solidFill>
              </a:rPr>
              <a:t>чемпионата Европы, серебряные призеры открытого чемпионата Италии по спортивно-бальным </a:t>
            </a:r>
            <a:r>
              <a:rPr lang="ru-RU" sz="2400" b="1" dirty="0" smtClean="0">
                <a:solidFill>
                  <a:srgbClr val="FFC000"/>
                </a:solidFill>
              </a:rPr>
              <a:t>танцам</a:t>
            </a:r>
          </a:p>
          <a:p>
            <a:pPr algn="ctr"/>
            <a:endParaRPr lang="ru-RU" sz="2000" b="1" dirty="0">
              <a:solidFill>
                <a:srgbClr val="FFC000"/>
              </a:solidFill>
            </a:endParaRP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Мануйлова Е.С</a:t>
            </a:r>
            <a:r>
              <a:rPr lang="ru-RU" sz="2000" b="1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</a:rPr>
              <a:t>Стребиж А.Н.</a:t>
            </a:r>
          </a:p>
        </p:txBody>
      </p:sp>
      <p:pic>
        <p:nvPicPr>
          <p:cNvPr id="9218" name="Picture 2" descr="C:\Users\kgs20\Desktop\Канарченко раб.стол\Молодежный совет\фото молодежного совета\e977db22-5f9f-4247-8686-11e43c79d4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83233"/>
            <a:ext cx="4190380" cy="2790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kgs20\Desktop\Канарченко раб.стол\Молодежный совет\фото молодежного совета\d3f9ba23-a23e-4cf8-a431-1f8e0a49392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51" y="2275567"/>
            <a:ext cx="4421090" cy="294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46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gs20\Downloads\material\матери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2704"/>
            <a:ext cx="9143999" cy="685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07904" y="1052736"/>
            <a:ext cx="54360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C000"/>
                </a:solidFill>
              </a:rPr>
              <a:t>Лауреаты Премии Губернатора Курской области в 2018 году </a:t>
            </a:r>
            <a:endParaRPr lang="ru-RU" sz="2400" b="1" dirty="0" smtClean="0">
              <a:solidFill>
                <a:srgbClr val="FFC000"/>
              </a:solidFill>
            </a:endParaRPr>
          </a:p>
          <a:p>
            <a:pPr algn="ctr"/>
            <a:endParaRPr lang="ru-RU" sz="2400" b="1" dirty="0">
              <a:solidFill>
                <a:srgbClr val="FFC000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Свиридова </a:t>
            </a:r>
            <a:r>
              <a:rPr lang="ru-RU" sz="2400" b="1" dirty="0">
                <a:solidFill>
                  <a:schemeClr val="bg1"/>
                </a:solidFill>
              </a:rPr>
              <a:t>Наталия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Щедрин Максим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0242" name="Picture 2" descr="C:\Users\kgs20\Desktop\Канарченко раб.стол\Молодежный совет\фото молодежного совета\qCtM0WeQLUo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53" y="1916840"/>
            <a:ext cx="3960440" cy="2640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kgs20\Desktop\Канарченко раб.стол\Молодежный совет\фото молодежного совета\lw2ohUZZGtQ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6" y="3704500"/>
            <a:ext cx="4368317" cy="291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54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gs20\Downloads\material\матери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2778"/>
            <a:ext cx="9252520" cy="6900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31637" y="4"/>
            <a:ext cx="4517739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900" b="1" dirty="0" smtClean="0">
              <a:solidFill>
                <a:schemeClr val="bg1"/>
              </a:solidFill>
            </a:endParaRPr>
          </a:p>
          <a:p>
            <a:pPr algn="ctr"/>
            <a:endParaRPr lang="ru-RU" sz="2800" b="1" dirty="0" smtClean="0">
              <a:solidFill>
                <a:srgbClr val="FFC000"/>
              </a:solidFill>
            </a:endParaRPr>
          </a:p>
          <a:p>
            <a:pPr algn="ctr"/>
            <a:endParaRPr lang="ru-RU" sz="2800" b="1" dirty="0">
              <a:solidFill>
                <a:srgbClr val="FFC000"/>
              </a:solidFill>
            </a:endParaRPr>
          </a:p>
          <a:p>
            <a:pPr algn="ctr"/>
            <a:r>
              <a:rPr lang="ru-RU" sz="2400" b="1" dirty="0">
                <a:solidFill>
                  <a:srgbClr val="FFC000"/>
                </a:solidFill>
              </a:rPr>
              <a:t>Аккредитованы Министерством Юстиции РФ </a:t>
            </a:r>
            <a:endParaRPr lang="ru-RU" sz="2400" b="1" dirty="0" smtClean="0">
              <a:solidFill>
                <a:srgbClr val="FFC000"/>
              </a:solidFill>
            </a:endParaRPr>
          </a:p>
          <a:p>
            <a:pPr algn="ctr"/>
            <a:endParaRPr lang="ru-RU" sz="1000" b="1" dirty="0" smtClean="0">
              <a:solidFill>
                <a:srgbClr val="FFC000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Фатеев </a:t>
            </a:r>
            <a:r>
              <a:rPr lang="ru-RU" sz="2400" b="1" dirty="0">
                <a:solidFill>
                  <a:schemeClr val="bg1"/>
                </a:solidFill>
              </a:rPr>
              <a:t>С.С</a:t>
            </a:r>
            <a:r>
              <a:rPr lang="ru-RU" sz="2400" b="1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>
                <a:solidFill>
                  <a:schemeClr val="bg1"/>
                </a:solidFill>
              </a:rPr>
              <a:t>Токарева С.Н.  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908720"/>
            <a:ext cx="4224082" cy="2938042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FFC000"/>
                </a:solidFill>
              </a:rPr>
              <a:t>Л</a:t>
            </a:r>
            <a:r>
              <a:rPr lang="ru-RU" b="1" dirty="0" smtClean="0">
                <a:solidFill>
                  <a:srgbClr val="FFC000"/>
                </a:solidFill>
              </a:rPr>
              <a:t>учший </a:t>
            </a:r>
            <a:r>
              <a:rPr lang="ru-RU" b="1" dirty="0">
                <a:solidFill>
                  <a:srgbClr val="FFC000"/>
                </a:solidFill>
              </a:rPr>
              <a:t>социальный проект "Интернет-портал "Труднадзор46" в Конкурсе инновационных проектов и стартапов "Потенциал будущего" Международного молодежного научного форума "Ломоносов</a:t>
            </a:r>
            <a:r>
              <a:rPr lang="ru-RU" b="1" dirty="0" smtClean="0">
                <a:solidFill>
                  <a:srgbClr val="FFC000"/>
                </a:solidFill>
              </a:rPr>
              <a:t>"</a:t>
            </a:r>
            <a:endParaRPr lang="ru-RU" b="1" dirty="0">
              <a:solidFill>
                <a:srgbClr val="FFC000"/>
              </a:solidFill>
            </a:endParaRPr>
          </a:p>
          <a:p>
            <a:pPr algn="ctr"/>
            <a:endParaRPr lang="ru-RU" sz="500" b="1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11266" name="Picture 2" descr="C:\Users\kgs20\Desktop\Канарченко раб.стол\Молодежный совет\фото молодежного совета\Vruchenie_diplom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4" y="3680462"/>
            <a:ext cx="3600400" cy="2117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kgs20\Desktop\Канарченко раб.стол\Молодежный совет\фото молодежного совета\Hibjh13hVN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3152803"/>
            <a:ext cx="378278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kgs20\Desktop\Канарченко раб.стол\Молодежный совет\фото молодежного совета\rf_PQYpi1W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157" y="4020852"/>
            <a:ext cx="2005917" cy="283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82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gs20\Downloads\material\матери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2704"/>
            <a:ext cx="9143999" cy="685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07904" y="1052736"/>
            <a:ext cx="54360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C000"/>
                </a:solidFill>
              </a:rPr>
              <a:t>В номинации «Личный вклад года» федеральной программы «Ты-предприниматель» награждена </a:t>
            </a:r>
            <a:endParaRPr lang="ru-RU" sz="2400" b="1" dirty="0" smtClean="0">
              <a:solidFill>
                <a:srgbClr val="FFC000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Стец </a:t>
            </a:r>
            <a:r>
              <a:rPr lang="ru-RU" sz="2400" b="1" dirty="0">
                <a:solidFill>
                  <a:schemeClr val="bg1"/>
                </a:solidFill>
              </a:rPr>
              <a:t>Т.Н.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2290" name="Picture 2" descr="C:\Users\kgs20\Desktop\Канарченко раб.стол\Молодежный совет\фото молодежного совета\jN2Uufg7hH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7" t="12486" r="6037" b="-10529"/>
          <a:stretch/>
        </p:blipFill>
        <p:spPr bwMode="auto">
          <a:xfrm>
            <a:off x="247114" y="1914494"/>
            <a:ext cx="4108862" cy="321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kgs20\Desktop\Канарченко раб.стол\Молодежный совет\фото молодежного совета\k4UPVTELGa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08" t="1874" r="18016" b="-2545"/>
          <a:stretch/>
        </p:blipFill>
        <p:spPr bwMode="auto">
          <a:xfrm>
            <a:off x="4355976" y="2991728"/>
            <a:ext cx="4500000" cy="35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21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gs20\Downloads\material\матери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2704"/>
            <a:ext cx="9143999" cy="685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07904" y="777995"/>
            <a:ext cx="543609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 smtClean="0">
              <a:solidFill>
                <a:srgbClr val="FFC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FFC000"/>
                </a:solidFill>
              </a:rPr>
              <a:t>Региональные эксперты Школы </a:t>
            </a:r>
            <a:r>
              <a:rPr lang="ru-RU" sz="2400" b="1" dirty="0">
                <a:solidFill>
                  <a:srgbClr val="FFC000"/>
                </a:solidFill>
              </a:rPr>
              <a:t>социального проектирования Курской области, регионального этапа Всероссийского конкурса «Доброволец России  – 2018» </a:t>
            </a:r>
            <a:endParaRPr lang="ru-RU" sz="2400" b="1" dirty="0" smtClean="0">
              <a:solidFill>
                <a:srgbClr val="FFC000"/>
              </a:solidFill>
            </a:endParaRPr>
          </a:p>
          <a:p>
            <a:pPr algn="ctr"/>
            <a:endParaRPr lang="ru-RU" sz="1600" b="1" dirty="0">
              <a:solidFill>
                <a:srgbClr val="FFC000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Грищенко </a:t>
            </a:r>
            <a:r>
              <a:rPr lang="ru-RU" sz="2400" b="1" dirty="0">
                <a:solidFill>
                  <a:schemeClr val="bg1"/>
                </a:solidFill>
              </a:rPr>
              <a:t>Г.Ю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400" b="1" dirty="0">
                <a:solidFill>
                  <a:schemeClr val="bg1"/>
                </a:solidFill>
              </a:rPr>
              <a:t>Потанина Е.В.</a:t>
            </a:r>
          </a:p>
          <a:p>
            <a:pPr algn="ctr"/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3314" name="Picture 2" descr="C:\Users\kgs20\Desktop\Канарченко раб.стол\Молодежный совет\фото молодежного совета\76buhWl_5ZM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7278" b="2864"/>
          <a:stretch/>
        </p:blipFill>
        <p:spPr bwMode="auto">
          <a:xfrm>
            <a:off x="187152" y="2976772"/>
            <a:ext cx="3816000" cy="26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kgs20\Desktop\Канарченко раб.стол\Молодежный совет\фото молодежного совета\6dULaxwgx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2" y="4308772"/>
            <a:ext cx="396844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79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gs20\Downloads\material\матери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2704"/>
            <a:ext cx="9143999" cy="685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07904" y="777988"/>
            <a:ext cx="54360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 smtClean="0">
              <a:solidFill>
                <a:srgbClr val="FFC000"/>
              </a:solidFill>
            </a:endParaRPr>
          </a:p>
          <a:p>
            <a:pPr algn="ctr"/>
            <a:r>
              <a:rPr lang="ru-RU" sz="2400" b="1" dirty="0">
                <a:solidFill>
                  <a:srgbClr val="FFC000"/>
                </a:solidFill>
              </a:rPr>
              <a:t>Курские «Волонтеры Победы</a:t>
            </a:r>
            <a:r>
              <a:rPr lang="ru-RU" sz="2400" b="1" dirty="0" smtClean="0">
                <a:solidFill>
                  <a:srgbClr val="FFC000"/>
                </a:solidFill>
              </a:rPr>
              <a:t>»</a:t>
            </a:r>
            <a:r>
              <a:rPr lang="ru-RU" sz="2400" b="1" dirty="0">
                <a:solidFill>
                  <a:srgbClr val="FFC000"/>
                </a:solidFill>
              </a:rPr>
              <a:t> заняли второе место в России по итогам работы 2018 года</a:t>
            </a:r>
            <a:r>
              <a:rPr lang="ru-RU" sz="2400" b="1" dirty="0" smtClean="0">
                <a:solidFill>
                  <a:srgbClr val="FFC000"/>
                </a:solidFill>
              </a:rPr>
              <a:t>.</a:t>
            </a:r>
          </a:p>
          <a:p>
            <a:pPr algn="ctr"/>
            <a:endParaRPr lang="ru-RU" sz="2400" b="1" dirty="0">
              <a:solidFill>
                <a:schemeClr val="bg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 руководитель движения -Конорева </a:t>
            </a:r>
            <a:r>
              <a:rPr lang="ru-RU" sz="2400" b="1" dirty="0">
                <a:solidFill>
                  <a:schemeClr val="bg1"/>
                </a:solidFill>
              </a:rPr>
              <a:t>А.А</a:t>
            </a:r>
            <a:r>
              <a:rPr lang="ru-RU" sz="2400" b="1" dirty="0" smtClean="0">
                <a:solidFill>
                  <a:schemeClr val="bg1"/>
                </a:solidFill>
              </a:rPr>
              <a:t>.  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4339" name="Picture 3" descr="C:\Users\kgs20\Desktop\Канарченко раб.стол\Молодежный совет\фото молодежного совета\_iTB4MBv8i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01" y="1104403"/>
            <a:ext cx="3036668" cy="202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kgs20\Desktop\Канарченко раб.стол\Молодежный совет\фото молодежного совета\0KVRKczPqa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73" y="4537264"/>
            <a:ext cx="2964264" cy="1976562"/>
          </a:xfrm>
          <a:prstGeom prst="rect">
            <a:avLst/>
          </a:prstGeom>
          <a:noFill/>
          <a:effectLst>
            <a:outerShdw blurRad="50800" dist="50800" dir="21540000" algn="ctr" rotWithShape="0">
              <a:srgbClr val="000000">
                <a:alpha val="43137"/>
              </a:srgbClr>
            </a:outerShdw>
            <a:reflection blurRad="6350" stA="50000" endA="300" endPos="28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kgs20\Desktop\Канарченко раб.стол\Молодежный совет\фото молодежного совета\eJLjCcOFc8Q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424" y="3118942"/>
            <a:ext cx="2741980" cy="1828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kgs20\Desktop\Канарченко раб.стол\Молодежный совет\фото молодежного совета\pOL-6T1i3O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844" y="3455652"/>
            <a:ext cx="4822220" cy="3214813"/>
          </a:xfrm>
          <a:prstGeom prst="rect">
            <a:avLst/>
          </a:prstGeom>
          <a:noFill/>
          <a:effectLst>
            <a:outerShdw blurRad="50800" dist="533400" dir="21540000" algn="ctr" rotWithShape="0">
              <a:srgbClr val="000000">
                <a:alpha val="2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83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gs20\Downloads\material\матери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2704"/>
            <a:ext cx="9143999" cy="685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23928" y="1700812"/>
            <a:ext cx="54360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FFC000"/>
                </a:solidFill>
              </a:rPr>
              <a:t>Утвержден </a:t>
            </a:r>
            <a:r>
              <a:rPr lang="ru-RU" sz="2800" b="1" dirty="0">
                <a:solidFill>
                  <a:srgbClr val="FFC000"/>
                </a:solidFill>
              </a:rPr>
              <a:t>в должности заведующего кафедрой географии </a:t>
            </a:r>
            <a:r>
              <a:rPr lang="ru-RU" sz="2800" b="1" dirty="0" smtClean="0">
                <a:solidFill>
                  <a:srgbClr val="FFC000"/>
                </a:solidFill>
              </a:rPr>
              <a:t>КГУ</a:t>
            </a:r>
            <a:r>
              <a:rPr lang="ru-RU" sz="2800" b="1" dirty="0">
                <a:solidFill>
                  <a:srgbClr val="FFC000"/>
                </a:solidFill>
              </a:rPr>
              <a:t> </a:t>
            </a:r>
            <a:endParaRPr lang="ru-RU" sz="2800" b="1" dirty="0" smtClean="0">
              <a:solidFill>
                <a:srgbClr val="FFC000"/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/>
            </a:r>
            <a:br>
              <a:rPr lang="ru-RU" sz="2800" b="1" dirty="0" smtClean="0">
                <a:solidFill>
                  <a:schemeClr val="bg1"/>
                </a:solidFill>
              </a:rPr>
            </a:br>
            <a:r>
              <a:rPr lang="ru-RU" sz="2800" b="1" dirty="0" err="1">
                <a:solidFill>
                  <a:schemeClr val="bg1"/>
                </a:solidFill>
              </a:rPr>
              <a:t>Гонеев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</a:rPr>
              <a:t>И.А.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5362" name="Picture 2" descr="C:\Users\kgs20\Desktop\Канарченко раб.стол\Молодежный совет\фото молодежного совета\TU7thTc6pk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51"/>
            <a:ext cx="3574554" cy="5361831"/>
          </a:xfrm>
          <a:prstGeom prst="rect">
            <a:avLst/>
          </a:prstGeom>
          <a:noFill/>
          <a:effectLst>
            <a:outerShdw blurRad="12700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43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gs20\Downloads\material\матери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2704"/>
            <a:ext cx="9143999" cy="685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312539" y="524367"/>
            <a:ext cx="96308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 algn="ctr"/>
            <a:r>
              <a:rPr lang="ru-RU" sz="2800" b="1" dirty="0">
                <a:solidFill>
                  <a:srgbClr val="FFC000"/>
                </a:solidFill>
              </a:rPr>
              <a:t>2 место на Чемпионате </a:t>
            </a:r>
            <a:r>
              <a:rPr lang="ru-RU" sz="2800" b="1" dirty="0">
                <a:solidFill>
                  <a:srgbClr val="FFC000"/>
                </a:solidFill>
              </a:rPr>
              <a:t>России</a:t>
            </a:r>
            <a:br>
              <a:rPr lang="ru-RU" sz="2800" b="1" dirty="0">
                <a:solidFill>
                  <a:srgbClr val="FFC000"/>
                </a:solidFill>
              </a:rPr>
            </a:br>
            <a:r>
              <a:rPr lang="ru-RU" sz="2800" b="1" dirty="0" smtClean="0">
                <a:solidFill>
                  <a:srgbClr val="FFC000"/>
                </a:solidFill>
              </a:rPr>
              <a:t>по </a:t>
            </a:r>
            <a:r>
              <a:rPr lang="ru-RU" sz="2800" b="1" dirty="0">
                <a:solidFill>
                  <a:srgbClr val="FFC000"/>
                </a:solidFill>
              </a:rPr>
              <a:t>современным танцевальным направлениям </a:t>
            </a:r>
            <a:r>
              <a:rPr lang="ru-RU" sz="2800" b="1" dirty="0">
                <a:solidFill>
                  <a:srgbClr val="FFC000"/>
                </a:solidFill>
              </a:rPr>
              <a:t>PROJECT818 RUSSIAN DANCE FESTIVAL </a:t>
            </a:r>
            <a:r>
              <a:rPr lang="ru-RU" sz="2800" b="1" dirty="0" smtClean="0">
                <a:solidFill>
                  <a:schemeClr val="bg1"/>
                </a:solidFill>
              </a:rPr>
              <a:t/>
            </a:r>
            <a:br>
              <a:rPr lang="ru-RU" sz="2800" b="1" dirty="0" smtClean="0">
                <a:solidFill>
                  <a:schemeClr val="bg1"/>
                </a:solidFill>
              </a:rPr>
            </a:br>
            <a:endParaRPr lang="ru-RU" sz="2800" b="1" dirty="0" smtClean="0">
              <a:solidFill>
                <a:schemeClr val="bg1"/>
              </a:solidFill>
            </a:endParaRPr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6386" name="Picture 2" descr="C:\Users\kgs20\Desktop\Канарченко раб.стол\Молодежный совет\фото молодежного совета\ZX4ea_U6MTU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4" t="-1269" r="-613" b="1269"/>
          <a:stretch/>
        </p:blipFill>
        <p:spPr bwMode="auto">
          <a:xfrm>
            <a:off x="395536" y="2617256"/>
            <a:ext cx="4388952" cy="3121841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455666" y="2617256"/>
            <a:ext cx="2932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Бугаева А.И</a:t>
            </a:r>
            <a:endParaRPr lang="ru-RU" sz="3200" dirty="0"/>
          </a:p>
        </p:txBody>
      </p:sp>
      <p:pic>
        <p:nvPicPr>
          <p:cNvPr id="16387" name="Picture 3" descr="C:\Users\kgs20\Desktop\Канарченко раб.стол\Молодежный совет\фото молодежного совета\F-E9eTsPR1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873" y="3880144"/>
            <a:ext cx="4040485" cy="2699280"/>
          </a:xfrm>
          <a:prstGeom prst="rect">
            <a:avLst/>
          </a:prstGeom>
          <a:noFill/>
          <a:effectLst>
            <a:outerShdw blurRad="50800" dist="2540000" dir="18540000" sx="112000" sy="112000" algn="ctr" rotWithShape="0">
              <a:srgbClr val="000000">
                <a:alpha val="0"/>
              </a:srgbClr>
            </a:outerShdw>
            <a:reflection blurRad="6350" stA="50000" endA="300" endPos="7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65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gs20\Downloads\material\материал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2704"/>
            <a:ext cx="9143999" cy="685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C:\Users\kgs20\Desktop\Канарченко раб.стол\Молодежный совет\фото молодежного совета\2540690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277" y="939649"/>
            <a:ext cx="5257453" cy="324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45196" y="4221088"/>
            <a:ext cx="5851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C000"/>
                </a:solidFill>
              </a:rPr>
              <a:t>Поздравляем с победами!</a:t>
            </a:r>
          </a:p>
          <a:p>
            <a:pPr algn="ctr"/>
            <a:r>
              <a:rPr lang="ru-RU" sz="3200" b="1" dirty="0">
                <a:solidFill>
                  <a:srgbClr val="FFC000"/>
                </a:solidFill>
              </a:rPr>
              <a:t>Желаем новых достижений!</a:t>
            </a:r>
          </a:p>
        </p:txBody>
      </p:sp>
    </p:spTree>
    <p:extLst>
      <p:ext uri="{BB962C8B-B14F-4D97-AF65-F5344CB8AC3E}">
        <p14:creationId xmlns:p14="http://schemas.microsoft.com/office/powerpoint/2010/main" val="380728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kgs20\Desktop\Канарченко раб.стол\Молодежный совет\Заставка ЭСМП Носово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98" y="-675456"/>
            <a:ext cx="917399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284984"/>
            <a:ext cx="7543800" cy="1524000"/>
          </a:xfrm>
        </p:spPr>
        <p:txBody>
          <a:bodyPr>
            <a:normAutofit fontScale="90000"/>
          </a:bodyPr>
          <a:lstStyle/>
          <a:p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/>
              <a:t/>
            </a:r>
            <a:br>
              <a:rPr lang="ru-RU" sz="4800" dirty="0"/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8227" y="2826135"/>
            <a:ext cx="806489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Третье </a:t>
            </a:r>
            <a:r>
              <a:rPr lang="ru-RU" sz="4000" b="1" dirty="0">
                <a:solidFill>
                  <a:schemeClr val="bg1"/>
                </a:solidFill>
              </a:rPr>
              <a:t>заседание 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  <a:t>Экспертного 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совета молодых профессионалов</a:t>
            </a:r>
            <a:br>
              <a:rPr lang="ru-RU" sz="36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при Курском городском </a:t>
            </a:r>
            <a:endParaRPr lang="ru-RU" sz="3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  <a:t>Собрании </a:t>
            </a:r>
          </a:p>
          <a:p>
            <a:pPr algn="ctr"/>
            <a:endParaRPr lang="ru-RU" sz="3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8223" y="6021288"/>
            <a:ext cx="835292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марта 2019 года</a:t>
            </a:r>
            <a:r>
              <a:rPr lang="ru-RU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		16:00</a:t>
            </a:r>
            <a:endParaRPr lang="ru-RU" sz="3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06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kgs20\Desktop\Канарченко раб.стол\Молодежный совет\Заставка ЭСМП Носово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98" y="-675456"/>
            <a:ext cx="917399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284984"/>
            <a:ext cx="7543800" cy="1524000"/>
          </a:xfrm>
        </p:spPr>
        <p:txBody>
          <a:bodyPr>
            <a:normAutofit fontScale="90000"/>
          </a:bodyPr>
          <a:lstStyle/>
          <a:p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/>
              <a:t/>
            </a:r>
            <a:br>
              <a:rPr lang="ru-RU" sz="4800" dirty="0"/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226296" y="3616474"/>
            <a:ext cx="676875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>Доцент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кафедры теории и истории государства и права Курского государственного университета </a:t>
            </a:r>
            <a:endParaRPr lang="ru-RU" sz="32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endParaRPr lang="ru-RU" sz="28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90999" y="2416153"/>
            <a:ext cx="46412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Токарева Светлана Николаевна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11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</p:spPr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Коррупция</a:t>
            </a:r>
            <a:r>
              <a:rPr lang="ru-RU" b="1" i="1" dirty="0" smtClean="0"/>
              <a:t> </a:t>
            </a:r>
            <a:r>
              <a:rPr lang="ru-RU" dirty="0" smtClean="0"/>
              <a:t>это: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а) злоупотребление служебным положением, дача взятки, получение взятки, злоупотребление полномочиями, коммерческий подкуп либо иное незаконное использование физическим лицом своего должностного положения вопреки законным интересам общества и государства в целях получения выгоды в виде денег, ценностей, иного имущества или услуг имущественного характера, иных имущественных прав для себя или для третьих лиц либо незаконное предоставление такой выгоды указанному лицу другими физическими лицами;</a:t>
            </a:r>
          </a:p>
          <a:p>
            <a:r>
              <a:rPr lang="ru-RU" dirty="0" smtClean="0"/>
              <a:t>б) совершение деяний, указанных в подпункте «а» настоящего пункта, от имени или в интересах юридического лица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95277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16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 основным </a:t>
            </a:r>
            <a:r>
              <a:rPr lang="ru-RU" b="1" i="1" dirty="0" smtClean="0">
                <a:solidFill>
                  <a:srgbClr val="FF0000"/>
                </a:solidFill>
              </a:rPr>
              <a:t>коррупционным деяниям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относятся следующие преступления: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5643578"/>
          </a:xfrm>
        </p:spPr>
        <p:txBody>
          <a:bodyPr>
            <a:noAutofit/>
          </a:bodyPr>
          <a:lstStyle/>
          <a:p>
            <a:r>
              <a:rPr lang="ru-RU" sz="2400" dirty="0" smtClean="0"/>
              <a:t>злоупотребление должностными полномочиями (статья 285 Уголовного кодекса Российской Федерации),</a:t>
            </a:r>
          </a:p>
          <a:p>
            <a:r>
              <a:rPr lang="ru-RU" sz="2400" dirty="0" smtClean="0"/>
              <a:t>превышение должностных полномочий (статья 286 УК РФ);</a:t>
            </a:r>
          </a:p>
          <a:p>
            <a:r>
              <a:rPr lang="ru-RU" sz="2400" dirty="0" smtClean="0"/>
              <a:t>получение взятки (статья 290 УК РФ)</a:t>
            </a:r>
          </a:p>
          <a:p>
            <a:r>
              <a:rPr lang="ru-RU" sz="2400" dirty="0" smtClean="0"/>
              <a:t>дача взятки (статья 291 УК РФ);</a:t>
            </a:r>
          </a:p>
          <a:p>
            <a:r>
              <a:rPr lang="ru-RU" sz="2400" dirty="0" smtClean="0"/>
              <a:t>злоупотребление полномочиями (статья 201 УК РФ);</a:t>
            </a:r>
          </a:p>
          <a:p>
            <a:r>
              <a:rPr lang="ru-RU" sz="2400" dirty="0" smtClean="0"/>
              <a:t>иные деяния, попадающие под понятие «коррупция».</a:t>
            </a:r>
          </a:p>
          <a:p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Граждане Российской Федерации, иностранные граждане и лица без гражданства за совершение коррупционных правонарушений несут уголовную, административную, гражданско-правовую и дисциплинарную </a:t>
            </a:r>
            <a:r>
              <a:rPr lang="ru-RU" sz="2400" b="1" i="1" dirty="0" smtClean="0">
                <a:solidFill>
                  <a:srgbClr val="FF0000"/>
                </a:solidFill>
              </a:rPr>
              <a:t>ответственность</a:t>
            </a:r>
            <a:r>
              <a:rPr lang="ru-RU" sz="2400" dirty="0" smtClean="0"/>
              <a:t> в соответствии с законодательством Российской Федерации.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129231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643182"/>
          </a:xfrm>
        </p:spPr>
        <p:txBody>
          <a:bodyPr>
            <a:noAutofit/>
          </a:bodyPr>
          <a:lstStyle/>
          <a:p>
            <a:r>
              <a:rPr lang="ru-RU" sz="2700" b="1" i="1" dirty="0" smtClean="0">
                <a:solidFill>
                  <a:srgbClr val="FF0000"/>
                </a:solidFill>
              </a:rPr>
              <a:t>Противодействие коррупции</a:t>
            </a:r>
            <a:r>
              <a:rPr lang="ru-RU" sz="2700" dirty="0" smtClean="0">
                <a:solidFill>
                  <a:srgbClr val="FF0000"/>
                </a:solidFill>
              </a:rPr>
              <a:t> </a:t>
            </a:r>
            <a:r>
              <a:rPr lang="ru-RU" sz="2700" dirty="0" smtClean="0"/>
              <a:t>– деятельность федеральных органов государственной власти, органов государственной власти субъектов Российской Федерации, органов местного самоуправления, институтов гражданского общества, организаций и </a:t>
            </a:r>
            <a:r>
              <a:rPr lang="ru-RU" sz="2700" b="1" dirty="0" smtClean="0">
                <a:solidFill>
                  <a:srgbClr val="0070C0"/>
                </a:solidFill>
              </a:rPr>
              <a:t>физических лиц</a:t>
            </a:r>
            <a:r>
              <a:rPr lang="ru-RU" sz="2700" dirty="0" smtClean="0">
                <a:solidFill>
                  <a:srgbClr val="0070C0"/>
                </a:solidFill>
              </a:rPr>
              <a:t> </a:t>
            </a:r>
            <a:r>
              <a:rPr lang="ru-RU" sz="2700" dirty="0" smtClean="0"/>
              <a:t>в пределах их полномочий:</a:t>
            </a:r>
            <a:endParaRPr lang="ru-RU" sz="27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571744"/>
            <a:ext cx="9144000" cy="428625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а) по предупреждению коррупции, в том числе по выявлению и последующему устранению причин коррупции (профилактика коррупции);</a:t>
            </a:r>
          </a:p>
          <a:p>
            <a:r>
              <a:rPr lang="ru-RU" dirty="0" smtClean="0"/>
              <a:t>б) по выявлению, предупреждению, пресечению, раскрытию и расследованию коррупционных правонарушений (борьба с коррупцией);</a:t>
            </a:r>
          </a:p>
          <a:p>
            <a:r>
              <a:rPr lang="ru-RU" dirty="0" smtClean="0"/>
              <a:t>в) по минимизации и (или) ликвидации последствий коррупционных правонарушений.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99209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28625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Каждое Государство-участник «Конвенции ООН против коррупции» 2003 г. стремится периодически проводить </a:t>
            </a:r>
            <a:r>
              <a:rPr lang="ru-RU" sz="3600" b="1" i="1" dirty="0" smtClean="0">
                <a:solidFill>
                  <a:srgbClr val="FF0000"/>
                </a:solidFill>
              </a:rPr>
              <a:t>оценку соответствующих правовых документов и административных мер</a:t>
            </a:r>
            <a:r>
              <a:rPr lang="ru-RU" sz="3600" dirty="0" smtClean="0">
                <a:solidFill>
                  <a:srgbClr val="FF0000"/>
                </a:solidFill>
              </a:rPr>
              <a:t> </a:t>
            </a:r>
            <a:r>
              <a:rPr lang="ru-RU" sz="3600" dirty="0" smtClean="0"/>
              <a:t>с целью определения их адекватности с точки зрения предупреждения коррупции и борьбы с ней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14818"/>
            <a:ext cx="9144000" cy="264318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Одной из мер по профилактике коррупции является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антикоррупционная</a:t>
            </a:r>
            <a:r>
              <a:rPr lang="ru-RU" sz="3600" b="1" i="1" dirty="0" smtClean="0">
                <a:solidFill>
                  <a:srgbClr val="FF0000"/>
                </a:solidFill>
              </a:rPr>
              <a:t> экспертиза правовых актов и их проектов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2692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Институты гражданского общества и</a:t>
            </a:r>
            <a:r>
              <a:rPr lang="ru-RU" b="1" i="1" dirty="0" smtClean="0">
                <a:solidFill>
                  <a:srgbClr val="FF0000"/>
                </a:solidFill>
              </a:rPr>
              <a:t> граждане Российской Федерации </a:t>
            </a:r>
            <a:r>
              <a:rPr lang="ru-RU" dirty="0" smtClean="0"/>
              <a:t>(далее - граждане) могут в порядке, предусмотренном нормативными правовыми актами Российской Федерации, </a:t>
            </a:r>
            <a:r>
              <a:rPr lang="ru-RU" b="1" i="1" dirty="0" smtClean="0">
                <a:solidFill>
                  <a:srgbClr val="FF0000"/>
                </a:solidFill>
              </a:rPr>
              <a:t>за счет собственных средств </a:t>
            </a:r>
            <a:r>
              <a:rPr lang="ru-RU" dirty="0" smtClean="0"/>
              <a:t>проводить</a:t>
            </a:r>
            <a:r>
              <a:rPr lang="ru-RU" b="1" i="1" dirty="0" smtClean="0">
                <a:solidFill>
                  <a:srgbClr val="FF0000"/>
                </a:solidFill>
              </a:rPr>
              <a:t> независимую </a:t>
            </a:r>
            <a:r>
              <a:rPr lang="ru-RU" b="1" i="1" dirty="0" err="1" smtClean="0">
                <a:solidFill>
                  <a:srgbClr val="FF0000"/>
                </a:solidFill>
              </a:rPr>
              <a:t>антикоррупционную</a:t>
            </a:r>
            <a:r>
              <a:rPr lang="ru-RU" b="1" i="1" dirty="0" smtClean="0">
                <a:solidFill>
                  <a:srgbClr val="FF0000"/>
                </a:solidFill>
              </a:rPr>
              <a:t> экспертизу нормативных правовых актов (проектов нормативных правовых актов).</a:t>
            </a:r>
            <a:r>
              <a:rPr lang="ru-RU" dirty="0" smtClean="0"/>
              <a:t> </a:t>
            </a:r>
          </a:p>
          <a:p>
            <a:r>
              <a:rPr lang="ru-RU" dirty="0" smtClean="0"/>
              <a:t>Независимая </a:t>
            </a:r>
            <a:r>
              <a:rPr lang="ru-RU" dirty="0" err="1" smtClean="0"/>
              <a:t>антикоррупционная</a:t>
            </a:r>
            <a:r>
              <a:rPr lang="ru-RU" dirty="0" smtClean="0"/>
              <a:t> экспертиза проводится юридическими лицами и физическими лицами, аккредитованными Министерством юстиции Российской Федерации в качестве </a:t>
            </a:r>
            <a:r>
              <a:rPr lang="ru-RU" b="1" i="1" dirty="0" smtClean="0">
                <a:solidFill>
                  <a:srgbClr val="FF0000"/>
                </a:solidFill>
              </a:rPr>
              <a:t>экспертов по проведению независимой </a:t>
            </a:r>
            <a:r>
              <a:rPr lang="ru-RU" b="1" i="1" dirty="0" err="1" smtClean="0">
                <a:solidFill>
                  <a:srgbClr val="FF0000"/>
                </a:solidFill>
              </a:rPr>
              <a:t>антикоррупционной</a:t>
            </a:r>
            <a:r>
              <a:rPr lang="ru-RU" b="1" i="1" dirty="0" smtClean="0">
                <a:solidFill>
                  <a:srgbClr val="FF0000"/>
                </a:solidFill>
              </a:rPr>
              <a:t> экспертизы</a:t>
            </a:r>
            <a:r>
              <a:rPr lang="ru-RU" dirty="0" smtClean="0"/>
              <a:t> нормативных правовых актов и проектов нормативных правовых актов, в соответствии с методикой проведения </a:t>
            </a:r>
            <a:r>
              <a:rPr lang="ru-RU" dirty="0" err="1" smtClean="0"/>
              <a:t>антикоррупционной</a:t>
            </a:r>
            <a:r>
              <a:rPr lang="ru-RU" dirty="0" smtClean="0"/>
              <a:t> экспертизы нормативных правовых актов и проектов нормативных правовых актов, утвержденной постановлением Правительства Российской Федерации от 26 февраля 2010 г. № 96.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3600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1612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</a:rPr>
              <a:t>Независимые эксперты</a:t>
            </a:r>
            <a:r>
              <a:rPr lang="ru-RU" sz="2800" dirty="0" smtClean="0"/>
              <a:t>, уполномоченные на проведение независимой </a:t>
            </a:r>
            <a:r>
              <a:rPr lang="ru-RU" sz="2800" dirty="0" err="1" smtClean="0"/>
              <a:t>антикоррупционной</a:t>
            </a:r>
            <a:r>
              <a:rPr lang="ru-RU" sz="2800" dirty="0" smtClean="0"/>
              <a:t> экспертизы нормативных правовых актов и их проектов</a:t>
            </a:r>
            <a:endParaRPr lang="ru-RU" sz="2800" dirty="0"/>
          </a:p>
        </p:txBody>
      </p:sp>
      <p:pic>
        <p:nvPicPr>
          <p:cNvPr id="4" name="Содержимое 3" descr="Svidetelstvo_Minyus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57754" y="1384821"/>
            <a:ext cx="3984716" cy="5473185"/>
          </a:xfrm>
        </p:spPr>
      </p:pic>
      <p:pic>
        <p:nvPicPr>
          <p:cNvPr id="5" name="Рисунок 4" descr="Свидетельство эксперта_Минюс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60" y="1428736"/>
            <a:ext cx="3839342" cy="542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861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5" y="142852"/>
            <a:ext cx="8715436" cy="6572296"/>
          </a:xfrm>
        </p:spPr>
        <p:txBody>
          <a:bodyPr/>
          <a:lstStyle/>
          <a:p>
            <a:pPr>
              <a:buNone/>
            </a:pPr>
            <a:r>
              <a:rPr lang="ru-RU" sz="4000" dirty="0" smtClean="0"/>
              <a:t>В 2018 г. изучались и предлагались замечания по проектам:</a:t>
            </a:r>
          </a:p>
          <a:p>
            <a:pPr>
              <a:buNone/>
            </a:pPr>
            <a:endParaRPr lang="ru-RU" sz="2000" dirty="0" smtClean="0"/>
          </a:p>
          <a:p>
            <a:r>
              <a:rPr lang="ru-RU" sz="4000" dirty="0" smtClean="0"/>
              <a:t>ФЗ «О молодежи и государственной молодежной политике в Российской Федерации»</a:t>
            </a:r>
          </a:p>
          <a:p>
            <a:r>
              <a:rPr lang="ru-RU" sz="4000" dirty="0" smtClean="0"/>
              <a:t>ФЗ «О патриотическом воспитании в Российской Федерации»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36737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00042"/>
            <a:ext cx="8572560" cy="6072230"/>
          </a:xfrm>
        </p:spPr>
        <p:txBody>
          <a:bodyPr/>
          <a:lstStyle/>
          <a:p>
            <a:r>
              <a:rPr lang="ru-RU" sz="4000" dirty="0" smtClean="0"/>
              <a:t>Предлагаем наше экспертное участие Курскому городскому собранию и уважаемым коллегам ЭСМП при анализе нормативных правовых актов и их проектов</a:t>
            </a:r>
          </a:p>
          <a:p>
            <a:endParaRPr lang="ru-RU" sz="4000" dirty="0" smtClean="0"/>
          </a:p>
          <a:p>
            <a:endParaRPr lang="ru-RU" sz="4000" dirty="0" smtClean="0"/>
          </a:p>
          <a:p>
            <a:pPr algn="ctr">
              <a:buNone/>
            </a:pPr>
            <a:r>
              <a:rPr lang="ru-RU" sz="4000" dirty="0" smtClean="0"/>
              <a:t>Спасибо за внимание!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69632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kgs20\Desktop\Канарченко раб.стол\Молодежный совет\Заставка ЭСМП Носово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98" y="-675456"/>
            <a:ext cx="917399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284984"/>
            <a:ext cx="7543800" cy="1524000"/>
          </a:xfrm>
        </p:spPr>
        <p:txBody>
          <a:bodyPr>
            <a:normAutofit fontScale="90000"/>
          </a:bodyPr>
          <a:lstStyle/>
          <a:p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/>
              <a:t/>
            </a:r>
            <a:br>
              <a:rPr lang="ru-RU" sz="4800" dirty="0"/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920598" y="3616482"/>
            <a:ext cx="72728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старший преподаватель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кафедры гражданского процесса, арбитражного процесса и таможенного права Курского государственного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университета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90999" y="2416153"/>
            <a:ext cx="46412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Фатеев Сергей Сергеевич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5724130" y="2996952"/>
            <a:ext cx="2448272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Рейтинги и статистика</a:t>
            </a:r>
            <a:endParaRPr lang="ru-RU" sz="2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55782" y="260656"/>
            <a:ext cx="8488218" cy="11215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ase">
              <a:spcAft>
                <a:spcPct val="0"/>
              </a:spcAft>
            </a:pPr>
            <a:r>
              <a:rPr lang="ru-RU" sz="3200" b="1" u="sng" dirty="0" smtClean="0">
                <a:solidFill>
                  <a:srgbClr val="1667A2"/>
                </a:solidFill>
                <a:cs typeface="Times New Roman" pitchFamily="18" charset="0"/>
              </a:rPr>
              <a:t>СОЦИАЛЬНЫЙ ПРОЕКТ</a:t>
            </a:r>
            <a:endParaRPr lang="ru-RU" sz="3200" b="1" u="sng" dirty="0">
              <a:solidFill>
                <a:srgbClr val="1667A2"/>
              </a:solidFill>
              <a:cs typeface="Times New Roman" pitchFamily="18" charset="0"/>
            </a:endParaRPr>
          </a:p>
          <a:p>
            <a:pPr algn="ctr" fontAlgn="base">
              <a:spcAft>
                <a:spcPct val="0"/>
              </a:spcAft>
            </a:pPr>
            <a:r>
              <a:rPr lang="ru-RU" sz="3200" b="1" u="sng" dirty="0">
                <a:solidFill>
                  <a:srgbClr val="1667A2"/>
                </a:solidFill>
                <a:cs typeface="Times New Roman" pitchFamily="18" charset="0"/>
              </a:rPr>
              <a:t>«</a:t>
            </a:r>
            <a:r>
              <a:rPr lang="ru-RU" sz="3200" b="1" u="sng" dirty="0" smtClean="0">
                <a:solidFill>
                  <a:srgbClr val="1667A2"/>
                </a:solidFill>
                <a:cs typeface="Times New Roman" pitchFamily="18" charset="0"/>
              </a:rPr>
              <a:t>Интернет-ресурс </a:t>
            </a:r>
            <a:r>
              <a:rPr lang="ru-RU" sz="3200" b="1" u="sng" dirty="0">
                <a:solidFill>
                  <a:srgbClr val="1667A2"/>
                </a:solidFill>
                <a:cs typeface="Times New Roman" pitchFamily="18" charset="0"/>
              </a:rPr>
              <a:t>«Труднадзор46»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043608" y="1709056"/>
            <a:ext cx="3085232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Карта помощи партнеров</a:t>
            </a:r>
            <a:endParaRPr lang="ru-RU" sz="2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248520" y="4311524"/>
            <a:ext cx="3096344" cy="13681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Карта нарушений трудовых прав</a:t>
            </a:r>
            <a:endParaRPr lang="ru-RU" sz="2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11560" y="2924944"/>
            <a:ext cx="2808312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Поиск работодателя</a:t>
            </a:r>
            <a:endParaRPr lang="ru-RU" sz="2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220073" y="4293096"/>
            <a:ext cx="3312368" cy="129614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Дополнительная информация и документы</a:t>
            </a:r>
            <a:endParaRPr lang="ru-RU" sz="2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200462" y="1844824"/>
            <a:ext cx="2448272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Сообщить о проблеме</a:t>
            </a:r>
            <a:endParaRPr lang="ru-RU" sz="2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276872"/>
            <a:ext cx="2592288" cy="25482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71252" y="5871914"/>
            <a:ext cx="66975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5400" b="1" dirty="0">
                <a:solidFill>
                  <a:srgbClr val="1667A2"/>
                </a:solidFill>
                <a:latin typeface="Times New Roman" pitchFamily="18" charset="0"/>
                <a:cs typeface="Times New Roman" pitchFamily="18" charset="0"/>
              </a:rPr>
              <a:t>ТРУДНАДЗОР46.РФ</a:t>
            </a:r>
            <a:endParaRPr lang="ru-RU" altLang="ru-RU" sz="5400" dirty="0">
              <a:solidFill>
                <a:srgbClr val="1667A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Елена\Desktop\ZharmtZCzl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1047116" cy="1412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0940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683572" y="332658"/>
            <a:ext cx="8649265" cy="1224135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ru-RU" altLang="ru-RU" b="1" dirty="0">
                <a:solidFill>
                  <a:srgbClr val="1667A2"/>
                </a:solidFill>
                <a:latin typeface="Bookman Old Style" panose="02050604050505020204" pitchFamily="18" charset="0"/>
                <a:cs typeface="Times New Roman" pitchFamily="18" charset="0"/>
              </a:rPr>
              <a:t>Главные и отличительные характеристики </a:t>
            </a:r>
            <a:r>
              <a:rPr lang="ru-RU" altLang="ru-RU" b="1" dirty="0" smtClean="0">
                <a:solidFill>
                  <a:srgbClr val="1667A2"/>
                </a:solidFill>
                <a:latin typeface="Bookman Old Style" panose="02050604050505020204" pitchFamily="18" charset="0"/>
                <a:cs typeface="Times New Roman" pitchFamily="18" charset="0"/>
              </a:rPr>
              <a:t>Интернет-ресурса «Труднадзор46</a:t>
            </a:r>
            <a:r>
              <a:rPr lang="ru-RU" altLang="ru-RU" b="1" dirty="0">
                <a:solidFill>
                  <a:srgbClr val="1667A2"/>
                </a:solidFill>
                <a:latin typeface="Bookman Old Style" panose="02050604050505020204" pitchFamily="18" charset="0"/>
                <a:cs typeface="Times New Roman" pitchFamily="18" charset="0"/>
              </a:rPr>
              <a:t>»</a:t>
            </a:r>
            <a:endParaRPr lang="ru-RU" altLang="ru-RU" b="1" dirty="0" smtClean="0">
              <a:solidFill>
                <a:srgbClr val="1667A2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735964595"/>
              </p:ext>
            </p:extLst>
          </p:nvPr>
        </p:nvGraphicFramePr>
        <p:xfrm>
          <a:off x="539553" y="1988840"/>
          <a:ext cx="813690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C:\Users\Елена\Desktop\ZharmtZCzlk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" y="0"/>
            <a:ext cx="1047116" cy="1412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541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" y="0"/>
            <a:ext cx="7994879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1667A2"/>
                </a:solidFill>
                <a:cs typeface="Times New Roman" pitchFamily="18" charset="0"/>
              </a:rPr>
              <a:t>Источники объективной информации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070" y="0"/>
            <a:ext cx="1452930" cy="1452930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 l="-108" t="13336" r="2037" b="5262"/>
          <a:stretch>
            <a:fillRect/>
          </a:stretch>
        </p:blipFill>
        <p:spPr bwMode="auto">
          <a:xfrm>
            <a:off x="1" y="2602564"/>
            <a:ext cx="9144000" cy="425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395536" y="1556792"/>
            <a:ext cx="8496944" cy="576064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ГАС «Правосудие» (https://sudrf.ru)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3779912" y="4581128"/>
            <a:ext cx="3240360" cy="57606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95536" y="6309320"/>
            <a:ext cx="2376264" cy="5486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11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" y="0"/>
            <a:ext cx="7994879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1667A2"/>
                </a:solidFill>
                <a:cs typeface="Times New Roman" pitchFamily="18" charset="0"/>
              </a:rPr>
              <a:t>Источники объективной информации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070" y="0"/>
            <a:ext cx="1452930" cy="1452930"/>
          </a:xfrm>
          <a:prstGeom prst="rect">
            <a:avLst/>
          </a:prstGeom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1008112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Интернет-ресурс «Судебные и нормативные акты РФ» (http://sudact.ru)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-86" t="12913" r="5438" b="8129"/>
          <a:stretch>
            <a:fillRect/>
          </a:stretch>
        </p:blipFill>
        <p:spPr bwMode="auto">
          <a:xfrm>
            <a:off x="0" y="2569229"/>
            <a:ext cx="9144000" cy="428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Овал 8"/>
          <p:cNvSpPr/>
          <p:nvPr/>
        </p:nvSpPr>
        <p:spPr>
          <a:xfrm>
            <a:off x="2627785" y="4797152"/>
            <a:ext cx="2664296" cy="36004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23529" y="6165304"/>
            <a:ext cx="2339752" cy="36004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20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" y="0"/>
            <a:ext cx="7994879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1667A2"/>
                </a:solidFill>
                <a:cs typeface="Times New Roman" pitchFamily="18" charset="0"/>
              </a:rPr>
              <a:t>Источники объективной информации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070" y="0"/>
            <a:ext cx="1452930" cy="1452930"/>
          </a:xfrm>
          <a:prstGeom prst="rect">
            <a:avLst/>
          </a:prstGeom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179512" y="1268760"/>
            <a:ext cx="9144000" cy="1008112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Сайты судов, раздел             «Судебное делопроизводство»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 t="13358" r="1726" b="5305"/>
          <a:stretch>
            <a:fillRect/>
          </a:stretch>
        </p:blipFill>
        <p:spPr bwMode="auto">
          <a:xfrm>
            <a:off x="0" y="2603004"/>
            <a:ext cx="9144000" cy="4254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Овал 9"/>
          <p:cNvSpPr/>
          <p:nvPr/>
        </p:nvSpPr>
        <p:spPr>
          <a:xfrm>
            <a:off x="1403649" y="5805264"/>
            <a:ext cx="1872208" cy="36004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84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323528" y="332656"/>
            <a:ext cx="8488218" cy="9087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ase">
              <a:spcAft>
                <a:spcPct val="0"/>
              </a:spcAft>
            </a:pPr>
            <a:r>
              <a:rPr lang="ru-RU" sz="2800" b="1" dirty="0" smtClean="0">
                <a:solidFill>
                  <a:srgbClr val="1667A2"/>
                </a:solidFill>
                <a:cs typeface="Times New Roman" pitchFamily="18" charset="0"/>
              </a:rPr>
              <a:t>Карта помощи партнеров </a:t>
            </a:r>
          </a:p>
          <a:p>
            <a:pPr algn="ctr" fontAlgn="base">
              <a:spcAft>
                <a:spcPct val="0"/>
              </a:spcAft>
            </a:pPr>
            <a:r>
              <a:rPr lang="ru-RU" sz="2800" b="1" dirty="0" smtClean="0">
                <a:solidFill>
                  <a:srgbClr val="1667A2"/>
                </a:solidFill>
                <a:cs typeface="Times New Roman" pitchFamily="18" charset="0"/>
              </a:rPr>
              <a:t>«</a:t>
            </a:r>
            <a:r>
              <a:rPr lang="ru-RU" sz="2800" b="1" dirty="0" err="1" smtClean="0">
                <a:solidFill>
                  <a:srgbClr val="1667A2"/>
                </a:solidFill>
                <a:cs typeface="Times New Roman" pitchFamily="18" charset="0"/>
              </a:rPr>
              <a:t>ТрудПомощь</a:t>
            </a:r>
            <a:r>
              <a:rPr lang="ru-RU" sz="2800" b="1" dirty="0" smtClean="0">
                <a:solidFill>
                  <a:srgbClr val="1667A2"/>
                </a:solidFill>
                <a:cs typeface="Times New Roman" pitchFamily="18" charset="0"/>
              </a:rPr>
              <a:t>»</a:t>
            </a:r>
            <a:endParaRPr lang="ru-RU" sz="2800" b="1" dirty="0">
              <a:solidFill>
                <a:srgbClr val="1667A2"/>
              </a:solidFill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72" y="5612317"/>
            <a:ext cx="1097375" cy="1085182"/>
          </a:xfrm>
          <a:prstGeom prst="rect">
            <a:avLst/>
          </a:prstGeom>
        </p:spPr>
      </p:pic>
      <p:pic>
        <p:nvPicPr>
          <p:cNvPr id="9" name="Picture 3" descr="C:\Users\Елена\Desktop\ZharmtZCzl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1047116" cy="1412776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l="9681" t="19313" r="20040" b="8829"/>
          <a:stretch>
            <a:fillRect/>
          </a:stretch>
        </p:blipFill>
        <p:spPr bwMode="auto">
          <a:xfrm>
            <a:off x="0" y="1601416"/>
            <a:ext cx="914400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кругленная прямоугольная выноска 13"/>
          <p:cNvSpPr/>
          <p:nvPr/>
        </p:nvSpPr>
        <p:spPr>
          <a:xfrm>
            <a:off x="4644010" y="3789040"/>
            <a:ext cx="1800200" cy="864096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prstClr val="black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4F81BD"/>
                </a:solidFill>
              </a:rPr>
              <a:t>Прокуратура</a:t>
            </a:r>
            <a:endParaRPr lang="ru-RU" b="1" dirty="0">
              <a:solidFill>
                <a:srgbClr val="4F81BD"/>
              </a:solidFill>
            </a:endParaRPr>
          </a:p>
        </p:txBody>
      </p:sp>
      <p:pic>
        <p:nvPicPr>
          <p:cNvPr id="3076" name="Picture 4" descr="https://sevtrol.ru/wp-content/uploads/2018/12/prokuratura.jpeg"/>
          <p:cNvPicPr>
            <a:picLocks noChangeAspect="1" noChangeArrowheads="1"/>
          </p:cNvPicPr>
          <p:nvPr/>
        </p:nvPicPr>
        <p:blipFill>
          <a:blip r:embed="rId5" cstate="print"/>
          <a:srcRect l="22004" t="2953" r="20629" b="15345"/>
          <a:stretch>
            <a:fillRect/>
          </a:stretch>
        </p:blipFill>
        <p:spPr bwMode="auto">
          <a:xfrm>
            <a:off x="5292082" y="3861048"/>
            <a:ext cx="379994" cy="432048"/>
          </a:xfrm>
          <a:prstGeom prst="rect">
            <a:avLst/>
          </a:prstGeom>
          <a:noFill/>
        </p:spPr>
      </p:pic>
      <p:sp>
        <p:nvSpPr>
          <p:cNvPr id="17" name="Скругленная прямоугольная выноска 16"/>
          <p:cNvSpPr/>
          <p:nvPr/>
        </p:nvSpPr>
        <p:spPr>
          <a:xfrm flipH="1">
            <a:off x="2483769" y="4149080"/>
            <a:ext cx="1440160" cy="864096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prstClr val="black"/>
                </a:solidFill>
              </a:rPr>
              <a:t>      </a:t>
            </a:r>
            <a:r>
              <a:rPr lang="ru-RU" b="1" dirty="0" smtClean="0">
                <a:solidFill>
                  <a:srgbClr val="4F81BD"/>
                </a:solidFill>
              </a:rPr>
              <a:t>МФЦ</a:t>
            </a:r>
            <a:endParaRPr lang="ru-RU" b="1" dirty="0">
              <a:solidFill>
                <a:srgbClr val="4F81BD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24328" y="0"/>
            <a:ext cx="1619672" cy="1597072"/>
          </a:xfrm>
          <a:prstGeom prst="rect">
            <a:avLst/>
          </a:prstGeom>
        </p:spPr>
      </p:pic>
      <p:pic>
        <p:nvPicPr>
          <p:cNvPr id="3078" name="Picture 6" descr="https://chel.ritual.ru/upload/medialibrary/793/793e6b7a46f7413fc5ea569590236d2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11761" y="4221088"/>
            <a:ext cx="720080" cy="720080"/>
          </a:xfrm>
          <a:prstGeom prst="rect">
            <a:avLst/>
          </a:prstGeom>
          <a:noFill/>
        </p:spPr>
      </p:pic>
      <p:sp>
        <p:nvSpPr>
          <p:cNvPr id="20" name="Скругленная прямоугольная выноска 19"/>
          <p:cNvSpPr/>
          <p:nvPr/>
        </p:nvSpPr>
        <p:spPr>
          <a:xfrm>
            <a:off x="5076057" y="2780928"/>
            <a:ext cx="2088232" cy="864096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4F81BD"/>
                </a:solidFill>
              </a:rPr>
              <a:t>Комитет по труду и занятости</a:t>
            </a:r>
            <a:endParaRPr lang="ru-RU" b="1" dirty="0">
              <a:solidFill>
                <a:srgbClr val="4F81BD"/>
              </a:solidFill>
            </a:endParaRPr>
          </a:p>
        </p:txBody>
      </p:sp>
      <p:pic>
        <p:nvPicPr>
          <p:cNvPr id="3082" name="Picture 10" descr="https://library.kissclipart.com/20180927/ite/kissclipart-ryazan-coat-of-arms-clipart-russia-coat-of-arms-go-c65f04250d0533e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8065" y="2924944"/>
            <a:ext cx="575206" cy="600770"/>
          </a:xfrm>
          <a:prstGeom prst="rect">
            <a:avLst/>
          </a:prstGeom>
          <a:noFill/>
        </p:spPr>
      </p:pic>
      <p:sp>
        <p:nvSpPr>
          <p:cNvPr id="23" name="Скругленная прямоугольная выноска 22"/>
          <p:cNvSpPr/>
          <p:nvPr/>
        </p:nvSpPr>
        <p:spPr>
          <a:xfrm flipH="1">
            <a:off x="0" y="4293096"/>
            <a:ext cx="2088232" cy="936104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4F81BD"/>
                </a:solidFill>
              </a:rPr>
              <a:t>РОСТРУД</a:t>
            </a:r>
            <a:endParaRPr lang="ru-RU" b="1" dirty="0">
              <a:solidFill>
                <a:srgbClr val="4F81BD"/>
              </a:solidFill>
            </a:endParaRPr>
          </a:p>
        </p:txBody>
      </p:sp>
      <p:pic>
        <p:nvPicPr>
          <p:cNvPr id="3084" name="Picture 12" descr="Роструд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512" y="4437112"/>
            <a:ext cx="648072" cy="648072"/>
          </a:xfrm>
          <a:prstGeom prst="rect">
            <a:avLst/>
          </a:prstGeom>
          <a:noFill/>
        </p:spPr>
      </p:pic>
      <p:sp>
        <p:nvSpPr>
          <p:cNvPr id="24" name="Скругленная прямоугольная выноска 23"/>
          <p:cNvSpPr/>
          <p:nvPr/>
        </p:nvSpPr>
        <p:spPr>
          <a:xfrm>
            <a:off x="2699792" y="5373216"/>
            <a:ext cx="2376264" cy="936104"/>
          </a:xfrm>
          <a:prstGeom prst="wedgeRoundRect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4F81BD"/>
                </a:solidFill>
              </a:rPr>
              <a:t>Профсоюзы</a:t>
            </a:r>
            <a:endParaRPr lang="ru-RU" b="1" dirty="0">
              <a:solidFill>
                <a:srgbClr val="4F81BD"/>
              </a:solidFill>
            </a:endParaRPr>
          </a:p>
        </p:txBody>
      </p:sp>
      <p:pic>
        <p:nvPicPr>
          <p:cNvPr id="3086" name="Picture 14" descr="https://pp.userapi.com/c636316/v636316342/4cb4c/fFfK_B6vFxY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71802" y="5445224"/>
            <a:ext cx="787198" cy="7920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6503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Объект 2"/>
          <p:cNvSpPr>
            <a:spLocks noGrp="1"/>
          </p:cNvSpPr>
          <p:nvPr>
            <p:ph idx="1"/>
          </p:nvPr>
        </p:nvSpPr>
        <p:spPr>
          <a:xfrm>
            <a:off x="0" y="3789040"/>
            <a:ext cx="5796136" cy="2736304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</a:pPr>
            <a:r>
              <a:rPr lang="ru-RU" altLang="ru-RU" sz="2800" b="1" dirty="0" smtClean="0">
                <a:solidFill>
                  <a:srgbClr val="1667A2"/>
                </a:solidFill>
                <a:latin typeface="Times New Roman" pitchFamily="18" charset="0"/>
                <a:cs typeface="Times New Roman" pitchFamily="18" charset="0"/>
              </a:rPr>
              <a:t>Лучший среди социальных проектов на Конкурсе инновационных проектов и </a:t>
            </a:r>
            <a:r>
              <a:rPr lang="ru-RU" altLang="ru-RU" sz="2800" b="1" dirty="0" err="1" smtClean="0">
                <a:solidFill>
                  <a:srgbClr val="1667A2"/>
                </a:solidFill>
                <a:latin typeface="Times New Roman" pitchFamily="18" charset="0"/>
                <a:cs typeface="Times New Roman" pitchFamily="18" charset="0"/>
              </a:rPr>
              <a:t>стартапов</a:t>
            </a:r>
            <a:r>
              <a:rPr lang="ru-RU" altLang="ru-RU" sz="2800" b="1" dirty="0" smtClean="0">
                <a:solidFill>
                  <a:srgbClr val="1667A2"/>
                </a:solidFill>
                <a:latin typeface="Times New Roman" pitchFamily="18" charset="0"/>
                <a:cs typeface="Times New Roman" pitchFamily="18" charset="0"/>
              </a:rPr>
              <a:t> «Потенциал будущего» Международного молодежного научного форума «Ломоносов» 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ru-RU" altLang="ru-RU" sz="2800" b="1" dirty="0" smtClean="0">
                <a:solidFill>
                  <a:srgbClr val="1667A2"/>
                </a:solidFill>
                <a:latin typeface="Times New Roman" pitchFamily="18" charset="0"/>
                <a:cs typeface="Times New Roman" pitchFamily="18" charset="0"/>
              </a:rPr>
              <a:t>(г. Москва).</a:t>
            </a:r>
            <a:endParaRPr lang="ru-RU" altLang="ru-RU" sz="4800" b="1" dirty="0" smtClean="0">
              <a:solidFill>
                <a:srgbClr val="1667A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ct val="0"/>
              </a:spcBef>
              <a:buFont typeface="Arial" pitchFamily="34" charset="0"/>
              <a:buNone/>
            </a:pPr>
            <a:endParaRPr lang="ru-RU" altLang="ru-RU" sz="4000" b="1" dirty="0" smtClean="0">
              <a:solidFill>
                <a:srgbClr val="1667A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123728" y="980356"/>
            <a:ext cx="6768752" cy="5689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9pPr>
          </a:lstStyle>
          <a:p>
            <a:pPr eaLnBrk="1" fontAlgn="base" hangingPunct="0">
              <a:spcBef>
                <a:spcPct val="0"/>
              </a:spcBef>
              <a:spcAft>
                <a:spcPct val="0"/>
              </a:spcAft>
            </a:pPr>
            <a:endParaRPr lang="en-US" altLang="ru-RU" sz="1600" dirty="0">
              <a:solidFill>
                <a:srgbClr val="1F497D">
                  <a:lumMod val="75000"/>
                </a:srgb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0353" y="44624"/>
            <a:ext cx="1311429" cy="1293130"/>
          </a:xfrm>
          <a:prstGeom prst="rect">
            <a:avLst/>
          </a:prstGeom>
        </p:spPr>
      </p:pic>
      <p:pic>
        <p:nvPicPr>
          <p:cNvPr id="8" name="Picture 3" descr="C:\Users\Елена\Desktop\ZharmtZCzl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1047116" cy="1412776"/>
          </a:xfrm>
          <a:prstGeom prst="rect">
            <a:avLst/>
          </a:prstGeom>
          <a:noFill/>
        </p:spPr>
      </p:pic>
      <p:pic>
        <p:nvPicPr>
          <p:cNvPr id="2050" name="Picture 2" descr="C:\Users\Елена\Desktop\Vruchenie_diplom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5" y="4"/>
            <a:ext cx="6408712" cy="3768297"/>
          </a:xfrm>
          <a:prstGeom prst="rect">
            <a:avLst/>
          </a:prstGeom>
          <a:noFill/>
        </p:spPr>
      </p:pic>
      <p:pic>
        <p:nvPicPr>
          <p:cNvPr id="2051" name="Picture 3" descr="C:\Users\Елена\Desktop\Diplo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25233" y="2492896"/>
            <a:ext cx="3118771" cy="43651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2571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kgs20\Desktop\Канарченко раб.стол\Молодежный совет\Заставка ЭСМП Носово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98" y="-675456"/>
            <a:ext cx="917399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284984"/>
            <a:ext cx="7543800" cy="1524000"/>
          </a:xfrm>
        </p:spPr>
        <p:txBody>
          <a:bodyPr>
            <a:normAutofit fontScale="90000"/>
          </a:bodyPr>
          <a:lstStyle/>
          <a:p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/>
              <a:t/>
            </a:r>
            <a:br>
              <a:rPr lang="ru-RU" sz="4800" dirty="0"/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924" y="3736622"/>
            <a:ext cx="3587459" cy="1524000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580112" y="3573016"/>
            <a:ext cx="285711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>Директор магазина «Манго»</a:t>
            </a:r>
          </a:p>
          <a:p>
            <a:pPr algn="ctr"/>
            <a:endParaRPr lang="ru-RU" sz="28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29998" y="2364308"/>
            <a:ext cx="46412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Стец Татьяна Николаевна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02691" y="2364307"/>
            <a:ext cx="4211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</a:lstStyle>
          <a:p>
            <a:r>
              <a:rPr lang="ru-RU" sz="3600" b="1" dirty="0" err="1">
                <a:solidFill>
                  <a:schemeClr val="bg1"/>
                </a:solidFill>
              </a:rPr>
              <a:t>Заланская</a:t>
            </a:r>
            <a:r>
              <a:rPr lang="ru-RU" sz="3600" b="1" dirty="0">
                <a:solidFill>
                  <a:schemeClr val="bg1"/>
                </a:solidFill>
              </a:rPr>
              <a:t> Анна Владимировна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3611" y="3792859"/>
            <a:ext cx="424847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>Руководитель клуба молодых предпринимателей</a:t>
            </a:r>
          </a:p>
          <a:p>
            <a:pPr algn="ctr"/>
            <a:endParaRPr lang="ru-RU" sz="28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2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453"/>
            <a:ext cx="9144000" cy="646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244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453"/>
            <a:ext cx="9144000" cy="646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591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3151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767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618"/>
            <a:ext cx="9144000" cy="61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1947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42" y="0"/>
            <a:ext cx="385445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19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7071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618"/>
            <a:ext cx="9144000" cy="61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0816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618"/>
            <a:ext cx="9144000" cy="61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524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3671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" y="0"/>
            <a:ext cx="91344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9387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618"/>
            <a:ext cx="9144000" cy="61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6391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618"/>
            <a:ext cx="9144000" cy="61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0677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413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907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5958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2603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618"/>
            <a:ext cx="9144000" cy="61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3114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0"/>
            <a:ext cx="51435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400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8209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733" y="0"/>
            <a:ext cx="457808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984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28" y="0"/>
            <a:ext cx="5136356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-1813"/>
            <a:ext cx="51506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537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2650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618"/>
            <a:ext cx="9144000" cy="61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6543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68864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618"/>
            <a:ext cx="9144000" cy="61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7379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-3301"/>
            <a:ext cx="1027896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04" y="0"/>
            <a:ext cx="456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1950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190"/>
            <a:ext cx="9144000" cy="609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62934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35705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618"/>
            <a:ext cx="9144000" cy="61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16892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0357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618"/>
            <a:ext cx="9144000" cy="61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16173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618"/>
            <a:ext cx="9144000" cy="61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24729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24032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618"/>
            <a:ext cx="9144000" cy="61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44798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618"/>
            <a:ext cx="9144000" cy="61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24512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618"/>
            <a:ext cx="9144000" cy="61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6159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618"/>
            <a:ext cx="9144000" cy="61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83822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618"/>
            <a:ext cx="9144000" cy="61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5547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618"/>
            <a:ext cx="9144000" cy="61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06698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29523"/>
            <a:ext cx="5252020" cy="70026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433" y="1100"/>
            <a:ext cx="5142675" cy="685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35132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867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10228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1066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618"/>
            <a:ext cx="9144000" cy="61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45114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18987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0"/>
            <a:ext cx="51435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08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97599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453"/>
            <a:ext cx="9144000" cy="646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7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61788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19211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kgs20\Desktop\Канарченко раб.стол\Молодежный совет\Заставка ЭСМП Носово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98" y="-675456"/>
            <a:ext cx="917399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284984"/>
            <a:ext cx="7543800" cy="1524000"/>
          </a:xfrm>
        </p:spPr>
        <p:txBody>
          <a:bodyPr>
            <a:normAutofit fontScale="90000"/>
          </a:bodyPr>
          <a:lstStyle/>
          <a:p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/>
              <a:t/>
            </a:r>
            <a:br>
              <a:rPr lang="ru-RU" sz="4800" dirty="0"/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003108" y="3544420"/>
            <a:ext cx="710778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chemeClr val="bg2">
                    <a:lumMod val="25000"/>
                  </a:schemeClr>
                </a:solidFill>
              </a:rPr>
              <a:t>главный специалист </a:t>
            </a:r>
            <a:r>
              <a:rPr lang="ru-RU" sz="3000" b="1" dirty="0">
                <a:solidFill>
                  <a:schemeClr val="bg2">
                    <a:lumMod val="25000"/>
                  </a:schemeClr>
                </a:solidFill>
              </a:rPr>
              <a:t>по работе с молодежью отдела организации массовых мероприятий </a:t>
            </a:r>
            <a:endParaRPr lang="ru-RU" sz="30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sz="3000" b="1" dirty="0" smtClean="0">
                <a:solidFill>
                  <a:schemeClr val="bg2">
                    <a:lumMod val="25000"/>
                  </a:schemeClr>
                </a:solidFill>
              </a:rPr>
              <a:t>ОБУ </a:t>
            </a:r>
            <a:r>
              <a:rPr lang="ru-RU" sz="3000" b="1" dirty="0">
                <a:solidFill>
                  <a:schemeClr val="bg2">
                    <a:lumMod val="25000"/>
                  </a:schemeClr>
                </a:solidFill>
              </a:rPr>
              <a:t>«Областной Дворец молодежи</a:t>
            </a:r>
            <a:r>
              <a:rPr lang="ru-RU" sz="3000" b="1" dirty="0" smtClean="0">
                <a:solidFill>
                  <a:schemeClr val="bg2">
                    <a:lumMod val="25000"/>
                  </a:schemeClr>
                </a:solidFill>
              </a:rPr>
              <a:t>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90999" y="2416153"/>
            <a:ext cx="46412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Носова Ирина Сергеевна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17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гд_ирина\1000\презентация 2019\1.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" y="199819"/>
            <a:ext cx="9143461" cy="6469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91484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гд_ирина\1000\презентация 2019\1.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684"/>
            <a:ext cx="9144000" cy="645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42251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D:\гд_ирина\1000\презентация 2019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8"/>
            <a:ext cx="9144000" cy="644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416439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гд_ирина\1000\презентация 2019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9392"/>
            <a:ext cx="9144000" cy="644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41311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:\презентация 2019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" y="188640"/>
            <a:ext cx="9143446" cy="644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7819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D:\гд_ирина\1000\презентация 2019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8"/>
            <a:ext cx="9144000" cy="644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65157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D:\гд_ирина\1000\презентация 2019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8"/>
            <a:ext cx="9144000" cy="644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25879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D:\гд_ирина\1000\презентация 2019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8"/>
            <a:ext cx="9144000" cy="644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00920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D:\гд_ирина\1000\презентация 2019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8"/>
            <a:ext cx="9144000" cy="644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27219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D:\гд_ирина\1000\презентация 2019\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4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862199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D:\гд_ирина\1000\презентация 2019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4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877112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D:\гд_ирина\1000\презентация 2019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8"/>
            <a:ext cx="9144000" cy="646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93605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D:\гд_ирина\1000\презентация 2019\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4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29563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D:\гд_ирина\1000\презентация 2019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88640"/>
            <a:ext cx="9134318" cy="645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98145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D:\гд_ирина\1000\презентация 2019\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6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787165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D:\гд_ирина\1000\презентация 2019\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8"/>
            <a:ext cx="9144000" cy="646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48867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D:\гд_ирина\1000\презентация 2019\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6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95525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D:\гд_ирина\1000\презентация 2019\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5923" y="188643"/>
            <a:ext cx="9936017" cy="648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31764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D:\гд_ирина\1000\презентация 2019\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3" y="188648"/>
            <a:ext cx="9120551" cy="6453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16794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D:\гд_ирина\1000\презентация 2019\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4" y="220786"/>
            <a:ext cx="9124026" cy="645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63119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D:\гд_ирина\1000\презентация 2019\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6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26757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D:\гд_ирина\1000\презентация 2019\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66" y="188640"/>
            <a:ext cx="9153266" cy="657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4286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D:\гд_ирина\1000\презентация 2019\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188645"/>
            <a:ext cx="9170153" cy="648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37763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D:\гд_ирина\1000\презентация 2019\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8"/>
            <a:ext cx="9144000" cy="646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764571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D:\гд_ирина\1000\презентация 2019\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5" y="188648"/>
            <a:ext cx="9137365" cy="6443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57503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D:\гд_ирина\1000\презентация 2019\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0" y="188640"/>
            <a:ext cx="9146909" cy="647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9640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D:\гд_ирина\1000\презентация 2019\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8"/>
            <a:ext cx="9144000" cy="646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71076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D:\гд_ирина\1000\презентация 2019\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213"/>
            <a:ext cx="9144000" cy="646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504145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D:\гд_ирина\1000\презентация 2019\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6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33449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D:\гд_ирина\1000\презентация 2019\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441"/>
            <a:ext cx="9144000" cy="646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68173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D:\гд_ирина\1000\презентация 2019\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53" y="188640"/>
            <a:ext cx="9159253" cy="646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49725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kgs20\Desktop\Канарченко раб.стол\Молодежный совет\Заставка ЭСМП Носово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98" y="-675456"/>
            <a:ext cx="917399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284984"/>
            <a:ext cx="7543800" cy="1524000"/>
          </a:xfrm>
        </p:spPr>
        <p:txBody>
          <a:bodyPr>
            <a:normAutofit fontScale="90000"/>
          </a:bodyPr>
          <a:lstStyle/>
          <a:p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/>
              <a:t/>
            </a:r>
            <a:br>
              <a:rPr lang="ru-RU" sz="4800" dirty="0"/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219742" y="3585596"/>
            <a:ext cx="710778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chemeClr val="bg2">
                    <a:lumMod val="25000"/>
                  </a:schemeClr>
                </a:solidFill>
              </a:rPr>
              <a:t>доцент </a:t>
            </a:r>
            <a:r>
              <a:rPr lang="ru-RU" sz="3000" b="1" dirty="0">
                <a:solidFill>
                  <a:schemeClr val="bg2">
                    <a:lumMod val="25000"/>
                  </a:schemeClr>
                </a:solidFill>
              </a:rPr>
              <a:t>кафедры общественного здоровья и здравоохранения ФГБОУ ВО «Курский государственный медицинский университет» Минздрава России </a:t>
            </a:r>
            <a:endParaRPr lang="ru-RU" sz="30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63692" y="2420345"/>
            <a:ext cx="60198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 smtClean="0">
                <a:solidFill>
                  <a:schemeClr val="bg1"/>
                </a:solidFill>
              </a:rPr>
              <a:t>Тимошилов</a:t>
            </a:r>
            <a:r>
              <a:rPr lang="ru-RU" sz="3600" b="1" dirty="0" smtClean="0">
                <a:solidFill>
                  <a:schemeClr val="bg1"/>
                </a:solidFill>
              </a:rPr>
              <a:t> Владимир Игоревич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54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kgs20\Desktop\Канарченко раб.стол\Молодежный совет\Заставка ЭСМП Носово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98" y="-675456"/>
            <a:ext cx="917399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284984"/>
            <a:ext cx="7543800" cy="1524000"/>
          </a:xfrm>
        </p:spPr>
        <p:txBody>
          <a:bodyPr>
            <a:normAutofit fontScale="90000"/>
          </a:bodyPr>
          <a:lstStyle/>
          <a:p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/>
              <a:t/>
            </a:r>
            <a:br>
              <a:rPr lang="ru-RU" sz="4800" dirty="0"/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219742" y="3573020"/>
            <a:ext cx="710778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chemeClr val="bg2">
                    <a:lumMod val="25000"/>
                  </a:schemeClr>
                </a:solidFill>
              </a:rPr>
              <a:t>директор </a:t>
            </a:r>
            <a:r>
              <a:rPr lang="ru-RU" sz="3000" b="1" dirty="0">
                <a:solidFill>
                  <a:schemeClr val="bg2">
                    <a:lumMod val="25000"/>
                  </a:schemeClr>
                </a:solidFill>
              </a:rPr>
              <a:t>ООО «</a:t>
            </a:r>
            <a:r>
              <a:rPr lang="ru-RU" sz="3000" b="1" dirty="0" err="1">
                <a:solidFill>
                  <a:schemeClr val="bg2">
                    <a:lumMod val="25000"/>
                  </a:schemeClr>
                </a:solidFill>
              </a:rPr>
              <a:t>ПромСтройСнаб</a:t>
            </a:r>
            <a:r>
              <a:rPr lang="ru-RU" sz="3000" b="1" dirty="0">
                <a:solidFill>
                  <a:schemeClr val="bg2">
                    <a:lumMod val="25000"/>
                  </a:schemeClr>
                </a:solidFill>
              </a:rPr>
              <a:t>», </a:t>
            </a:r>
            <a:r>
              <a:rPr lang="ru-RU" sz="3000" b="1" dirty="0" smtClean="0">
                <a:solidFill>
                  <a:schemeClr val="bg2">
                    <a:lumMod val="25000"/>
                  </a:schemeClr>
                </a:solidFill>
              </a:rPr>
              <a:t>доцент </a:t>
            </a:r>
            <a:r>
              <a:rPr lang="ru-RU" sz="3000" b="1" dirty="0">
                <a:solidFill>
                  <a:schemeClr val="bg2">
                    <a:lumMod val="25000"/>
                  </a:schemeClr>
                </a:solidFill>
              </a:rPr>
              <a:t>кафедры Региональной экономики и менеджмента ФГБОУ ВО «Юго-Западный государственный университет</a:t>
            </a:r>
            <a:r>
              <a:rPr lang="ru-RU" sz="3000" b="1" dirty="0" smtClean="0">
                <a:solidFill>
                  <a:schemeClr val="bg2">
                    <a:lumMod val="25000"/>
                  </a:schemeClr>
                </a:solidFill>
              </a:rPr>
              <a:t>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63692" y="2420345"/>
            <a:ext cx="60198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Носова Мария </a:t>
            </a:r>
          </a:p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Сергеевна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33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kgs20\Desktop\Канарченко раб.стол\Молодежный совет\Заставка ЭСМП Носово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98" y="-675456"/>
            <a:ext cx="917399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284984"/>
            <a:ext cx="7543800" cy="1524000"/>
          </a:xfrm>
        </p:spPr>
        <p:txBody>
          <a:bodyPr>
            <a:normAutofit fontScale="90000"/>
          </a:bodyPr>
          <a:lstStyle/>
          <a:p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/>
              <a:t/>
            </a:r>
            <a:br>
              <a:rPr lang="ru-RU" sz="4800" dirty="0"/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219744" y="3627224"/>
            <a:ext cx="67366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Ведущий специалист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по работе с молодёжью отдела по реализации молодёжных проектов ОБУ «Областной Дворец молодёжи»,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руководитель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образовательного проекта «Зона газона»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63692" y="2420345"/>
            <a:ext cx="60198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Грищенко Григорий</a:t>
            </a:r>
          </a:p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Юрьевич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1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9C2B57-D8FB-4017-8F1C-52B46CD349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944809"/>
            <a:ext cx="6858000" cy="238760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Презентация деятельности Региональной проектной мастерской </a:t>
            </a:r>
            <a:br>
              <a:rPr lang="ru-RU" dirty="0"/>
            </a:br>
            <a:r>
              <a:rPr lang="ru-RU" sz="7300" b="1" dirty="0"/>
              <a:t>«Цех»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A3EE5DD-295A-4E55-9D21-77C6BD0ACE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8152" y="4028166"/>
            <a:ext cx="2308194" cy="1655762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i="1" dirty="0"/>
              <a:t>Подготовил:</a:t>
            </a:r>
          </a:p>
          <a:p>
            <a:pPr algn="r"/>
            <a:r>
              <a:rPr lang="ru-RU" i="1" dirty="0"/>
              <a:t>Член ЭСМП при КГС</a:t>
            </a:r>
          </a:p>
          <a:p>
            <a:pPr algn="r"/>
            <a:r>
              <a:rPr lang="ru-RU" i="1" dirty="0"/>
              <a:t>Грищенко Г.Ю., </a:t>
            </a:r>
          </a:p>
          <a:p>
            <a:pPr algn="r"/>
            <a:r>
              <a:rPr lang="ru-RU" i="1" dirty="0"/>
              <a:t>руководитель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84539567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E271E05-1122-45DD-BAC8-9C30D8795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140903"/>
            <a:ext cx="7886700" cy="1325563"/>
          </a:xfrm>
        </p:spPr>
        <p:txBody>
          <a:bodyPr/>
          <a:lstStyle/>
          <a:p>
            <a:pPr algn="ctr"/>
            <a:r>
              <a:rPr lang="ru-RU" b="1" dirty="0"/>
              <a:t>ОБЩИЕ ПОЛОЖЕНИЯ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9711389-60A2-4587-98B2-0EE5C43E2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713" y="887767"/>
            <a:ext cx="4067638" cy="528919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pp.userapi.com/c845120/v845120066/1c5b2f/QAEYkSCY3lA.jpg">
            <a:extLst>
              <a:ext uri="{FF2B5EF4-FFF2-40B4-BE49-F238E27FC236}">
                <a16:creationId xmlns:a16="http://schemas.microsoft.com/office/drawing/2014/main" xmlns="" id="{349905C7-0EEC-48E8-BD86-7DEB50583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23" y="1109708"/>
            <a:ext cx="3839592" cy="383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pp.userapi.com/c846323/v846323066/1c420a/pGa_orQDPVI.jpg">
            <a:extLst>
              <a:ext uri="{FF2B5EF4-FFF2-40B4-BE49-F238E27FC236}">
                <a16:creationId xmlns:a16="http://schemas.microsoft.com/office/drawing/2014/main" xmlns="" id="{B381E23E-8876-4D66-8EDC-A10D2D5AA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727" y="2308194"/>
            <a:ext cx="4145872" cy="4145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137741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F42BCB-945C-4941-B1C4-E01955BC7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65580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ЦЕЛЬ И ЗАДАЧИ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F963851-19D6-4237-A3D0-B7F925BF2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pp.userapi.com/c849336/v849336981/147857/sd0s3RkIeqc.jpg">
            <a:extLst>
              <a:ext uri="{FF2B5EF4-FFF2-40B4-BE49-F238E27FC236}">
                <a16:creationId xmlns:a16="http://schemas.microsoft.com/office/drawing/2014/main" xmlns="" id="{EE132493-D58B-4805-A480-CBCBEA315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5" y="1251752"/>
            <a:ext cx="4105922" cy="410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pp.userapi.com/c849336/v849336981/14784e/NqoL41Gx0tw.jpg">
            <a:extLst>
              <a:ext uri="{FF2B5EF4-FFF2-40B4-BE49-F238E27FC236}">
                <a16:creationId xmlns:a16="http://schemas.microsoft.com/office/drawing/2014/main" xmlns="" id="{D9F44400-DF83-4227-BE92-774843612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760" y="916620"/>
            <a:ext cx="2686605" cy="4776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01004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171A90-6DF5-4B11-8A75-0F084E046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УЧАСТНИКИ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4A25A14-B4FB-45B3-AF2C-45AE51E7A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pp.userapi.com/c846416/v846416926/1b1ee8/Rf_hoFCUK0U.jpg">
            <a:extLst>
              <a:ext uri="{FF2B5EF4-FFF2-40B4-BE49-F238E27FC236}">
                <a16:creationId xmlns:a16="http://schemas.microsoft.com/office/drawing/2014/main" xmlns="" id="{BD189CA0-F3BB-4D04-BFCF-71A26FBC5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590" y="1721952"/>
            <a:ext cx="4558684" cy="455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58104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9B1130D-90AF-4EF0-BE7C-303A34C81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95504"/>
          </a:xfrm>
        </p:spPr>
        <p:txBody>
          <a:bodyPr/>
          <a:lstStyle/>
          <a:p>
            <a:pPr algn="ctr"/>
            <a:r>
              <a:rPr lang="ru-RU" b="1" dirty="0"/>
              <a:t>Организация и содержание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288CB15-F3BC-40BE-925B-EED28DFB8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pp.userapi.com/c850632/v850632731/bcc11/ZKNCfeXlzqY.jpg">
            <a:extLst>
              <a:ext uri="{FF2B5EF4-FFF2-40B4-BE49-F238E27FC236}">
                <a16:creationId xmlns:a16="http://schemas.microsoft.com/office/drawing/2014/main" xmlns="" id="{2C3F79BC-7D25-43C9-8FA0-B208CB6D5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31" y="1260633"/>
            <a:ext cx="4432177" cy="443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pp.userapi.com/c846219/v846219151/1bef58/qgtyO8-8kJ8.jpg">
            <a:extLst>
              <a:ext uri="{FF2B5EF4-FFF2-40B4-BE49-F238E27FC236}">
                <a16:creationId xmlns:a16="http://schemas.microsoft.com/office/drawing/2014/main" xmlns="" id="{637B0FB4-D1B7-42A3-8053-6C07238E7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204" y="2805344"/>
            <a:ext cx="4315796" cy="382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96676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AA562A-0715-4B24-AE8F-6145C41B7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931015"/>
          </a:xfrm>
        </p:spPr>
        <p:txBody>
          <a:bodyPr/>
          <a:lstStyle/>
          <a:p>
            <a:pPr algn="ctr"/>
            <a:r>
              <a:rPr lang="ru-RU" b="1" dirty="0"/>
              <a:t>Форсайт - сессия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5AAAE3D-C475-47DB-B857-A79E965C7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pp.userapi.com/c846219/v846219151/1bef08/DGiJdFGPi-Q.jpg">
            <a:extLst>
              <a:ext uri="{FF2B5EF4-FFF2-40B4-BE49-F238E27FC236}">
                <a16:creationId xmlns:a16="http://schemas.microsoft.com/office/drawing/2014/main" xmlns="" id="{632FE39F-1BCF-4699-A8BC-0008521D7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1296143"/>
            <a:ext cx="3570072" cy="316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pp.userapi.com/c846219/v846219151/1bef26/VRDK0OhEDXA.jpg">
            <a:extLst>
              <a:ext uri="{FF2B5EF4-FFF2-40B4-BE49-F238E27FC236}">
                <a16:creationId xmlns:a16="http://schemas.microsoft.com/office/drawing/2014/main" xmlns="" id="{D0AA008C-779C-4A41-875E-B388BB6B1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616" y="1296140"/>
            <a:ext cx="3709587" cy="328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pp.userapi.com/c846219/v846219151/1bf066/L4HJDQiw45E.jpg">
            <a:extLst>
              <a:ext uri="{FF2B5EF4-FFF2-40B4-BE49-F238E27FC236}">
                <a16:creationId xmlns:a16="http://schemas.microsoft.com/office/drawing/2014/main" xmlns="" id="{0CFF0894-6B9C-4232-9DC7-5CED24184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811" y="3344457"/>
            <a:ext cx="3709587" cy="328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09519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BCD5BF-1A6D-42CC-8133-5EB5E8D0B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Приглашаю к сотрудничеству!</a:t>
            </a:r>
            <a:br>
              <a:rPr lang="ru-RU" dirty="0"/>
            </a:br>
            <a:r>
              <a:rPr lang="ru-RU" dirty="0"/>
              <a:t>Спасибо за внимание!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E00E2D5-2A58-4FF0-ABD9-61EC5CEB5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pp.userapi.com/c846219/v846219151/1bf0ca/XsztY12fSxg.jpg">
            <a:extLst>
              <a:ext uri="{FF2B5EF4-FFF2-40B4-BE49-F238E27FC236}">
                <a16:creationId xmlns:a16="http://schemas.microsoft.com/office/drawing/2014/main" xmlns="" id="{1647486D-B6B4-4FF6-9CE8-A3EB0A969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614" y="1589103"/>
            <a:ext cx="5700713" cy="504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90298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4BEC0F-46B8-4ECF-A5A5-2CEA7D46DD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0933"/>
            <a:ext cx="6858000" cy="5106879"/>
          </a:xfrm>
        </p:spPr>
        <p:txBody>
          <a:bodyPr>
            <a:normAutofit/>
          </a:bodyPr>
          <a:lstStyle/>
          <a:p>
            <a:r>
              <a:rPr lang="ru-RU" dirty="0"/>
              <a:t>Проект арт – пространства</a:t>
            </a:r>
            <a:br>
              <a:rPr lang="ru-RU" dirty="0"/>
            </a:br>
            <a:r>
              <a:rPr lang="ru-RU" sz="8900" b="1" dirty="0"/>
              <a:t>«Мол-холл»</a:t>
            </a:r>
            <a:br>
              <a:rPr lang="ru-RU" sz="8900" b="1" dirty="0"/>
            </a:br>
            <a:r>
              <a:rPr lang="ru-RU" dirty="0"/>
              <a:t>(молодежный холл)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20B0823-93C9-4F98-BEC3-BAEF06F095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59237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6ED9CF-AFA1-4EA7-AB00-B45F28C9F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13534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ru-RU" sz="8000" b="1" dirty="0"/>
              <a:t>План наполняемости пространства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329D731-6464-4A6C-A298-16A001DAB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22881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A476057-2F3A-4026-ABE5-8D80B2735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8662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7200" dirty="0"/>
              <a:t>Основной зал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9052B7D-F955-41E3-A32B-0EFAD2DAA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3.bp.blogspot.com/-kOKL2BMPiz8/Vr1i6ubutVI/AAAAAAAAmKc/w2xWJyofL6E/s1600/2AcxGo0LCfE.jpg">
            <a:extLst>
              <a:ext uri="{FF2B5EF4-FFF2-40B4-BE49-F238E27FC236}">
                <a16:creationId xmlns:a16="http://schemas.microsoft.com/office/drawing/2014/main" xmlns="" id="{0667748A-FE5C-4D5C-9843-67BFD6F59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741" y="1419996"/>
            <a:ext cx="5813734" cy="5162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81046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C7BD70-5C9C-4E23-98E9-E56932244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dirty="0"/>
              <a:t>Мастерская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C87A7E7-0D86-4795-8F6A-9DFAEF5D7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artmuza.spb.ru/uploads/posts/2016-02/1455090664_proart2.jpg">
            <a:extLst>
              <a:ext uri="{FF2B5EF4-FFF2-40B4-BE49-F238E27FC236}">
                <a16:creationId xmlns:a16="http://schemas.microsoft.com/office/drawing/2014/main" xmlns="" id="{02818FBE-881E-40BA-B0EC-8C96022A7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336" y="1605749"/>
            <a:ext cx="5692806" cy="5159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39776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604FA2-65EC-4722-BB2F-64AD44A09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dirty="0"/>
              <a:t>Коворкинг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B17DF08-4268-44DC-BFC1-BFE0191F1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i.pinimg.com/originals/25/99/6c/25996c9d97b56409daa09faff079f157.jpg">
            <a:extLst>
              <a:ext uri="{FF2B5EF4-FFF2-40B4-BE49-F238E27FC236}">
                <a16:creationId xmlns:a16="http://schemas.microsoft.com/office/drawing/2014/main" xmlns="" id="{1DC5CEA8-B292-4BB2-865C-77B377656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40" y="1585405"/>
            <a:ext cx="6062675" cy="516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10852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DDD16F-131A-4310-A346-E32321E1F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dirty="0"/>
              <a:t>БУФЕТНАЯ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6FE35A4-6B0F-4B9A-84D5-8DE47F602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i7.photo.2gis.com/images/branch/38/5348024574186097_9916.jpg">
            <a:extLst>
              <a:ext uri="{FF2B5EF4-FFF2-40B4-BE49-F238E27FC236}">
                <a16:creationId xmlns:a16="http://schemas.microsoft.com/office/drawing/2014/main" xmlns="" id="{2B641775-6613-40F7-AE89-7D2F0F8D0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528" y="1426646"/>
            <a:ext cx="5792957" cy="514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32532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4311AF-01B3-4BFB-AE47-E9580953D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38"/>
            <a:ext cx="7886700" cy="82448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7200" dirty="0"/>
              <a:t>ГАРДЕРОБНАЯ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C608769-C7BF-4785-9029-1D81D4A0A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fb.ru/media/i/1/0/0/0/3/5/i/100035.jpg">
            <a:extLst>
              <a:ext uri="{FF2B5EF4-FFF2-40B4-BE49-F238E27FC236}">
                <a16:creationId xmlns:a16="http://schemas.microsoft.com/office/drawing/2014/main" xmlns="" id="{ED96650C-7375-41D6-9D56-BCBF54327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211" y="1339327"/>
            <a:ext cx="4947764" cy="5153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55821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697C31D-3ED5-4D12-AB14-5F0B17AF5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2044"/>
            <a:ext cx="7886700" cy="8611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000" dirty="0"/>
              <a:t>ГОСТИННАЯ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545DED-8281-496D-8F6E-EFB35CCE0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avatars.mds.yandex.net/get-pdb/163339/988de7e6-1b8b-479e-a1b7-cd8b50e79c52/s1200?webp=false">
            <a:extLst>
              <a:ext uri="{FF2B5EF4-FFF2-40B4-BE49-F238E27FC236}">
                <a16:creationId xmlns:a16="http://schemas.microsoft.com/office/drawing/2014/main" xmlns="" id="{A01E1411-FA66-407F-84BD-DD07EC700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603" y="1137592"/>
            <a:ext cx="7076798" cy="5307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92026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19465F-1D1B-4AC7-99DB-E4B9F675B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38"/>
            <a:ext cx="7886700" cy="700195"/>
          </a:xfrm>
        </p:spPr>
        <p:txBody>
          <a:bodyPr>
            <a:normAutofit fontScale="90000"/>
          </a:bodyPr>
          <a:lstStyle/>
          <a:p>
            <a:r>
              <a:rPr lang="ru-RU" sz="7200" dirty="0"/>
              <a:t>                КАБИНЕТ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B827154-54F9-490D-9324-AB73803EC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static1.vigbo.com/u19412/28049/blog/4224029/3019511/section/82ac0411fd566c469a624f738b6a700e.jpg">
            <a:extLst>
              <a:ext uri="{FF2B5EF4-FFF2-40B4-BE49-F238E27FC236}">
                <a16:creationId xmlns:a16="http://schemas.microsoft.com/office/drawing/2014/main" xmlns="" id="{148C69BB-DD12-4F8C-B7DA-234650852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07" y="1439061"/>
            <a:ext cx="3284102" cy="5053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avatars.mds.yandex.net/get-pdb/1054037/76e770b5-94d1-448a-928e-9d1a526c93ab/s1200">
            <a:extLst>
              <a:ext uri="{FF2B5EF4-FFF2-40B4-BE49-F238E27FC236}">
                <a16:creationId xmlns:a16="http://schemas.microsoft.com/office/drawing/2014/main" xmlns="" id="{39FAE42C-3C92-40A1-96E1-11E6E45DD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280" y="1740024"/>
            <a:ext cx="4564232" cy="405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88299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5F3D4C-0FBE-4A2D-9F59-2C3F58B01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800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Фото со страницы А.В. Бугаева. </a:t>
            </a:r>
            <a:br>
              <a:rPr lang="ru-RU" b="1" dirty="0"/>
            </a:br>
            <a:r>
              <a:rPr lang="ru-RU" b="1" dirty="0"/>
              <a:t>Рабочие поездки.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661C4D82-D619-49AA-A6C3-AB1BE11DF5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46" y="1309185"/>
            <a:ext cx="4180394" cy="5183689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50F998E-8EF1-4327-A728-868CC5FA42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414" y="1309186"/>
            <a:ext cx="3642351" cy="516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948748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kgs20\Desktop\Канарченко раб.стол\Молодежный совет\Заставка ЭСМП Носово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98" y="-675456"/>
            <a:ext cx="917399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284984"/>
            <a:ext cx="7543800" cy="1524000"/>
          </a:xfrm>
        </p:spPr>
        <p:txBody>
          <a:bodyPr>
            <a:normAutofit fontScale="90000"/>
          </a:bodyPr>
          <a:lstStyle/>
          <a:p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/>
              <a:t/>
            </a:r>
            <a:br>
              <a:rPr lang="ru-RU" sz="4800" dirty="0"/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491714" y="3636644"/>
            <a:ext cx="65638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Заместитель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начальника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отдела молодежной политики управления молодежной политики, физической культуры и спорта города Курска</a:t>
            </a:r>
          </a:p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                                    	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63692" y="2420345"/>
            <a:ext cx="60198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Потанина Екатерина Васильевна </a:t>
            </a:r>
          </a:p>
        </p:txBody>
      </p:sp>
    </p:spTree>
    <p:extLst>
      <p:ext uri="{BB962C8B-B14F-4D97-AF65-F5344CB8AC3E}">
        <p14:creationId xmlns:p14="http://schemas.microsoft.com/office/powerpoint/2010/main" val="342952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/>
              <a:t/>
            </a:r>
            <a:br>
              <a:rPr lang="ru-RU" sz="2200" b="1" dirty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/>
              <a:t/>
            </a:r>
            <a:br>
              <a:rPr lang="ru-RU" sz="2200" b="1" dirty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1600" dirty="0"/>
              <a:t>Сегодня в областном центре проживает свыше 110 тысяч </a:t>
            </a:r>
            <a:r>
              <a:rPr lang="ru-RU" sz="1600" dirty="0" smtClean="0"/>
              <a:t>молодёжи (1/4 </a:t>
            </a:r>
            <a:r>
              <a:rPr lang="ru-RU" sz="1600" dirty="0"/>
              <a:t>часть населения города).</a:t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На </a:t>
            </a:r>
            <a:r>
              <a:rPr lang="ru-RU" sz="1600" dirty="0"/>
              <a:t>территории города Курска работают 16 профессиональных образовательных организаций и 9 образовательных организаций высшего образования, в которых обучается почти 52,2 тыс. студентов, из которых 31,6 тыс. на очной форме обучения. Также в городе Курске обучаются более 4-х тысяч иностранных студентов из 75 стран мира</a:t>
            </a:r>
            <a:r>
              <a:rPr lang="ru-RU" sz="1600" dirty="0" smtClean="0"/>
              <a:t>.</a:t>
            </a:r>
            <a:br>
              <a:rPr lang="ru-RU" sz="1600" dirty="0" smtClean="0"/>
            </a:br>
            <a:r>
              <a:rPr lang="ru-RU" sz="1600" dirty="0" smtClean="0"/>
              <a:t>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1600" dirty="0" smtClean="0"/>
              <a:t>Уровень </a:t>
            </a:r>
            <a:r>
              <a:rPr lang="ru-RU" sz="1600" dirty="0"/>
              <a:t>трудоустройства выпускников образовательных организаций высшего образования очной формы обучения составляет 95,0%. Трудоустраиваются по полученной специальности 66 %. </a:t>
            </a:r>
            <a:r>
              <a:rPr lang="ru-RU" dirty="0"/>
              <a:t/>
            </a:r>
            <a:br>
              <a:rPr lang="ru-RU" dirty="0"/>
            </a:br>
            <a:endParaRPr lang="ru-RU" sz="22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996952"/>
            <a:ext cx="5544616" cy="3697133"/>
          </a:xfrm>
        </p:spPr>
      </p:pic>
    </p:spTree>
    <p:extLst>
      <p:ext uri="{BB962C8B-B14F-4D97-AF65-F5344CB8AC3E}">
        <p14:creationId xmlns:p14="http://schemas.microsoft.com/office/powerpoint/2010/main" val="383582205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600" dirty="0"/>
              <a:t>Два Курских вуза вошли в ТОП-100 лучших высших учебных заведений России. В их число вошли Курские ЮЗГУ и </a:t>
            </a:r>
            <a:r>
              <a:rPr lang="ru-RU" sz="1600" dirty="0" smtClean="0"/>
              <a:t>КГМУ.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Юго-Западный </a:t>
            </a:r>
            <a:r>
              <a:rPr lang="ru-RU" sz="1600" dirty="0"/>
              <a:t>государственный университет стал третьим в рейтинге самых востребованных вузов в группе классических университетов. Опередили курский вуз лишь Московский государственный университет имени М. В. Ломоносова и Уральский федеральный университет имени первого Президента России Б.Н. Ельцина. 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28368"/>
            <a:ext cx="3937483" cy="2356816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708921"/>
            <a:ext cx="3563515" cy="2376264"/>
          </a:xfrm>
        </p:spPr>
      </p:pic>
    </p:spTree>
    <p:extLst>
      <p:ext uri="{BB962C8B-B14F-4D97-AF65-F5344CB8AC3E}">
        <p14:creationId xmlns:p14="http://schemas.microsoft.com/office/powerpoint/2010/main" val="147624120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/>
              <a:t>На территории города Курска работают более </a:t>
            </a: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3000" dirty="0" smtClean="0"/>
              <a:t>30 </a:t>
            </a:r>
            <a:r>
              <a:rPr lang="ru-RU" sz="3000" dirty="0"/>
              <a:t>молодежных общественных </a:t>
            </a:r>
            <a:r>
              <a:rPr lang="ru-RU" sz="3000" dirty="0" smtClean="0"/>
              <a:t>организаций </a:t>
            </a:r>
            <a:endParaRPr lang="ru-RU" sz="3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669" y="1664804"/>
            <a:ext cx="1731567" cy="194421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412776"/>
            <a:ext cx="1841428" cy="2254085"/>
          </a:xfrm>
        </p:spPr>
      </p:pic>
      <p:pic>
        <p:nvPicPr>
          <p:cNvPr id="8" name="Объект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84784"/>
            <a:ext cx="2304256" cy="2304256"/>
          </a:xfrm>
          <a:prstGeom prst="rect">
            <a:avLst/>
          </a:prstGeom>
        </p:spPr>
      </p:pic>
      <p:pic>
        <p:nvPicPr>
          <p:cNvPr id="9" name="Объект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149080"/>
            <a:ext cx="1801372" cy="1475235"/>
          </a:xfrm>
          <a:prstGeom prst="rect">
            <a:avLst/>
          </a:prstGeom>
        </p:spPr>
      </p:pic>
      <p:pic>
        <p:nvPicPr>
          <p:cNvPr id="10" name="Объект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905939"/>
            <a:ext cx="1819467" cy="2193107"/>
          </a:xfrm>
          <a:prstGeom prst="rect">
            <a:avLst/>
          </a:prstGeom>
        </p:spPr>
      </p:pic>
      <p:pic>
        <p:nvPicPr>
          <p:cNvPr id="11" name="Объект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64" y="3933056"/>
            <a:ext cx="2091808" cy="213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51597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800" dirty="0" smtClean="0"/>
              <a:t>Многие </a:t>
            </a:r>
            <a:r>
              <a:rPr lang="ru-RU" sz="1800" dirty="0"/>
              <a:t>молодежные проекты с городского уровня выходят на всероссийский и международный уровень. Курская молодежь становится участниками </a:t>
            </a:r>
            <a:r>
              <a:rPr lang="ru-RU" sz="1800" dirty="0" err="1"/>
              <a:t>форумной</a:t>
            </a:r>
            <a:r>
              <a:rPr lang="ru-RU" sz="1800" dirty="0"/>
              <a:t> компании, соискателями грантов, участвует во всероссийских студенческих фестивалях и конкурсах, где побеждает. Ярким примером служит проект «</a:t>
            </a:r>
            <a:r>
              <a:rPr lang="ru-RU" sz="1800" dirty="0" err="1"/>
              <a:t>ЗонаГазона</a:t>
            </a:r>
            <a:r>
              <a:rPr lang="ru-RU" sz="1800" dirty="0"/>
              <a:t>» - образовательные пикники на свежем воздухе.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16" name="Объект 1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15930"/>
            <a:ext cx="4038600" cy="2694503"/>
          </a:xfrm>
        </p:spPr>
      </p:pic>
      <p:pic>
        <p:nvPicPr>
          <p:cNvPr id="15" name="Объект 1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15930"/>
            <a:ext cx="4038600" cy="2694503"/>
          </a:xfrm>
        </p:spPr>
      </p:pic>
    </p:spTree>
    <p:extLst>
      <p:ext uri="{BB962C8B-B14F-4D97-AF65-F5344CB8AC3E}">
        <p14:creationId xmlns:p14="http://schemas.microsoft.com/office/powerpoint/2010/main" val="316467855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/>
              <a:t>В городе Курске </a:t>
            </a:r>
            <a:r>
              <a:rPr lang="ru-RU" sz="3000" dirty="0" smtClean="0"/>
              <a:t>существуют</a:t>
            </a:r>
            <a:br>
              <a:rPr lang="ru-RU" sz="3000" dirty="0" smtClean="0"/>
            </a:br>
            <a:r>
              <a:rPr lang="ru-RU" sz="3000" dirty="0" smtClean="0"/>
              <a:t>органы </a:t>
            </a:r>
            <a:r>
              <a:rPr lang="ru-RU" sz="3000" dirty="0"/>
              <a:t>молодежного самоуправления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21593"/>
            <a:ext cx="3898776" cy="2563592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64904"/>
            <a:ext cx="4100264" cy="2520280"/>
          </a:xfrm>
        </p:spPr>
      </p:pic>
    </p:spTree>
    <p:extLst>
      <p:ext uri="{BB962C8B-B14F-4D97-AF65-F5344CB8AC3E}">
        <p14:creationId xmlns:p14="http://schemas.microsoft.com/office/powerpoint/2010/main" val="4254106305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Создан </a:t>
            </a:r>
            <a:r>
              <a:rPr lang="ru-RU" sz="2000" dirty="0"/>
              <a:t>экспертный совет молодых профессионалов, в состав которого вошли 32 человека, это молодые люди, которые добились успеха в своей профессиональной деятельности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70222"/>
            <a:ext cx="8291264" cy="5515632"/>
          </a:xfrm>
        </p:spPr>
      </p:pic>
    </p:spTree>
    <p:extLst>
      <p:ext uri="{BB962C8B-B14F-4D97-AF65-F5344CB8AC3E}">
        <p14:creationId xmlns:p14="http://schemas.microsoft.com/office/powerpoint/2010/main" val="131631734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Autofit/>
          </a:bodyPr>
          <a:lstStyle/>
          <a:p>
            <a:r>
              <a:rPr lang="ru-RU" sz="2000" dirty="0"/>
              <a:t>Добровольчество за последние годы стало важным институтом, движущей силой развития гражданского общества.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Признанием </a:t>
            </a:r>
            <a:r>
              <a:rPr lang="ru-RU" sz="2000" dirty="0"/>
              <a:t>этого на высоком государственном уровне стало объявление в этом году в России Года добровольца (волонтёра</a:t>
            </a:r>
            <a:r>
              <a:rPr lang="ru-RU" sz="2000" dirty="0" smtClean="0"/>
              <a:t>).</a:t>
            </a:r>
            <a:br>
              <a:rPr lang="ru-RU" sz="2000" dirty="0" smtClean="0"/>
            </a:br>
            <a:r>
              <a:rPr lang="ru-RU" sz="2000" dirty="0"/>
              <a:t>На сегодняшний день на территории города Курска трудятся 77 добровольческих отрядов и зарегистрировано более 3000 добровольцев.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3" r="489" b="12491"/>
          <a:stretch/>
        </p:blipFill>
        <p:spPr>
          <a:xfrm>
            <a:off x="467544" y="2492896"/>
            <a:ext cx="3600400" cy="275243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492896"/>
            <a:ext cx="4182616" cy="2770706"/>
          </a:xfrm>
        </p:spPr>
      </p:pic>
    </p:spTree>
    <p:extLst>
      <p:ext uri="{BB962C8B-B14F-4D97-AF65-F5344CB8AC3E}">
        <p14:creationId xmlns:p14="http://schemas.microsoft.com/office/powerpoint/2010/main" val="401793174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3000" dirty="0" smtClean="0"/>
              <a:t>Фестиваль-конкурс </a:t>
            </a:r>
            <a:r>
              <a:rPr lang="ru-RU" sz="3000" dirty="0"/>
              <a:t>«#Навстречу1000-летию»!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21" y="2348880"/>
            <a:ext cx="4139315" cy="295232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880"/>
            <a:ext cx="4316288" cy="2952328"/>
          </a:xfrm>
        </p:spPr>
      </p:pic>
    </p:spTree>
    <p:extLst>
      <p:ext uri="{BB962C8B-B14F-4D97-AF65-F5344CB8AC3E}">
        <p14:creationId xmlns:p14="http://schemas.microsoft.com/office/powerpoint/2010/main" val="379446360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/>
              <a:t>Фестиваль-конкурс «#Навстречу1000-летию»!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93591807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Проект «Чистый город»</a:t>
            </a:r>
          </a:p>
        </p:txBody>
      </p:sp>
      <p:pic>
        <p:nvPicPr>
          <p:cNvPr id="5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85" y="2518598"/>
            <a:ext cx="3897391" cy="2596923"/>
          </a:xfrm>
        </p:spPr>
      </p:pic>
      <p:pic>
        <p:nvPicPr>
          <p:cNvPr id="6" name="Объект 7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2" t="1" r="7748" b="-240"/>
          <a:stretch/>
        </p:blipFill>
        <p:spPr>
          <a:xfrm>
            <a:off x="4788024" y="2564904"/>
            <a:ext cx="4017818" cy="2592288"/>
          </a:xfrm>
        </p:spPr>
      </p:pic>
    </p:spTree>
    <p:extLst>
      <p:ext uri="{BB962C8B-B14F-4D97-AF65-F5344CB8AC3E}">
        <p14:creationId xmlns:p14="http://schemas.microsoft.com/office/powerpoint/2010/main" val="181787058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/>
              <a:t>С 2014 года силами </a:t>
            </a:r>
            <a:r>
              <a:rPr lang="ru-RU" sz="2000" b="1" dirty="0" smtClean="0"/>
              <a:t>добровольцев </a:t>
            </a:r>
            <a:r>
              <a:rPr lang="ru-RU" sz="2000" b="1" dirty="0"/>
              <a:t>уничтожено 4718 надписей,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в </a:t>
            </a:r>
            <a:r>
              <a:rPr lang="ru-RU" sz="2000" b="1" dirty="0"/>
              <a:t>том числе 2346 надписей </a:t>
            </a:r>
            <a:r>
              <a:rPr lang="ru-RU" sz="2000" b="1" dirty="0" smtClean="0"/>
              <a:t>в  2018 году.</a:t>
            </a:r>
            <a:endParaRPr lang="ru-RU" sz="2000" dirty="0"/>
          </a:p>
        </p:txBody>
      </p:sp>
      <p:pic>
        <p:nvPicPr>
          <p:cNvPr id="5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772816"/>
            <a:ext cx="4038600" cy="4038600"/>
          </a:xfrm>
        </p:spPr>
      </p:pic>
      <p:graphicFrame>
        <p:nvGraphicFramePr>
          <p:cNvPr id="6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96289459"/>
              </p:ext>
            </p:extLst>
          </p:nvPr>
        </p:nvGraphicFramePr>
        <p:xfrm>
          <a:off x="457200" y="1600200"/>
          <a:ext cx="5122912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773403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Ежегодный </a:t>
            </a:r>
            <a:r>
              <a:rPr lang="ru-RU" sz="2000" dirty="0"/>
              <a:t>конкурс на лучший волонтерский проект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«</a:t>
            </a:r>
            <a:r>
              <a:rPr lang="ru-RU" sz="2000" dirty="0"/>
              <a:t>Волонтерский прорыв»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628800"/>
            <a:ext cx="418680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/>
              <a:t>Победителями конкурса в 2018 году стали: </a:t>
            </a:r>
            <a:endParaRPr lang="ru-RU" sz="1400" dirty="0" smtClean="0"/>
          </a:p>
          <a:p>
            <a:pPr marL="0" indent="0">
              <a:buNone/>
            </a:pPr>
            <a:r>
              <a:rPr lang="ru-RU" sz="1400" dirty="0" smtClean="0"/>
              <a:t>1.Проект </a:t>
            </a:r>
            <a:r>
              <a:rPr lang="ru-RU" sz="1400" dirty="0"/>
              <a:t>«Прометей» СОШ № 56</a:t>
            </a:r>
            <a:r>
              <a:rPr lang="ru-RU" sz="1400" dirty="0" smtClean="0"/>
              <a:t>»</a:t>
            </a:r>
          </a:p>
          <a:p>
            <a:pPr marL="0" indent="0">
              <a:buNone/>
            </a:pPr>
            <a:r>
              <a:rPr lang="ru-RU" sz="1400" dirty="0" smtClean="0"/>
              <a:t>2</a:t>
            </a:r>
            <a:r>
              <a:rPr lang="ru-RU" sz="1400" dirty="0"/>
              <a:t>. Проект «Жизнь в стиле ЭКО» Курского железнодорожного </a:t>
            </a:r>
            <a:r>
              <a:rPr lang="ru-RU" sz="1400" dirty="0" smtClean="0"/>
              <a:t>техникума</a:t>
            </a:r>
          </a:p>
          <a:p>
            <a:pPr marL="0" indent="0">
              <a:buNone/>
            </a:pPr>
            <a:r>
              <a:rPr lang="ru-RU" sz="1400" dirty="0"/>
              <a:t>3</a:t>
            </a:r>
            <a:r>
              <a:rPr lang="ru-RU" sz="1400" dirty="0" smtClean="0"/>
              <a:t>.Медико-социальный </a:t>
            </a:r>
            <a:r>
              <a:rPr lang="ru-RU" sz="1400" dirty="0"/>
              <a:t>проект «Здоровое поколение» на базе Курского базового медицинского </a:t>
            </a:r>
            <a:r>
              <a:rPr lang="ru-RU" sz="1400" dirty="0" smtClean="0"/>
              <a:t>колледжа</a:t>
            </a:r>
          </a:p>
          <a:p>
            <a:pPr marL="0" indent="0">
              <a:buNone/>
            </a:pPr>
            <a:r>
              <a:rPr lang="ru-RU" sz="1400" dirty="0" smtClean="0"/>
              <a:t>4</a:t>
            </a:r>
            <a:r>
              <a:rPr lang="ru-RU" sz="1400" dirty="0"/>
              <a:t>. Проект тематические патриотические игры волонтерского отряда Патриотические волонтеры </a:t>
            </a:r>
            <a:r>
              <a:rPr lang="ru-RU" sz="1400" dirty="0" smtClean="0"/>
              <a:t>ЮЗГУ</a:t>
            </a:r>
          </a:p>
          <a:p>
            <a:pPr marL="0" indent="0">
              <a:buNone/>
            </a:pPr>
            <a:r>
              <a:rPr lang="ru-RU" sz="1400" dirty="0" smtClean="0"/>
              <a:t>5</a:t>
            </a:r>
            <a:r>
              <a:rPr lang="ru-RU" sz="1400" dirty="0"/>
              <a:t>. Проект «Лучи надежды» СОШ № </a:t>
            </a:r>
            <a:r>
              <a:rPr lang="ru-RU" sz="1400" dirty="0" smtClean="0"/>
              <a:t>18</a:t>
            </a:r>
          </a:p>
          <a:p>
            <a:pPr marL="0" indent="0">
              <a:buNone/>
            </a:pPr>
            <a:r>
              <a:rPr lang="ru-RU" sz="1400" dirty="0" smtClean="0"/>
              <a:t>6</a:t>
            </a:r>
            <a:r>
              <a:rPr lang="ru-RU" sz="1400" dirty="0"/>
              <a:t>. Проект «Ярмарка национальностей» СОШ №. </a:t>
            </a:r>
            <a:r>
              <a:rPr lang="ru-RU" sz="1400" dirty="0" smtClean="0"/>
              <a:t>41</a:t>
            </a:r>
            <a:endParaRPr lang="ru-RU" sz="1400" dirty="0"/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931" y="1700808"/>
            <a:ext cx="4847497" cy="2341340"/>
          </a:xfrm>
        </p:spPr>
      </p:pic>
    </p:spTree>
    <p:extLst>
      <p:ext uri="{BB962C8B-B14F-4D97-AF65-F5344CB8AC3E}">
        <p14:creationId xmlns:p14="http://schemas.microsoft.com/office/powerpoint/2010/main" val="1547887888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 fontScale="90000"/>
          </a:bodyPr>
          <a:lstStyle/>
          <a:p>
            <a:r>
              <a:rPr lang="ru-RU" sz="1700" dirty="0" smtClean="0"/>
              <a:t/>
            </a:r>
            <a:br>
              <a:rPr lang="ru-RU" sz="1700" dirty="0" smtClean="0"/>
            </a:br>
            <a:r>
              <a:rPr lang="ru-RU" sz="1700" dirty="0" smtClean="0"/>
              <a:t>На </a:t>
            </a:r>
            <a:r>
              <a:rPr lang="ru-RU" sz="1700" dirty="0"/>
              <a:t>протяжении 24-х лет Администрацией города Курска ежегодно  учреждается 40 именных стипендий для молодых лидеров и лучших студентов в шести номинациях. Размер стипендии составляет 10 тысяч рублей по 1000 рублей ежемесячно в течение учебного года.</a:t>
            </a:r>
            <a:br>
              <a:rPr lang="ru-RU" sz="1700" dirty="0"/>
            </a:br>
            <a:r>
              <a:rPr lang="ru-RU" sz="1700" dirty="0" smtClean="0"/>
              <a:t/>
            </a:r>
            <a:br>
              <a:rPr lang="ru-RU" sz="1700" dirty="0" smtClean="0"/>
            </a:br>
            <a:r>
              <a:rPr lang="ru-RU" sz="1700" dirty="0" smtClean="0"/>
              <a:t>С </a:t>
            </a:r>
            <a:r>
              <a:rPr lang="ru-RU" sz="1700" dirty="0"/>
              <a:t>2008 года 10 лучшим юным спортсменам, муниципальных бюджетных учреждений дополнительного образования физкультурно-спортивной направленности в возрасте 10 - 16 лет, добившимся особых успехов в спорте также вручаются стипендии главы города Курска. Размер стипендии составляет 4,5 тыс. руб. по 500 рублей ежемесячно в течение 9 учебных месяцев.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060848"/>
            <a:ext cx="3578863" cy="4525963"/>
          </a:xfrm>
        </p:spPr>
      </p:pic>
    </p:spTree>
    <p:extLst>
      <p:ext uri="{BB962C8B-B14F-4D97-AF65-F5344CB8AC3E}">
        <p14:creationId xmlns:p14="http://schemas.microsoft.com/office/powerpoint/2010/main" val="57824580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420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i="1" u="sng" dirty="0" smtClean="0">
                <a:solidFill>
                  <a:schemeClr val="accent4">
                    <a:lumMod val="75000"/>
                  </a:schemeClr>
                </a:solidFill>
              </a:rPr>
              <a:t>Молодежное арт-пространство</a:t>
            </a:r>
            <a:endParaRPr lang="ru-RU" b="1" i="1" u="sng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3947308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749691748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27325"/>
            <a:ext cx="4038600" cy="227171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727325"/>
            <a:ext cx="4038600" cy="2271712"/>
          </a:xfrm>
        </p:spPr>
      </p:pic>
    </p:spTree>
    <p:extLst>
      <p:ext uri="{BB962C8B-B14F-4D97-AF65-F5344CB8AC3E}">
        <p14:creationId xmlns:p14="http://schemas.microsoft.com/office/powerpoint/2010/main" val="1978453201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27324"/>
            <a:ext cx="4038600" cy="242986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708920"/>
            <a:ext cx="4038600" cy="2448272"/>
          </a:xfrm>
        </p:spPr>
      </p:pic>
    </p:spTree>
    <p:extLst>
      <p:ext uri="{BB962C8B-B14F-4D97-AF65-F5344CB8AC3E}">
        <p14:creationId xmlns:p14="http://schemas.microsoft.com/office/powerpoint/2010/main" val="2276682665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Варианты дизайна молодежного арт-пространства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15592"/>
            <a:ext cx="3682752" cy="276206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992" y="2614274"/>
            <a:ext cx="4460808" cy="2758941"/>
          </a:xfrm>
        </p:spPr>
      </p:pic>
    </p:spTree>
    <p:extLst>
      <p:ext uri="{BB962C8B-B14F-4D97-AF65-F5344CB8AC3E}">
        <p14:creationId xmlns:p14="http://schemas.microsoft.com/office/powerpoint/2010/main" val="3204943533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16981"/>
            <a:ext cx="4038600" cy="26924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21935"/>
            <a:ext cx="4038600" cy="2682492"/>
          </a:xfrm>
        </p:spPr>
      </p:pic>
    </p:spTree>
    <p:extLst>
      <p:ext uri="{BB962C8B-B14F-4D97-AF65-F5344CB8AC3E}">
        <p14:creationId xmlns:p14="http://schemas.microsoft.com/office/powerpoint/2010/main" val="3396489318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5861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Будет продолжена работа </a:t>
            </a:r>
            <a:r>
              <a:rPr lang="ru-RU" sz="2000" dirty="0"/>
              <a:t>по поддержке перспективных молодежных инициатив в различных сферах жизнедеятельности города.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Чтобы </a:t>
            </a:r>
            <a:r>
              <a:rPr lang="ru-RU" sz="2000" dirty="0"/>
              <a:t>ни одно предложение и идея не остались  незамеченными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3000" b="1" dirty="0" smtClean="0"/>
              <a:t>Спасибо за внимание! </a:t>
            </a:r>
            <a:br>
              <a:rPr lang="ru-RU" sz="3000" b="1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Контактная информация:</a:t>
            </a:r>
            <a:br>
              <a:rPr lang="ru-RU" sz="2000" dirty="0" smtClean="0"/>
            </a:br>
            <a:r>
              <a:rPr lang="en-US" sz="2000" dirty="0" smtClean="0"/>
              <a:t>e-mail</a:t>
            </a:r>
            <a:r>
              <a:rPr lang="ru-RU" sz="2000" dirty="0" smtClean="0"/>
              <a:t>:</a:t>
            </a:r>
            <a:r>
              <a:rPr lang="en-US" sz="2000" dirty="0"/>
              <a:t>udsm@yandex.ru</a:t>
            </a:r>
            <a:br>
              <a:rPr lang="en-US" sz="2000" dirty="0"/>
            </a:br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vk.com/molodezhkurska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smtClean="0"/>
              <a:t>тел. 74-05-63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18395703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kgs20\Desktop\Канарченко раб.стол\Молодежный совет\Заставка ЭСМП Носово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98" y="-675456"/>
            <a:ext cx="917399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284984"/>
            <a:ext cx="7543800" cy="1524000"/>
          </a:xfrm>
        </p:spPr>
        <p:txBody>
          <a:bodyPr>
            <a:normAutofit fontScale="90000"/>
          </a:bodyPr>
          <a:lstStyle/>
          <a:p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/>
              <a:t/>
            </a:r>
            <a:br>
              <a:rPr lang="ru-RU" sz="4800" dirty="0"/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219744" y="3605762"/>
            <a:ext cx="67366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</a:rPr>
              <a:t>Председатель</a:t>
            </a:r>
          </a:p>
          <a:p>
            <a:pPr algn="ctr"/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</a:rPr>
              <a:t> Курского городского Собрания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63692" y="2420345"/>
            <a:ext cx="60198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Чертова Алла Альбертовна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03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kgs20\Desktop\Канарченко раб.стол\Молодежный совет\Заставка ЭСМП Носово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98" y="-675456"/>
            <a:ext cx="917399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284984"/>
            <a:ext cx="7543800" cy="1524000"/>
          </a:xfrm>
        </p:spPr>
        <p:txBody>
          <a:bodyPr>
            <a:normAutofit fontScale="90000"/>
          </a:bodyPr>
          <a:lstStyle/>
          <a:p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/>
              <a:t/>
            </a:r>
            <a:br>
              <a:rPr lang="ru-RU" sz="4800" dirty="0"/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8227" y="2826135"/>
            <a:ext cx="806489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Третье </a:t>
            </a:r>
            <a:r>
              <a:rPr lang="ru-RU" sz="4000" b="1" dirty="0">
                <a:solidFill>
                  <a:schemeClr val="bg1"/>
                </a:solidFill>
              </a:rPr>
              <a:t>заседание 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  <a:t>Экспертного 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совета молодых профессионалов</a:t>
            </a:r>
            <a:br>
              <a:rPr lang="ru-RU" sz="36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при Курском городском </a:t>
            </a:r>
            <a:endParaRPr lang="ru-RU" sz="3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  <a:t>Собрании </a:t>
            </a:r>
          </a:p>
          <a:p>
            <a:pPr algn="ctr"/>
            <a:endParaRPr lang="ru-RU" sz="3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8223" y="6021288"/>
            <a:ext cx="835292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марта 2019 года</a:t>
            </a:r>
            <a:r>
              <a:rPr lang="ru-RU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		16:00</a:t>
            </a:r>
            <a:endParaRPr lang="ru-RU" sz="3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70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хническая">
  <a:themeElements>
    <a:clrScheme name="Другая 13">
      <a:dk1>
        <a:srgbClr val="C1FFFD"/>
      </a:dk1>
      <a:lt1>
        <a:srgbClr val="00202D"/>
      </a:lt1>
      <a:dk2>
        <a:srgbClr val="C9F0FF"/>
      </a:dk2>
      <a:lt2>
        <a:srgbClr val="C9F0FF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Лена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1803</TotalTime>
  <Words>1273</Words>
  <Application>Microsoft Office PowerPoint</Application>
  <PresentationFormat>Экран (4:3)</PresentationFormat>
  <Paragraphs>242</Paragraphs>
  <Slides>166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166</vt:i4>
      </vt:variant>
    </vt:vector>
  </HeadingPairs>
  <TitlesOfParts>
    <vt:vector size="175" baseType="lpstr">
      <vt:lpstr>Кнопка</vt:lpstr>
      <vt:lpstr>Техническая</vt:lpstr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  </vt:lpstr>
      <vt:lpstr>Конкурс «Курск новогодний-2018»</vt:lpstr>
      <vt:lpstr>Конкурс «Курск новогодний-2018»</vt:lpstr>
      <vt:lpstr>  </vt:lpstr>
      <vt:lpstr>Презентация PowerPoint</vt:lpstr>
      <vt:lpstr>  </vt:lpstr>
      <vt:lpstr> Об итогах работы Экспертного совета молодых профессионалов при Курском городском Собрании в 2018 году  Информация: Секретаря Экспертного совета молодых профессионалов при Курском городском Собрании  Кошкиной Анны Васильевны </vt:lpstr>
      <vt:lpstr>Презентация PowerPoint</vt:lpstr>
      <vt:lpstr>Презентация PowerPoint</vt:lpstr>
      <vt:lpstr>Презентация PowerPoint</vt:lpstr>
      <vt:lpstr>Конкурс «Курск новогодний-2018»</vt:lpstr>
      <vt:lpstr>Конкурс «Курск новогодний-2018»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</vt:lpstr>
      <vt:lpstr>  </vt:lpstr>
      <vt:lpstr>Коррупция это:</vt:lpstr>
      <vt:lpstr>К основным коррупционным деяниям относятся следующие преступления: </vt:lpstr>
      <vt:lpstr>Противодействие коррупции – деятельность федеральных органов государственной власти, органов государственной власти субъектов Российской Федерации, органов местного самоуправления, институтов гражданского общества, организаций и физических лиц в пределах их полномочий:</vt:lpstr>
      <vt:lpstr>Каждое Государство-участник «Конвенции ООН против коррупции» 2003 г. стремится периодически проводить оценку соответствующих правовых документов и административных мер с целью определения их адекватности с точки зрения предупреждения коррупции и борьбы с ней</vt:lpstr>
      <vt:lpstr>Презентация PowerPoint</vt:lpstr>
      <vt:lpstr>Независимые эксперты, уполномоченные на проведение независимой антикоррупционной экспертизы нормативных правовых актов и их проектов</vt:lpstr>
      <vt:lpstr>Презентация PowerPoint</vt:lpstr>
      <vt:lpstr>Презентация PowerPoint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</vt:lpstr>
      <vt:lpstr>  </vt:lpstr>
      <vt:lpstr>  </vt:lpstr>
      <vt:lpstr>Презентация деятельности Региональной проектной мастерской  «Цех»</vt:lpstr>
      <vt:lpstr>ОБЩИЕ ПОЛОЖЕНИЯ</vt:lpstr>
      <vt:lpstr>ЦЕЛЬ И ЗАДАЧИ</vt:lpstr>
      <vt:lpstr>УЧАСТНИКИ</vt:lpstr>
      <vt:lpstr>Организация и содержание</vt:lpstr>
      <vt:lpstr>Форсайт - сессия</vt:lpstr>
      <vt:lpstr>Приглашаю к сотрудничеству! Спасибо за внимание!</vt:lpstr>
      <vt:lpstr>Проект арт – пространства «Мол-холл» (молодежный холл)</vt:lpstr>
      <vt:lpstr>План наполняемости пространства </vt:lpstr>
      <vt:lpstr>Основной зал</vt:lpstr>
      <vt:lpstr>Мастерская</vt:lpstr>
      <vt:lpstr>Коворкинг</vt:lpstr>
      <vt:lpstr>БУФЕТНАЯ</vt:lpstr>
      <vt:lpstr>ГАРДЕРОБНАЯ</vt:lpstr>
      <vt:lpstr>ГОСТИННАЯ</vt:lpstr>
      <vt:lpstr>                КАБИНЕТ</vt:lpstr>
      <vt:lpstr>Фото со страницы А.В. Бугаева.  Рабочие поездки.</vt:lpstr>
      <vt:lpstr>  </vt:lpstr>
      <vt:lpstr>      Сегодня в областном центре проживает свыше 110 тысяч молодёжи (1/4 часть населения города).  На территории города Курска работают 16 профессиональных образовательных организаций и 9 образовательных организаций высшего образования, в которых обучается почти 52,2 тыс. студентов, из которых 31,6 тыс. на очной форме обучения. Также в городе Курске обучаются более 4-х тысяч иностранных студентов из 75 стран мира.   Уровень трудоустройства выпускников образовательных организаций высшего образования очной формы обучения составляет 95,0%. Трудоустраиваются по полученной специальности 66 %.  </vt:lpstr>
      <vt:lpstr>Два Курских вуза вошли в ТОП-100 лучших высших учебных заведений России. В их число вошли Курские ЮЗГУ и КГМУ.  Юго-Западный государственный университет стал третьим в рейтинге самых востребованных вузов в группе классических университетов. Опередили курский вуз лишь Московский государственный университет имени М. В. Ломоносова и Уральский федеральный университет имени первого Президента России Б.Н. Ельцина. </vt:lpstr>
      <vt:lpstr>На территории города Курска работают более  30 молодежных общественных организаций </vt:lpstr>
      <vt:lpstr>   Многие молодежные проекты с городского уровня выходят на всероссийский и международный уровень. Курская молодежь становится участниками форумной компании, соискателями грантов, участвует во всероссийских студенческих фестивалях и конкурсах, где побеждает. Ярким примером служит проект «ЗонаГазона» - образовательные пикники на свежем воздухе.   </vt:lpstr>
      <vt:lpstr>В городе Курске существуют органы молодежного самоуправления</vt:lpstr>
      <vt:lpstr>Создан экспертный совет молодых профессионалов, в состав которого вошли 32 человека, это молодые люди, которые добились успеха в своей профессиональной деятельности</vt:lpstr>
      <vt:lpstr>Добровольчество за последние годы стало важным институтом, движущей силой развития гражданского общества.  Признанием этого на высоком государственном уровне стало объявление в этом году в России Года добровольца (волонтёра). На сегодняшний день на территории города Курска трудятся 77 добровольческих отрядов и зарегистрировано более 3000 добровольцев.</vt:lpstr>
      <vt:lpstr>Фестиваль-конкурс «#Навстречу1000-летию»! </vt:lpstr>
      <vt:lpstr>Фестиваль-конкурс «#Навстречу1000-летию»! </vt:lpstr>
      <vt:lpstr>Проект «Чистый город»</vt:lpstr>
      <vt:lpstr>С 2014 года силами добровольцев уничтожено 4718 надписей,  в том числе 2346 надписей в  2018 году.</vt:lpstr>
      <vt:lpstr>Ежегодный конкурс на лучший волонтерский проект  «Волонтерский прорыв»</vt:lpstr>
      <vt:lpstr> На протяжении 24-х лет Администрацией города Курска ежегодно  учреждается 40 именных стипендий для молодых лидеров и лучших студентов в шести номинациях. Размер стипендии составляет 10 тысяч рублей по 1000 рублей ежемесячно в течение учебного года.  С 2008 года 10 лучшим юным спортсменам, муниципальных бюджетных учреждений дополнительного образования физкультурно-спортивной направленности в возрасте 10 - 16 лет, добившимся особых успехов в спорте также вручаются стипендии главы города Курска. Размер стипендии составляет 4,5 тыс. руб. по 500 рублей ежемесячно в течение 9 учебных месяцев. </vt:lpstr>
      <vt:lpstr>Молодежное арт-пространство</vt:lpstr>
      <vt:lpstr>Презентация PowerPoint</vt:lpstr>
      <vt:lpstr>Презентация PowerPoint</vt:lpstr>
      <vt:lpstr>Презентация PowerPoint</vt:lpstr>
      <vt:lpstr>Варианты дизайна молодежного арт-пространства</vt:lpstr>
      <vt:lpstr>Презентация PowerPoint</vt:lpstr>
      <vt:lpstr>Будет продолжена работа по поддержке перспективных молодежных инициатив в различных сферах жизнедеятельности города.  Чтобы ни одно предложение и идея не остались  незамеченными.   Спасибо за внимание!    Контактная информация: e-mail:udsm@yandex.ru https://vk.com/molodezhkurska тел. 74-05-63</vt:lpstr>
      <vt:lpstr>  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Второе заседание Экспертного совета молодых профессионалов при Курском городском Собрании </dc:title>
  <dc:creator>kgs20</dc:creator>
  <cp:lastModifiedBy>kgs20</cp:lastModifiedBy>
  <cp:revision>41</cp:revision>
  <dcterms:created xsi:type="dcterms:W3CDTF">2018-11-28T06:10:17Z</dcterms:created>
  <dcterms:modified xsi:type="dcterms:W3CDTF">2019-03-21T12:24:07Z</dcterms:modified>
</cp:coreProperties>
</file>