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4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5039" r:id="rId2"/>
    <p:sldId id="5041" r:id="rId3"/>
    <p:sldId id="5040" r:id="rId4"/>
    <p:sldId id="5056" r:id="rId5"/>
    <p:sldId id="5047" r:id="rId6"/>
    <p:sldId id="5048" r:id="rId7"/>
    <p:sldId id="5120" r:id="rId8"/>
    <p:sldId id="5045" r:id="rId9"/>
    <p:sldId id="5054" r:id="rId10"/>
    <p:sldId id="5055" r:id="rId11"/>
    <p:sldId id="5053" r:id="rId12"/>
    <p:sldId id="5061" r:id="rId13"/>
    <p:sldId id="5121" r:id="rId14"/>
    <p:sldId id="5122" r:id="rId15"/>
    <p:sldId id="5124" r:id="rId16"/>
    <p:sldId id="5125" r:id="rId17"/>
    <p:sldId id="5126" r:id="rId18"/>
    <p:sldId id="5127" r:id="rId19"/>
    <p:sldId id="5128" r:id="rId20"/>
    <p:sldId id="5099" r:id="rId21"/>
    <p:sldId id="5129" r:id="rId22"/>
    <p:sldId id="5130" r:id="rId23"/>
    <p:sldId id="5131" r:id="rId24"/>
    <p:sldId id="5103" r:id="rId25"/>
    <p:sldId id="5104" r:id="rId26"/>
    <p:sldId id="5140" r:id="rId27"/>
    <p:sldId id="5139" r:id="rId28"/>
    <p:sldId id="5050" r:id="rId29"/>
    <p:sldId id="5108" r:id="rId30"/>
    <p:sldId id="5136" r:id="rId31"/>
    <p:sldId id="5142" r:id="rId32"/>
    <p:sldId id="5132" r:id="rId33"/>
    <p:sldId id="5133" r:id="rId34"/>
    <p:sldId id="5141" r:id="rId35"/>
    <p:sldId id="5135" r:id="rId36"/>
    <p:sldId id="5134" r:id="rId37"/>
    <p:sldId id="5020" r:id="rId38"/>
    <p:sldId id="5138" r:id="rId39"/>
    <p:sldId id="5081" r:id="rId40"/>
    <p:sldId id="5082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7" pos="749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CBCACB"/>
    <a:srgbClr val="F65437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6357" autoAdjust="0"/>
  </p:normalViewPr>
  <p:slideViewPr>
    <p:cSldViewPr snapToGrid="0" showGuides="1">
      <p:cViewPr varScale="1">
        <p:scale>
          <a:sx n="112" d="100"/>
          <a:sy n="112" d="100"/>
        </p:scale>
        <p:origin x="654" y="102"/>
      </p:cViewPr>
      <p:guideLst>
        <p:guide orient="horz" pos="2160"/>
        <p:guide pos="74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664562444327723"/>
          <c:y val="0.13386072834645668"/>
          <c:w val="0.58752722348113451"/>
          <c:h val="0.677488106955380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"/>
                  <c:y val="9.07774408767245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 отчет 2020</c:v>
                </c:pt>
                <c:pt idx="1">
                  <c:v>оценка 2021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62274.8</c:v>
                </c:pt>
                <c:pt idx="1">
                  <c:v>63358.2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26888600"/>
        <c:axId val="127186328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% к предыдущему году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 отчет 2020</c:v>
                </c:pt>
                <c:pt idx="1">
                  <c:v>оценка 2021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104.7</c:v>
                </c:pt>
                <c:pt idx="1">
                  <c:v>101.7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329640"/>
        <c:axId val="127186720"/>
      </c:lineChart>
      <c:catAx>
        <c:axId val="1268886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27186328"/>
        <c:crosses val="autoZero"/>
        <c:auto val="1"/>
        <c:lblAlgn val="ctr"/>
        <c:lblOffset val="100"/>
        <c:noMultiLvlLbl val="0"/>
      </c:catAx>
      <c:valAx>
        <c:axId val="127186328"/>
        <c:scaling>
          <c:orientation val="minMax"/>
        </c:scaling>
        <c:delete val="0"/>
        <c:axPos val="l"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26888600"/>
        <c:crosses val="autoZero"/>
        <c:crossBetween val="between"/>
        <c:majorUnit val="5000"/>
      </c:valAx>
      <c:valAx>
        <c:axId val="127186720"/>
        <c:scaling>
          <c:orientation val="minMax"/>
          <c:max val="12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27329640"/>
        <c:crosses val="max"/>
        <c:crossBetween val="between"/>
        <c:majorUnit val="30"/>
        <c:minorUnit val="6"/>
      </c:valAx>
      <c:catAx>
        <c:axId val="127329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27186720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0.16792077425263652"/>
          <c:y val="0.92886154855643044"/>
          <c:w val="0.82939952729936572"/>
          <c:h val="6.7551044858423642E-2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 b="0">
          <a:latin typeface="+mn-lt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0948720123719216"/>
          <c:w val="1"/>
          <c:h val="0.77777905456423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7777777777777978E-3"/>
                  <c:y val="-2.12271552143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2.9187338419772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173306</c:v>
                </c:pt>
                <c:pt idx="1">
                  <c:v>823397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1666666666666683E-3"/>
                  <c:y val="-3.7147521625164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2.653394401797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1999341</c:v>
                </c:pt>
                <c:pt idx="1">
                  <c:v>2567821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субвенция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5972877563067684E-3"/>
                  <c:y val="-3.6427179839067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858377077865266E-3"/>
                  <c:y val="-2.7426069537319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Лист1!$D$2:$D$3</c:f>
              <c:numCache>
                <c:formatCode>#,##0</c:formatCode>
                <c:ptCount val="2"/>
                <c:pt idx="0">
                  <c:v>5459167</c:v>
                </c:pt>
                <c:pt idx="1">
                  <c:v>6396374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1944444444444497E-2"/>
                  <c:y val="-2.9187338419772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611111111111242E-2"/>
                  <c:y val="-2.3880549616177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Лист1!$E$2:$E$3</c:f>
              <c:numCache>
                <c:formatCode>#,##0</c:formatCode>
                <c:ptCount val="2"/>
                <c:pt idx="0">
                  <c:v>914244</c:v>
                </c:pt>
                <c:pt idx="1">
                  <c:v>639010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47208200"/>
        <c:axId val="447210552"/>
        <c:axId val="0"/>
      </c:bar3DChart>
      <c:catAx>
        <c:axId val="447208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47210552"/>
        <c:crosses val="autoZero"/>
        <c:auto val="1"/>
        <c:lblAlgn val="ctr"/>
        <c:lblOffset val="100"/>
        <c:noMultiLvlLbl val="0"/>
      </c:catAx>
      <c:valAx>
        <c:axId val="44721055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one"/>
        <c:crossAx val="4472082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4166666666666904E-2"/>
          <c:y val="0"/>
          <c:w val="0.9"/>
          <c:h val="6.8286671895455522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2000" b="1">
          <a:latin typeface="+mj-lt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291666666666732E-2"/>
          <c:y val="0"/>
          <c:w val="0.91979166666666778"/>
          <c:h val="0.77452105532073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055555555555561E-2"/>
                  <c:y val="-6.9864257682741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1666666666666683E-3"/>
                  <c:y val="-6.1802997180886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Расходы за счет местного бюджета и дотации</c:v>
                </c:pt>
                <c:pt idx="1">
                  <c:v>Расходы за счет финансовой помощи из областного бюджета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4653060</c:v>
                </c:pt>
                <c:pt idx="1">
                  <c:v>8359266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77777778054E-2"/>
                  <c:y val="-8.0612605018547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833333333333412E-2"/>
                  <c:y val="-7.5238431350644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Расходы за счет местного бюджета и дотации</c:v>
                </c:pt>
                <c:pt idx="1">
                  <c:v>Расходы за счет финансовой помощи из областного бюджета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5645728</c:v>
                </c:pt>
                <c:pt idx="1">
                  <c:v>9508832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8"/>
        <c:shape val="cylinder"/>
        <c:axId val="447209768"/>
        <c:axId val="447211336"/>
        <c:axId val="0"/>
      </c:bar3DChart>
      <c:catAx>
        <c:axId val="447209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47211336"/>
        <c:crosses val="autoZero"/>
        <c:auto val="1"/>
        <c:lblAlgn val="ctr"/>
        <c:lblOffset val="100"/>
        <c:noMultiLvlLbl val="0"/>
      </c:catAx>
      <c:valAx>
        <c:axId val="44721133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crossAx val="4472097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8741316710411313"/>
          <c:y val="0.93563094068351282"/>
          <c:w val="0.32796650008865885"/>
          <c:h val="6.3261217846996134E-2"/>
        </c:manualLayout>
      </c:layout>
      <c:overlay val="0"/>
      <c:txPr>
        <a:bodyPr/>
        <a:lstStyle/>
        <a:p>
          <a:pPr>
            <a:defRPr sz="1400" b="1"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19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874111749482899E-3"/>
          <c:y val="2.9823896759164397E-2"/>
          <c:w val="0.55425515773349465"/>
          <c:h val="0.845160240062454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explosion val="2"/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5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6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dPt>
            <c:idx val="8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j-lt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 образование       -49,8 %</c:v>
                </c:pt>
                <c:pt idx="1">
                  <c:v>национальная  экономика   -15,7%                                                      </c:v>
                </c:pt>
                <c:pt idx="2">
                  <c:v>социальная политика     -15,4%</c:v>
                </c:pt>
                <c:pt idx="3">
                  <c:v>жилищно-коммунальное хозяйство   - 8,9%</c:v>
                </c:pt>
                <c:pt idx="4">
                  <c:v> общегосударственные  вопросы - 5,3%</c:v>
                </c:pt>
                <c:pt idx="5">
                  <c:v>  культура, кинематография -2,2%                                                </c:v>
                </c:pt>
                <c:pt idx="6">
                  <c:v> физическая культура и спорт    -1,3%                                            </c:v>
                </c:pt>
                <c:pt idx="7">
                  <c:v>обслуживание муниципального долга - 0,8%</c:v>
                </c:pt>
                <c:pt idx="8">
                  <c:v>   национальная безопасность и правоохранительная деятельность - 0,5%</c:v>
                </c:pt>
                <c:pt idx="9">
                  <c:v> средства массовой информации    -0,1%                                          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49.8</c:v>
                </c:pt>
                <c:pt idx="1">
                  <c:v>15.7</c:v>
                </c:pt>
                <c:pt idx="2">
                  <c:v>15.4</c:v>
                </c:pt>
                <c:pt idx="3">
                  <c:v>8.9</c:v>
                </c:pt>
                <c:pt idx="4">
                  <c:v>5.3</c:v>
                </c:pt>
                <c:pt idx="5">
                  <c:v>2.2000000000000002</c:v>
                </c:pt>
                <c:pt idx="6">
                  <c:v>1.3</c:v>
                </c:pt>
                <c:pt idx="7">
                  <c:v>0.8</c:v>
                </c:pt>
                <c:pt idx="8">
                  <c:v>0.5</c:v>
                </c:pt>
                <c:pt idx="9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04732417278745"/>
          <c:y val="1.1714922190525989E-3"/>
          <c:w val="0.42952675827212572"/>
          <c:h val="0.99882850778094656"/>
        </c:manualLayout>
      </c:layout>
      <c:overlay val="0"/>
      <c:txPr>
        <a:bodyPr/>
        <a:lstStyle/>
        <a:p>
          <a:pPr>
            <a:lnSpc>
              <a:spcPts val="1920"/>
            </a:lnSpc>
            <a:defRPr sz="1600" kern="0" spc="-40" baseline="0">
              <a:latin typeface="+mj-lt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32455131278260474"/>
                  <c:y val="0.1124555529914196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Образование-72,5 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785408012117507E-2"/>
                  <c:y val="0.1612374141224320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Культура-3,2 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7671652429584865E-2"/>
                  <c:y val="0.115382606303688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политика- </a:t>
                    </a:r>
                    <a:r>
                      <a:rPr lang="ru-RU" dirty="0" smtClean="0"/>
                      <a:t>22,4%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/>
                      <a:t>Физкультура и </a:t>
                    </a:r>
                    <a:r>
                      <a:rPr lang="ru-RU" smtClean="0"/>
                      <a:t>спорт-1,8</a:t>
                    </a:r>
                    <a:r>
                      <a:rPr lang="ru-RU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4241247071838881"/>
                  <c:y val="8.1699325382296722E-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'[Диаграмма в Microsoft Office PowerPoint]Лист1'!$A$2:$A$6</c:f>
              <c:strCache>
                <c:ptCount val="5"/>
                <c:pt idx="0">
                  <c:v>Образование-72,7 %</c:v>
                </c:pt>
                <c:pt idx="1">
                  <c:v>Культура-3,5 %</c:v>
                </c:pt>
                <c:pt idx="2">
                  <c:v>Социальная политика- 22,9%</c:v>
                </c:pt>
                <c:pt idx="3">
                  <c:v>Физкультура и спорт-0,8%</c:v>
                </c:pt>
                <c:pt idx="4">
                  <c:v>Зравоохранение-0,1%</c:v>
                </c:pt>
              </c:strCache>
            </c:strRef>
          </c:cat>
          <c:val>
            <c:numRef>
              <c:f>'[Диаграмма в Microsoft Office PowerPoint]Лист1'!$B$2:$B$6</c:f>
              <c:numCache>
                <c:formatCode>0.00%</c:formatCode>
                <c:ptCount val="5"/>
                <c:pt idx="0">
                  <c:v>0.72700000000000065</c:v>
                </c:pt>
                <c:pt idx="1">
                  <c:v>3.5000000000000225E-2</c:v>
                </c:pt>
                <c:pt idx="2">
                  <c:v>0.22900000000000087</c:v>
                </c:pt>
                <c:pt idx="3">
                  <c:v>8.0000000000000227E-3</c:v>
                </c:pt>
                <c:pt idx="4">
                  <c:v>1.0000000000000041E-3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4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348571120892739E-2"/>
          <c:y val="1.8647613648405665E-3"/>
          <c:w val="0.71718261077845069"/>
          <c:h val="0.9981351580687976"/>
        </c:manualLayout>
      </c:layout>
      <c:pieChart>
        <c:varyColors val="1"/>
        <c:ser>
          <c:idx val="0"/>
          <c:order val="0"/>
          <c:tx>
            <c:strRef>
              <c:f>'Лист1'!$B$1</c:f>
              <c:strCache>
                <c:ptCount val="1"/>
                <c:pt idx="0">
                  <c:v>объем расходов 16 муниципальных программ (тыс.рублей)</c:v>
                </c:pt>
              </c:strCache>
            </c:strRef>
          </c:tx>
          <c:spPr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explosion val="3"/>
          <c:dPt>
            <c:idx val="0"/>
            <c:bubble3D val="0"/>
            <c:spPr>
              <a:solidFill>
                <a:schemeClr val="accent4"/>
              </a:solidFill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accent3"/>
              </a:solidFill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chemeClr val="accent5"/>
              </a:solidFill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7803418803418825"/>
                  <c:y val="0.187067731337438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9137721893491103"/>
                  <c:y val="-0.233623071734731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2698964497041423"/>
                  <c:y val="0.105123691825678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'Лист1'!$A$2:$A$5</c:f>
              <c:strCache>
                <c:ptCount val="3"/>
                <c:pt idx="0">
                  <c:v>средства федерального бюджета-2 899 775 тыс.рублей</c:v>
                </c:pt>
                <c:pt idx="1">
                  <c:v>средства областного бюджета-6 549 221 тыс.рублей</c:v>
                </c:pt>
                <c:pt idx="2">
                  <c:v>средства местного бюджета-5 393 742 тыс.рублей</c:v>
                </c:pt>
              </c:strCache>
            </c:strRef>
          </c:cat>
          <c:val>
            <c:numRef>
              <c:f>'Лист1'!$B$2:$B$5</c:f>
              <c:numCache>
                <c:formatCode>#,##0.00</c:formatCode>
                <c:ptCount val="4"/>
                <c:pt idx="0">
                  <c:v>2899775</c:v>
                </c:pt>
                <c:pt idx="1">
                  <c:v>6549221</c:v>
                </c:pt>
                <c:pt idx="2">
                  <c:v>5393742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2400">
          <a:latin typeface="+mj-lt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42333150689595"/>
          <c:y val="0.11631424651946"/>
          <c:w val="0.87461836447831565"/>
          <c:h val="0.718874680620363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тыс.человек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 отчет 2020</c:v>
                </c:pt>
                <c:pt idx="1">
                  <c:v> оценка 2021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148.5</c:v>
                </c:pt>
                <c:pt idx="1">
                  <c:v>146.4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84"/>
        <c:shape val="pyramid"/>
        <c:axId val="446318472"/>
        <c:axId val="446317688"/>
        <c:axId val="0"/>
      </c:bar3DChart>
      <c:catAx>
        <c:axId val="446318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46317688"/>
        <c:crosses val="autoZero"/>
        <c:auto val="1"/>
        <c:lblAlgn val="ctr"/>
        <c:lblOffset val="100"/>
        <c:noMultiLvlLbl val="0"/>
      </c:catAx>
      <c:valAx>
        <c:axId val="446317688"/>
        <c:scaling>
          <c:orientation val="minMax"/>
          <c:max val="150.5"/>
          <c:min val="140.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ru-RU"/>
          </a:p>
        </c:txPr>
        <c:crossAx val="446318472"/>
        <c:crosses val="autoZero"/>
        <c:crossBetween val="between"/>
        <c:majorUnit val="1.5"/>
      </c:valAx>
    </c:plotArea>
    <c:plotVisOnly val="1"/>
    <c:dispBlanksAs val="gap"/>
    <c:showDLblsOverMax val="0"/>
  </c:chart>
  <c:txPr>
    <a:bodyPr/>
    <a:lstStyle/>
    <a:p>
      <a:pPr>
        <a:defRPr sz="1600" b="1">
          <a:latin typeface="+mn-lt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041054177191381"/>
          <c:y val="0.10233650583786201"/>
          <c:w val="0.62737367460148674"/>
          <c:h val="0.661665710702586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рублей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 отчет 2020</c:v>
                </c:pt>
                <c:pt idx="1">
                  <c:v> оценка 2021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34940</c:v>
                </c:pt>
                <c:pt idx="1">
                  <c:v>40226.5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9"/>
        <c:axId val="446319256"/>
        <c:axId val="446313376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% к предыдущему году</c:v>
                </c:pt>
              </c:strCache>
            </c:strRef>
          </c:tx>
          <c:dLbls>
            <c:dLbl>
              <c:idx val="1"/>
              <c:layout>
                <c:manualLayout>
                  <c:x val="-4.7668191231710108E-2"/>
                  <c:y val="-6.60910142616878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 отчет 2020</c:v>
                </c:pt>
                <c:pt idx="1">
                  <c:v> оценка 2021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106.1</c:v>
                </c:pt>
                <c:pt idx="1">
                  <c:v>115.1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6312984"/>
        <c:axId val="446319648"/>
      </c:lineChart>
      <c:catAx>
        <c:axId val="446319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446313376"/>
        <c:crosses val="autoZero"/>
        <c:auto val="1"/>
        <c:lblAlgn val="ctr"/>
        <c:lblOffset val="100"/>
        <c:noMultiLvlLbl val="0"/>
      </c:catAx>
      <c:valAx>
        <c:axId val="446313376"/>
        <c:scaling>
          <c:orientation val="minMax"/>
        </c:scaling>
        <c:delete val="0"/>
        <c:axPos val="l"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446319256"/>
        <c:crosses val="autoZero"/>
        <c:crossBetween val="between"/>
        <c:majorUnit val="5000"/>
      </c:valAx>
      <c:valAx>
        <c:axId val="446319648"/>
        <c:scaling>
          <c:orientation val="minMax"/>
          <c:max val="12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446312984"/>
        <c:crosses val="max"/>
        <c:crossBetween val="between"/>
      </c:valAx>
      <c:catAx>
        <c:axId val="446312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46319648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9.7313354264979599E-2"/>
          <c:y val="0.90594999248449792"/>
          <c:w val="0.89999985194093801"/>
          <c:h val="8.8981943182783768E-2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486248223460956"/>
          <c:y val="3.5886187542947902E-2"/>
          <c:w val="0.66191042206920081"/>
          <c:h val="0.80184188764008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 отчет 2020</c:v>
                </c:pt>
                <c:pt idx="1">
                  <c:v> оценка 2021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112769.1</c:v>
                </c:pt>
                <c:pt idx="1">
                  <c:v>123449.5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7"/>
        <c:axId val="446316904"/>
        <c:axId val="446314944"/>
      </c:barChart>
      <c:catAx>
        <c:axId val="446316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446314944"/>
        <c:crosses val="autoZero"/>
        <c:auto val="1"/>
        <c:lblAlgn val="ctr"/>
        <c:lblOffset val="100"/>
        <c:noMultiLvlLbl val="0"/>
      </c:catAx>
      <c:valAx>
        <c:axId val="446314944"/>
        <c:scaling>
          <c:orientation val="minMax"/>
        </c:scaling>
        <c:delete val="0"/>
        <c:axPos val="l"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446316904"/>
        <c:crosses val="autoZero"/>
        <c:crossBetween val="between"/>
        <c:majorUnit val="2000"/>
        <c:minorUnit val="500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743061737729026E-2"/>
          <c:y val="0.21123743220442795"/>
          <c:w val="0.93281169817110265"/>
          <c:h val="0.40870284914387567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тыс.человек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 отчет 2020</c:v>
                </c:pt>
                <c:pt idx="1">
                  <c:v>оценка 2021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451</c:v>
                </c:pt>
                <c:pt idx="1">
                  <c:v>448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46315728"/>
        <c:axId val="446317296"/>
      </c:lineChart>
      <c:catAx>
        <c:axId val="446315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46317296"/>
        <c:crosses val="autoZero"/>
        <c:auto val="1"/>
        <c:lblAlgn val="ctr"/>
        <c:lblOffset val="100"/>
        <c:noMultiLvlLbl val="0"/>
      </c:catAx>
      <c:valAx>
        <c:axId val="4463172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46315728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400" b="1">
          <a:latin typeface="+mn-lt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27696922564125"/>
          <c:y val="5.840203341081264E-2"/>
          <c:w val="0.77257643887521266"/>
          <c:h val="0.754764970485444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056082949847677E-2"/>
                  <c:y val="-0.3288423270513873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7348861822370846E-4"/>
                  <c:y val="-0.3986526145047749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 отчет 2020</c:v>
                </c:pt>
                <c:pt idx="1">
                  <c:v> оценка 2021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811.3</c:v>
                </c:pt>
                <c:pt idx="1">
                  <c:v>1051.8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1"/>
        <c:overlap val="100"/>
        <c:axId val="446312592"/>
        <c:axId val="446313768"/>
      </c:barChart>
      <c:catAx>
        <c:axId val="4463125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46313768"/>
        <c:crosses val="autoZero"/>
        <c:auto val="1"/>
        <c:lblAlgn val="ctr"/>
        <c:lblOffset val="100"/>
        <c:noMultiLvlLbl val="0"/>
      </c:catAx>
      <c:valAx>
        <c:axId val="4463137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46312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+mn-lt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626103480249202E-2"/>
          <c:y val="4.2253944652000934E-5"/>
          <c:w val="0.49453553764504032"/>
          <c:h val="0.870017534090900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latin typeface="+mj-lt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доходы - 4 380 488  тыс. руб.</c:v>
                </c:pt>
                <c:pt idx="1">
                  <c:v>неналоговые доходы - 730 226  тыс. руб.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0.85700000000000065</c:v>
                </c:pt>
                <c:pt idx="1">
                  <c:v>0.14300000000000004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7670400622318743"/>
          <c:y val="0.80335394510724356"/>
          <c:w val="0.52228186568098589"/>
          <c:h val="0.18058263290671453"/>
        </c:manualLayout>
      </c:layout>
      <c:overlay val="0"/>
      <c:txPr>
        <a:bodyPr/>
        <a:lstStyle/>
        <a:p>
          <a:pPr>
            <a:defRPr sz="1600">
              <a:latin typeface="+mj-lt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770555909273603E-2"/>
          <c:y val="0.40549923131511451"/>
          <c:w val="0.96845888818145287"/>
          <c:h val="0.486252124584973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67.900000000000006</c:v>
                </c:pt>
                <c:pt idx="1">
                  <c:v>69.7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земельный налог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"/>
                  <c:y val="-7.7294521339982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14.2</c:v>
                </c:pt>
                <c:pt idx="1">
                  <c:v>13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единый налог на вмененный доход для  отдельных видов деятельности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7.1</c:v>
                </c:pt>
                <c:pt idx="1">
                  <c:v>1.8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7</c:v>
                </c:pt>
                <c:pt idx="1">
                  <c:v>6.3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госпошлина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2.1</c:v>
                </c:pt>
                <c:pt idx="1">
                  <c:v>1.7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налог, взимаемый по  упрощенной и патентной системам  налогообложения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1</c:v>
                </c:pt>
                <c:pt idx="1">
                  <c:v>6.6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Лист1!$I$2:$I$3</c:f>
              <c:numCache>
                <c:formatCode>General</c:formatCode>
                <c:ptCount val="2"/>
                <c:pt idx="0">
                  <c:v>0.2</c:v>
                </c:pt>
                <c:pt idx="1">
                  <c:v>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47210944"/>
        <c:axId val="447207416"/>
      </c:barChart>
      <c:catAx>
        <c:axId val="44721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47207416"/>
        <c:crosses val="autoZero"/>
        <c:auto val="1"/>
        <c:lblAlgn val="ctr"/>
        <c:lblOffset val="100"/>
        <c:noMultiLvlLbl val="0"/>
      </c:catAx>
      <c:valAx>
        <c:axId val="4472074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4472109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868985126859159E-4"/>
          <c:y val="1.2882420223330547E-2"/>
          <c:w val="0.99120314553163347"/>
          <c:h val="0.39004032704711838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 b="1">
          <a:latin typeface="+mj-lt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444444444444445E-2"/>
          <c:y val="0.3922258866729505"/>
          <c:w val="0.96944444444444722"/>
          <c:h val="0.518633661916349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 </c:v>
                </c:pt>
                <c:pt idx="1">
                  <c:v>2021 год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70.7</c:v>
                </c:pt>
                <c:pt idx="1">
                  <c:v>63.5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продажи  материальных и нематериальных активов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 </c:v>
                </c:pt>
                <c:pt idx="1">
                  <c:v>2021 год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22.6</c:v>
                </c:pt>
                <c:pt idx="1">
                  <c:v>27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Денежные взыскания за нарушение законодательства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 </c:v>
                </c:pt>
                <c:pt idx="1">
                  <c:v>2021 год 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5.6</c:v>
                </c:pt>
                <c:pt idx="1">
                  <c:v>7.5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 неналоговые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 </c:v>
                </c:pt>
                <c:pt idx="1">
                  <c:v>2021 год 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0.30000000000000032</c:v>
                </c:pt>
                <c:pt idx="1">
                  <c:v>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 </c:v>
                </c:pt>
                <c:pt idx="1">
                  <c:v>2021 год 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0.8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2"/>
        <c:overlap val="-25"/>
        <c:axId val="447209376"/>
        <c:axId val="447205848"/>
      </c:barChart>
      <c:catAx>
        <c:axId val="44720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47205848"/>
        <c:crosses val="autoZero"/>
        <c:auto val="1"/>
        <c:lblAlgn val="ctr"/>
        <c:lblOffset val="100"/>
        <c:noMultiLvlLbl val="0"/>
      </c:catAx>
      <c:valAx>
        <c:axId val="4472058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4472093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2629046369204534E-5"/>
          <c:y val="6.1220343044397611E-4"/>
          <c:w val="0.99842574365704251"/>
          <c:h val="0.3782130055080094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>
          <a:latin typeface="+mj-lt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2952E-D617-4BC5-852E-405405B0A7B5}" type="doc">
      <dgm:prSet loTypeId="urn:microsoft.com/office/officeart/2005/8/layout/hProcess4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1867C8B1-7A00-4C68-88E3-FB541F18FC29}">
      <dgm:prSet phldrT="[Текст]" custT="1"/>
      <dgm:spPr/>
      <dgm:t>
        <a:bodyPr/>
        <a:lstStyle/>
        <a:p>
          <a:r>
            <a:rPr lang="ru-RU" sz="3600" dirty="0" smtClean="0">
              <a:latin typeface="+mj-lt"/>
            </a:rPr>
            <a:t>192 922</a:t>
          </a:r>
          <a:endParaRPr lang="ru-RU" sz="3600" dirty="0">
            <a:latin typeface="+mj-lt"/>
          </a:endParaRPr>
        </a:p>
      </dgm:t>
    </dgm:pt>
    <dgm:pt modelId="{10915976-D8BD-4048-87F0-B6E096C7AB77}" type="parTrans" cxnId="{4251D784-B0C5-4EA2-8069-DA7213A6AF7E}">
      <dgm:prSet/>
      <dgm:spPr/>
      <dgm:t>
        <a:bodyPr/>
        <a:lstStyle/>
        <a:p>
          <a:endParaRPr lang="ru-RU"/>
        </a:p>
      </dgm:t>
    </dgm:pt>
    <dgm:pt modelId="{5925D2B0-A5A2-4259-BBB0-7028CD1BA0AB}" type="sibTrans" cxnId="{4251D784-B0C5-4EA2-8069-DA7213A6AF7E}">
      <dgm:prSet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6BD0D4F1-BC72-42B9-9DEE-576AD589FB70}">
      <dgm:prSet phldrT="[Текст]" custT="1"/>
      <dgm:spPr/>
      <dgm:t>
        <a:bodyPr/>
        <a:lstStyle/>
        <a:p>
          <a:r>
            <a:rPr lang="ru-RU" sz="3600" dirty="0" smtClean="0">
              <a:latin typeface="+mj-lt"/>
            </a:rPr>
            <a:t>98,6</a:t>
          </a:r>
          <a:endParaRPr lang="ru-RU" sz="3600" dirty="0">
            <a:latin typeface="+mj-lt"/>
          </a:endParaRPr>
        </a:p>
      </dgm:t>
    </dgm:pt>
    <dgm:pt modelId="{1224C20F-B83F-4505-A134-6BEFB8C69C05}" type="sibTrans" cxnId="{062259CF-3B10-4A55-B4CF-DCC073595D55}">
      <dgm:prSet/>
      <dgm:spPr/>
      <dgm:t>
        <a:bodyPr/>
        <a:lstStyle/>
        <a:p>
          <a:endParaRPr lang="ru-RU"/>
        </a:p>
      </dgm:t>
    </dgm:pt>
    <dgm:pt modelId="{18394424-45E3-4787-8F66-9B4E92913D25}" type="parTrans" cxnId="{062259CF-3B10-4A55-B4CF-DCC073595D55}">
      <dgm:prSet/>
      <dgm:spPr/>
      <dgm:t>
        <a:bodyPr/>
        <a:lstStyle/>
        <a:p>
          <a:endParaRPr lang="ru-RU"/>
        </a:p>
      </dgm:t>
    </dgm:pt>
    <dgm:pt modelId="{C012F0F6-B350-45CD-B6DA-FCB6D45D8F83}">
      <dgm:prSet phldrT="[Текст]" custT="1"/>
      <dgm:spPr/>
      <dgm:t>
        <a:bodyPr/>
        <a:lstStyle/>
        <a:p>
          <a:pPr algn="ctr"/>
          <a:endParaRPr lang="ru-RU" sz="2000" dirty="0"/>
        </a:p>
      </dgm:t>
    </dgm:pt>
    <dgm:pt modelId="{5A202F19-56C7-4DC2-8D2F-C271FE5F5480}" type="sibTrans" cxnId="{7B8641FB-18F7-4C50-B342-B3D24D3A21E8}">
      <dgm:prSet/>
      <dgm:spPr/>
      <dgm:t>
        <a:bodyPr/>
        <a:lstStyle/>
        <a:p>
          <a:endParaRPr lang="ru-RU"/>
        </a:p>
      </dgm:t>
    </dgm:pt>
    <dgm:pt modelId="{B621342A-7E4F-4E07-8198-1A2D07669C94}" type="parTrans" cxnId="{7B8641FB-18F7-4C50-B342-B3D24D3A21E8}">
      <dgm:prSet/>
      <dgm:spPr/>
      <dgm:t>
        <a:bodyPr/>
        <a:lstStyle/>
        <a:p>
          <a:endParaRPr lang="ru-RU"/>
        </a:p>
      </dgm:t>
    </dgm:pt>
    <dgm:pt modelId="{3236F0E5-64E6-4246-94A4-DFE17D281D18}">
      <dgm:prSet phldrT="[Текст]" custT="1"/>
      <dgm:spPr/>
      <dgm:t>
        <a:bodyPr/>
        <a:lstStyle/>
        <a:p>
          <a:r>
            <a:rPr lang="ru-RU" sz="3600" dirty="0" smtClean="0">
              <a:latin typeface="+mj-lt"/>
            </a:rPr>
            <a:t>190 289</a:t>
          </a:r>
          <a:endParaRPr lang="ru-RU" sz="3600" dirty="0">
            <a:latin typeface="+mj-lt"/>
          </a:endParaRPr>
        </a:p>
      </dgm:t>
    </dgm:pt>
    <dgm:pt modelId="{18BDEB90-E95B-40B9-ADCF-9ED1970B7077}" type="sibTrans" cxnId="{557943F8-27C8-4068-85DF-F9E92B2FA6A5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FB86A1D8-49CF-47EA-9BE6-50690623E3DF}" type="parTrans" cxnId="{557943F8-27C8-4068-85DF-F9E92B2FA6A5}">
      <dgm:prSet/>
      <dgm:spPr/>
      <dgm:t>
        <a:bodyPr/>
        <a:lstStyle/>
        <a:p>
          <a:endParaRPr lang="ru-RU"/>
        </a:p>
      </dgm:t>
    </dgm:pt>
    <dgm:pt modelId="{0782B6E8-76B5-43D9-B2B7-194D6639419D}">
      <dgm:prSet phldrT="[Текст]"/>
      <dgm:spPr/>
      <dgm:t>
        <a:bodyPr/>
        <a:lstStyle/>
        <a:p>
          <a:pPr algn="l"/>
          <a:endParaRPr lang="ru-RU" sz="1900" dirty="0"/>
        </a:p>
      </dgm:t>
    </dgm:pt>
    <dgm:pt modelId="{F06F60F7-0BD0-4CDF-B680-CC11C92C8C1C}" type="parTrans" cxnId="{F9D8DC40-CC1A-4C82-96BF-B6689F65A323}">
      <dgm:prSet/>
      <dgm:spPr/>
      <dgm:t>
        <a:bodyPr/>
        <a:lstStyle/>
        <a:p>
          <a:endParaRPr lang="ru-RU"/>
        </a:p>
      </dgm:t>
    </dgm:pt>
    <dgm:pt modelId="{A5DE0718-6F65-4E15-9ED9-17B5ACF030C3}" type="sibTrans" cxnId="{F9D8DC40-CC1A-4C82-96BF-B6689F65A323}">
      <dgm:prSet/>
      <dgm:spPr/>
      <dgm:t>
        <a:bodyPr/>
        <a:lstStyle/>
        <a:p>
          <a:endParaRPr lang="ru-RU"/>
        </a:p>
      </dgm:t>
    </dgm:pt>
    <dgm:pt modelId="{B2FE919D-C833-485F-B29D-49753DD3882D}">
      <dgm:prSet phldrT="[Текст]" custT="1"/>
      <dgm:spPr/>
      <dgm:t>
        <a:bodyPr/>
        <a:lstStyle/>
        <a:p>
          <a:pPr algn="ctr"/>
          <a:endParaRPr lang="ru-RU" sz="2000" dirty="0"/>
        </a:p>
      </dgm:t>
    </dgm:pt>
    <dgm:pt modelId="{D7EEC91F-FB18-49D4-BC6F-864E8D27DD7D}" type="parTrans" cxnId="{D423FBE0-1965-4625-A3ED-6D74451FC982}">
      <dgm:prSet/>
      <dgm:spPr/>
      <dgm:t>
        <a:bodyPr/>
        <a:lstStyle/>
        <a:p>
          <a:endParaRPr lang="ru-RU"/>
        </a:p>
      </dgm:t>
    </dgm:pt>
    <dgm:pt modelId="{3C8666A8-225F-4795-AD5E-F7166DE3884B}" type="sibTrans" cxnId="{D423FBE0-1965-4625-A3ED-6D74451FC982}">
      <dgm:prSet/>
      <dgm:spPr/>
      <dgm:t>
        <a:bodyPr/>
        <a:lstStyle/>
        <a:p>
          <a:endParaRPr lang="ru-RU"/>
        </a:p>
      </dgm:t>
    </dgm:pt>
    <dgm:pt modelId="{E2D46C2C-DB52-4E8B-B2FA-B115D7CEAB9E}" type="pres">
      <dgm:prSet presAssocID="{A552952E-D617-4BC5-852E-405405B0A7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21F50B-5F82-4273-ACF2-3D7FB2C86A1F}" type="pres">
      <dgm:prSet presAssocID="{A552952E-D617-4BC5-852E-405405B0A7B5}" presName="tSp" presStyleCnt="0"/>
      <dgm:spPr/>
    </dgm:pt>
    <dgm:pt modelId="{E687F512-9BBF-4B5A-B0DD-950FFB6FDB1A}" type="pres">
      <dgm:prSet presAssocID="{A552952E-D617-4BC5-852E-405405B0A7B5}" presName="bSp" presStyleCnt="0"/>
      <dgm:spPr/>
    </dgm:pt>
    <dgm:pt modelId="{DBF5F969-EB69-48B2-8526-2E1DEE1D88DA}" type="pres">
      <dgm:prSet presAssocID="{A552952E-D617-4BC5-852E-405405B0A7B5}" presName="process" presStyleCnt="0"/>
      <dgm:spPr/>
    </dgm:pt>
    <dgm:pt modelId="{DC21A39F-5AC5-428C-9BEE-115A7593C395}" type="pres">
      <dgm:prSet presAssocID="{1867C8B1-7A00-4C68-88E3-FB541F18FC29}" presName="composite1" presStyleCnt="0"/>
      <dgm:spPr/>
    </dgm:pt>
    <dgm:pt modelId="{06533CEC-DDDB-4CF0-B7E8-A9323EFD47E1}" type="pres">
      <dgm:prSet presAssocID="{1867C8B1-7A00-4C68-88E3-FB541F18FC29}" presName="dummyNode1" presStyleLbl="node1" presStyleIdx="0" presStyleCnt="3"/>
      <dgm:spPr/>
    </dgm:pt>
    <dgm:pt modelId="{C8888340-5F72-4D5B-886C-D7676E91F68E}" type="pres">
      <dgm:prSet presAssocID="{1867C8B1-7A00-4C68-88E3-FB541F18FC29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2049D-B733-435C-8E25-588FADF8BBB3}" type="pres">
      <dgm:prSet presAssocID="{1867C8B1-7A00-4C68-88E3-FB541F18FC2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8106A-1B04-4825-BADA-12702CEBDFD1}" type="pres">
      <dgm:prSet presAssocID="{1867C8B1-7A00-4C68-88E3-FB541F18FC29}" presName="parentNode1" presStyleLbl="node1" presStyleIdx="0" presStyleCnt="3" custLinFactY="-100000" custLinFactNeighborX="4473" custLinFactNeighborY="-1312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D2925F-BD26-4A4C-81B7-F0984ADE4073}" type="pres">
      <dgm:prSet presAssocID="{1867C8B1-7A00-4C68-88E3-FB541F18FC29}" presName="connSite1" presStyleCnt="0"/>
      <dgm:spPr/>
    </dgm:pt>
    <dgm:pt modelId="{A13E9035-94EC-4AA2-A9C6-40A63432286D}" type="pres">
      <dgm:prSet presAssocID="{5925D2B0-A5A2-4259-BBB0-7028CD1BA0AB}" presName="Name9" presStyleLbl="sibTrans2D1" presStyleIdx="0" presStyleCnt="2" custAng="18970553" custLinFactNeighborX="64466" custLinFactNeighborY="16690"/>
      <dgm:spPr/>
      <dgm:t>
        <a:bodyPr/>
        <a:lstStyle/>
        <a:p>
          <a:endParaRPr lang="ru-RU"/>
        </a:p>
      </dgm:t>
    </dgm:pt>
    <dgm:pt modelId="{260A4054-7E4E-4C78-899E-E6135BE2C9D2}" type="pres">
      <dgm:prSet presAssocID="{3236F0E5-64E6-4246-94A4-DFE17D281D18}" presName="composite2" presStyleCnt="0"/>
      <dgm:spPr/>
    </dgm:pt>
    <dgm:pt modelId="{30F2DCCB-4AF0-4ACC-AA4E-B709A245FE62}" type="pres">
      <dgm:prSet presAssocID="{3236F0E5-64E6-4246-94A4-DFE17D281D18}" presName="dummyNode2" presStyleLbl="node1" presStyleIdx="0" presStyleCnt="3"/>
      <dgm:spPr/>
    </dgm:pt>
    <dgm:pt modelId="{6649DB49-3387-448A-94F0-CA17DBA9EC07}" type="pres">
      <dgm:prSet presAssocID="{3236F0E5-64E6-4246-94A4-DFE17D281D18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5F37BB-F216-43A2-9D95-C0F07BE9A083}" type="pres">
      <dgm:prSet presAssocID="{3236F0E5-64E6-4246-94A4-DFE17D281D18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4CACA-932C-40BB-B6C1-E00CE2CBACD8}" type="pres">
      <dgm:prSet presAssocID="{3236F0E5-64E6-4246-94A4-DFE17D281D18}" presName="parentNode2" presStyleLbl="node1" presStyleIdx="1" presStyleCnt="3" custLinFactY="100000" custLinFactNeighborX="5603" custLinFactNeighborY="1293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83DF5-3C5C-4DA8-B4B4-BF08DA46EDC7}" type="pres">
      <dgm:prSet presAssocID="{3236F0E5-64E6-4246-94A4-DFE17D281D18}" presName="connSite2" presStyleCnt="0"/>
      <dgm:spPr/>
    </dgm:pt>
    <dgm:pt modelId="{C6BBCEBB-29B7-4DF1-A8AE-C6E6628FEB84}" type="pres">
      <dgm:prSet presAssocID="{18BDEB90-E95B-40B9-ADCF-9ED1970B7077}" presName="Name18" presStyleLbl="sibTrans2D1" presStyleIdx="1" presStyleCnt="2" custAng="2416596" custLinFactX="-10102" custLinFactNeighborX="-100000" custLinFactNeighborY="-18736"/>
      <dgm:spPr/>
      <dgm:t>
        <a:bodyPr/>
        <a:lstStyle/>
        <a:p>
          <a:endParaRPr lang="ru-RU"/>
        </a:p>
      </dgm:t>
    </dgm:pt>
    <dgm:pt modelId="{E670E3D3-F3E3-40AB-BA41-489F37C2B90E}" type="pres">
      <dgm:prSet presAssocID="{6BD0D4F1-BC72-42B9-9DEE-576AD589FB70}" presName="composite1" presStyleCnt="0"/>
      <dgm:spPr/>
    </dgm:pt>
    <dgm:pt modelId="{66462E4F-555D-4244-927C-F04F8FE56E7A}" type="pres">
      <dgm:prSet presAssocID="{6BD0D4F1-BC72-42B9-9DEE-576AD589FB70}" presName="dummyNode1" presStyleLbl="node1" presStyleIdx="1" presStyleCnt="3"/>
      <dgm:spPr/>
    </dgm:pt>
    <dgm:pt modelId="{5A2645DB-DC32-4346-8834-9FCCFF95D333}" type="pres">
      <dgm:prSet presAssocID="{6BD0D4F1-BC72-42B9-9DEE-576AD589FB70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B9562F-F732-4EA0-9A20-D1EE61978C3C}" type="pres">
      <dgm:prSet presAssocID="{6BD0D4F1-BC72-42B9-9DEE-576AD589FB70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360CFA-5EA9-4C8C-A936-F9701A5C0A3C}" type="pres">
      <dgm:prSet presAssocID="{6BD0D4F1-BC72-42B9-9DEE-576AD589FB70}" presName="parentNode1" presStyleLbl="node1" presStyleIdx="2" presStyleCnt="3" custLinFactY="-100000" custLinFactNeighborX="5467" custLinFactNeighborY="-1374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30E972-1E91-4F81-BEEB-B569B7E11AB6}" type="pres">
      <dgm:prSet presAssocID="{6BD0D4F1-BC72-42B9-9DEE-576AD589FB70}" presName="connSite1" presStyleCnt="0"/>
      <dgm:spPr/>
    </dgm:pt>
  </dgm:ptLst>
  <dgm:cxnLst>
    <dgm:cxn modelId="{7B8641FB-18F7-4C50-B342-B3D24D3A21E8}" srcId="{3236F0E5-64E6-4246-94A4-DFE17D281D18}" destId="{C012F0F6-B350-45CD-B6DA-FCB6D45D8F83}" srcOrd="0" destOrd="0" parTransId="{B621342A-7E4F-4E07-8198-1A2D07669C94}" sibTransId="{5A202F19-56C7-4DC2-8D2F-C271FE5F5480}"/>
    <dgm:cxn modelId="{7500EAC5-2F10-4A02-BA62-D2913346BFD8}" type="presOf" srcId="{C012F0F6-B350-45CD-B6DA-FCB6D45D8F83}" destId="{055F37BB-F216-43A2-9D95-C0F07BE9A083}" srcOrd="1" destOrd="0" presId="urn:microsoft.com/office/officeart/2005/8/layout/hProcess4"/>
    <dgm:cxn modelId="{062259CF-3B10-4A55-B4CF-DCC073595D55}" srcId="{A552952E-D617-4BC5-852E-405405B0A7B5}" destId="{6BD0D4F1-BC72-42B9-9DEE-576AD589FB70}" srcOrd="2" destOrd="0" parTransId="{18394424-45E3-4787-8F66-9B4E92913D25}" sibTransId="{1224C20F-B83F-4505-A134-6BEFB8C69C05}"/>
    <dgm:cxn modelId="{4251D784-B0C5-4EA2-8069-DA7213A6AF7E}" srcId="{A552952E-D617-4BC5-852E-405405B0A7B5}" destId="{1867C8B1-7A00-4C68-88E3-FB541F18FC29}" srcOrd="0" destOrd="0" parTransId="{10915976-D8BD-4048-87F0-B6E096C7AB77}" sibTransId="{5925D2B0-A5A2-4259-BBB0-7028CD1BA0AB}"/>
    <dgm:cxn modelId="{C2A3E0AB-1E66-4E84-89F1-EF1C3937861B}" type="presOf" srcId="{5925D2B0-A5A2-4259-BBB0-7028CD1BA0AB}" destId="{A13E9035-94EC-4AA2-A9C6-40A63432286D}" srcOrd="0" destOrd="0" presId="urn:microsoft.com/office/officeart/2005/8/layout/hProcess4"/>
    <dgm:cxn modelId="{802B8E93-0F84-4578-BDEE-FA89EBCE0410}" type="presOf" srcId="{6BD0D4F1-BC72-42B9-9DEE-576AD589FB70}" destId="{56360CFA-5EA9-4C8C-A936-F9701A5C0A3C}" srcOrd="0" destOrd="0" presId="urn:microsoft.com/office/officeart/2005/8/layout/hProcess4"/>
    <dgm:cxn modelId="{F8FF1563-4809-4B70-B7CA-B78024D94935}" type="presOf" srcId="{B2FE919D-C833-485F-B29D-49753DD3882D}" destId="{5A2645DB-DC32-4346-8834-9FCCFF95D333}" srcOrd="0" destOrd="0" presId="urn:microsoft.com/office/officeart/2005/8/layout/hProcess4"/>
    <dgm:cxn modelId="{0F8ED20A-DC57-491F-847E-819D6EC31CF1}" type="presOf" srcId="{0782B6E8-76B5-43D9-B2B7-194D6639419D}" destId="{C8888340-5F72-4D5B-886C-D7676E91F68E}" srcOrd="0" destOrd="0" presId="urn:microsoft.com/office/officeart/2005/8/layout/hProcess4"/>
    <dgm:cxn modelId="{0435F388-9AB6-4127-BB6F-29AEC202B996}" type="presOf" srcId="{C012F0F6-B350-45CD-B6DA-FCB6D45D8F83}" destId="{6649DB49-3387-448A-94F0-CA17DBA9EC07}" srcOrd="0" destOrd="0" presId="urn:microsoft.com/office/officeart/2005/8/layout/hProcess4"/>
    <dgm:cxn modelId="{557943F8-27C8-4068-85DF-F9E92B2FA6A5}" srcId="{A552952E-D617-4BC5-852E-405405B0A7B5}" destId="{3236F0E5-64E6-4246-94A4-DFE17D281D18}" srcOrd="1" destOrd="0" parTransId="{FB86A1D8-49CF-47EA-9BE6-50690623E3DF}" sibTransId="{18BDEB90-E95B-40B9-ADCF-9ED1970B7077}"/>
    <dgm:cxn modelId="{17C3F512-D7B1-4C71-B698-3407432C2DA8}" type="presOf" srcId="{A552952E-D617-4BC5-852E-405405B0A7B5}" destId="{E2D46C2C-DB52-4E8B-B2FA-B115D7CEAB9E}" srcOrd="0" destOrd="0" presId="urn:microsoft.com/office/officeart/2005/8/layout/hProcess4"/>
    <dgm:cxn modelId="{F9D8DC40-CC1A-4C82-96BF-B6689F65A323}" srcId="{1867C8B1-7A00-4C68-88E3-FB541F18FC29}" destId="{0782B6E8-76B5-43D9-B2B7-194D6639419D}" srcOrd="0" destOrd="0" parTransId="{F06F60F7-0BD0-4CDF-B680-CC11C92C8C1C}" sibTransId="{A5DE0718-6F65-4E15-9ED9-17B5ACF030C3}"/>
    <dgm:cxn modelId="{FA4B7024-92AB-4E10-A890-1F21961A22CD}" type="presOf" srcId="{B2FE919D-C833-485F-B29D-49753DD3882D}" destId="{CFB9562F-F732-4EA0-9A20-D1EE61978C3C}" srcOrd="1" destOrd="0" presId="urn:microsoft.com/office/officeart/2005/8/layout/hProcess4"/>
    <dgm:cxn modelId="{D423FBE0-1965-4625-A3ED-6D74451FC982}" srcId="{6BD0D4F1-BC72-42B9-9DEE-576AD589FB70}" destId="{B2FE919D-C833-485F-B29D-49753DD3882D}" srcOrd="0" destOrd="0" parTransId="{D7EEC91F-FB18-49D4-BC6F-864E8D27DD7D}" sibTransId="{3C8666A8-225F-4795-AD5E-F7166DE3884B}"/>
    <dgm:cxn modelId="{3CA22B8E-FBEE-4BA6-900C-AEE587270517}" type="presOf" srcId="{18BDEB90-E95B-40B9-ADCF-9ED1970B7077}" destId="{C6BBCEBB-29B7-4DF1-A8AE-C6E6628FEB84}" srcOrd="0" destOrd="0" presId="urn:microsoft.com/office/officeart/2005/8/layout/hProcess4"/>
    <dgm:cxn modelId="{78F7A9DB-BEE4-46E3-8AE4-58FE0EAE4844}" type="presOf" srcId="{0782B6E8-76B5-43D9-B2B7-194D6639419D}" destId="{09C2049D-B733-435C-8E25-588FADF8BBB3}" srcOrd="1" destOrd="0" presId="urn:microsoft.com/office/officeart/2005/8/layout/hProcess4"/>
    <dgm:cxn modelId="{56E4E798-61DA-430C-8E45-B7FAECAA610B}" type="presOf" srcId="{3236F0E5-64E6-4246-94A4-DFE17D281D18}" destId="{8EE4CACA-932C-40BB-B6C1-E00CE2CBACD8}" srcOrd="0" destOrd="0" presId="urn:microsoft.com/office/officeart/2005/8/layout/hProcess4"/>
    <dgm:cxn modelId="{14F22D0A-E4A6-422B-B191-93472B11AC34}" type="presOf" srcId="{1867C8B1-7A00-4C68-88E3-FB541F18FC29}" destId="{AF68106A-1B04-4825-BADA-12702CEBDFD1}" srcOrd="0" destOrd="0" presId="urn:microsoft.com/office/officeart/2005/8/layout/hProcess4"/>
    <dgm:cxn modelId="{9EA0D7CB-4198-4DC3-815E-DF370225B5EE}" type="presParOf" srcId="{E2D46C2C-DB52-4E8B-B2FA-B115D7CEAB9E}" destId="{1D21F50B-5F82-4273-ACF2-3D7FB2C86A1F}" srcOrd="0" destOrd="0" presId="urn:microsoft.com/office/officeart/2005/8/layout/hProcess4"/>
    <dgm:cxn modelId="{675FECFC-3D28-47D2-AE2E-666C555B40BF}" type="presParOf" srcId="{E2D46C2C-DB52-4E8B-B2FA-B115D7CEAB9E}" destId="{E687F512-9BBF-4B5A-B0DD-950FFB6FDB1A}" srcOrd="1" destOrd="0" presId="urn:microsoft.com/office/officeart/2005/8/layout/hProcess4"/>
    <dgm:cxn modelId="{3ADEE638-6350-4CCA-A2DD-FDE84741E040}" type="presParOf" srcId="{E2D46C2C-DB52-4E8B-B2FA-B115D7CEAB9E}" destId="{DBF5F969-EB69-48B2-8526-2E1DEE1D88DA}" srcOrd="2" destOrd="0" presId="urn:microsoft.com/office/officeart/2005/8/layout/hProcess4"/>
    <dgm:cxn modelId="{7AFECC71-055D-4018-AA31-F0DDF5DFFCAD}" type="presParOf" srcId="{DBF5F969-EB69-48B2-8526-2E1DEE1D88DA}" destId="{DC21A39F-5AC5-428C-9BEE-115A7593C395}" srcOrd="0" destOrd="0" presId="urn:microsoft.com/office/officeart/2005/8/layout/hProcess4"/>
    <dgm:cxn modelId="{E42ECA7C-11D7-4A93-9BF1-36EDB778E8B1}" type="presParOf" srcId="{DC21A39F-5AC5-428C-9BEE-115A7593C395}" destId="{06533CEC-DDDB-4CF0-B7E8-A9323EFD47E1}" srcOrd="0" destOrd="0" presId="urn:microsoft.com/office/officeart/2005/8/layout/hProcess4"/>
    <dgm:cxn modelId="{154782DD-5122-4245-BE2A-9012BDC1B9AB}" type="presParOf" srcId="{DC21A39F-5AC5-428C-9BEE-115A7593C395}" destId="{C8888340-5F72-4D5B-886C-D7676E91F68E}" srcOrd="1" destOrd="0" presId="urn:microsoft.com/office/officeart/2005/8/layout/hProcess4"/>
    <dgm:cxn modelId="{0F221C8D-5294-4ACC-8623-0DF2486CDC88}" type="presParOf" srcId="{DC21A39F-5AC5-428C-9BEE-115A7593C395}" destId="{09C2049D-B733-435C-8E25-588FADF8BBB3}" srcOrd="2" destOrd="0" presId="urn:microsoft.com/office/officeart/2005/8/layout/hProcess4"/>
    <dgm:cxn modelId="{CBE3D60B-50B8-4B5F-899F-58F1AA3B11C0}" type="presParOf" srcId="{DC21A39F-5AC5-428C-9BEE-115A7593C395}" destId="{AF68106A-1B04-4825-BADA-12702CEBDFD1}" srcOrd="3" destOrd="0" presId="urn:microsoft.com/office/officeart/2005/8/layout/hProcess4"/>
    <dgm:cxn modelId="{C46F5353-999F-4285-AD9F-94F259013EB5}" type="presParOf" srcId="{DC21A39F-5AC5-428C-9BEE-115A7593C395}" destId="{CAD2925F-BD26-4A4C-81B7-F0984ADE4073}" srcOrd="4" destOrd="0" presId="urn:microsoft.com/office/officeart/2005/8/layout/hProcess4"/>
    <dgm:cxn modelId="{4A59C0CF-8E21-48AB-B13D-3126D61DB848}" type="presParOf" srcId="{DBF5F969-EB69-48B2-8526-2E1DEE1D88DA}" destId="{A13E9035-94EC-4AA2-A9C6-40A63432286D}" srcOrd="1" destOrd="0" presId="urn:microsoft.com/office/officeart/2005/8/layout/hProcess4"/>
    <dgm:cxn modelId="{F4512B4D-876C-4DC8-9BDE-2EAD1D31310D}" type="presParOf" srcId="{DBF5F969-EB69-48B2-8526-2E1DEE1D88DA}" destId="{260A4054-7E4E-4C78-899E-E6135BE2C9D2}" srcOrd="2" destOrd="0" presId="urn:microsoft.com/office/officeart/2005/8/layout/hProcess4"/>
    <dgm:cxn modelId="{A2C06759-0020-4AD5-8194-3128401BBE5D}" type="presParOf" srcId="{260A4054-7E4E-4C78-899E-E6135BE2C9D2}" destId="{30F2DCCB-4AF0-4ACC-AA4E-B709A245FE62}" srcOrd="0" destOrd="0" presId="urn:microsoft.com/office/officeart/2005/8/layout/hProcess4"/>
    <dgm:cxn modelId="{07A05EBD-F630-405C-AB93-47CE6D837327}" type="presParOf" srcId="{260A4054-7E4E-4C78-899E-E6135BE2C9D2}" destId="{6649DB49-3387-448A-94F0-CA17DBA9EC07}" srcOrd="1" destOrd="0" presId="urn:microsoft.com/office/officeart/2005/8/layout/hProcess4"/>
    <dgm:cxn modelId="{F3562C1A-86D3-40D0-BB81-D41C1F4067FD}" type="presParOf" srcId="{260A4054-7E4E-4C78-899E-E6135BE2C9D2}" destId="{055F37BB-F216-43A2-9D95-C0F07BE9A083}" srcOrd="2" destOrd="0" presId="urn:microsoft.com/office/officeart/2005/8/layout/hProcess4"/>
    <dgm:cxn modelId="{63F70F45-3427-4A74-9D0F-3B0F9B925F07}" type="presParOf" srcId="{260A4054-7E4E-4C78-899E-E6135BE2C9D2}" destId="{8EE4CACA-932C-40BB-B6C1-E00CE2CBACD8}" srcOrd="3" destOrd="0" presId="urn:microsoft.com/office/officeart/2005/8/layout/hProcess4"/>
    <dgm:cxn modelId="{F0B29BA4-9246-44B6-AA7D-481BAB4E2090}" type="presParOf" srcId="{260A4054-7E4E-4C78-899E-E6135BE2C9D2}" destId="{9B183DF5-3C5C-4DA8-B4B4-BF08DA46EDC7}" srcOrd="4" destOrd="0" presId="urn:microsoft.com/office/officeart/2005/8/layout/hProcess4"/>
    <dgm:cxn modelId="{49B7DFB3-FDDD-4E86-9049-7E3B3B950FAD}" type="presParOf" srcId="{DBF5F969-EB69-48B2-8526-2E1DEE1D88DA}" destId="{C6BBCEBB-29B7-4DF1-A8AE-C6E6628FEB84}" srcOrd="3" destOrd="0" presId="urn:microsoft.com/office/officeart/2005/8/layout/hProcess4"/>
    <dgm:cxn modelId="{13143A78-0DD0-487C-A202-D4949264E3C8}" type="presParOf" srcId="{DBF5F969-EB69-48B2-8526-2E1DEE1D88DA}" destId="{E670E3D3-F3E3-40AB-BA41-489F37C2B90E}" srcOrd="4" destOrd="0" presId="urn:microsoft.com/office/officeart/2005/8/layout/hProcess4"/>
    <dgm:cxn modelId="{B285199D-3343-427A-A194-0C967EE9F13F}" type="presParOf" srcId="{E670E3D3-F3E3-40AB-BA41-489F37C2B90E}" destId="{66462E4F-555D-4244-927C-F04F8FE56E7A}" srcOrd="0" destOrd="0" presId="urn:microsoft.com/office/officeart/2005/8/layout/hProcess4"/>
    <dgm:cxn modelId="{7078B234-7E90-4FAF-8ABB-FC4605C84862}" type="presParOf" srcId="{E670E3D3-F3E3-40AB-BA41-489F37C2B90E}" destId="{5A2645DB-DC32-4346-8834-9FCCFF95D333}" srcOrd="1" destOrd="0" presId="urn:microsoft.com/office/officeart/2005/8/layout/hProcess4"/>
    <dgm:cxn modelId="{500C7BF6-6BB9-43D7-AE4A-D669F5BEDD7F}" type="presParOf" srcId="{E670E3D3-F3E3-40AB-BA41-489F37C2B90E}" destId="{CFB9562F-F732-4EA0-9A20-D1EE61978C3C}" srcOrd="2" destOrd="0" presId="urn:microsoft.com/office/officeart/2005/8/layout/hProcess4"/>
    <dgm:cxn modelId="{E3C1C04E-C5F5-4F53-9E50-9D1E6C5DDF31}" type="presParOf" srcId="{E670E3D3-F3E3-40AB-BA41-489F37C2B90E}" destId="{56360CFA-5EA9-4C8C-A936-F9701A5C0A3C}" srcOrd="3" destOrd="0" presId="urn:microsoft.com/office/officeart/2005/8/layout/hProcess4"/>
    <dgm:cxn modelId="{2A9B19FC-CB38-499B-BECE-E94C06029F10}" type="presParOf" srcId="{E670E3D3-F3E3-40AB-BA41-489F37C2B90E}" destId="{4C30E972-1E91-4F81-BEEB-B569B7E11AB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BF7536-18E1-43EA-BA93-A4F6666277A3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33F831F-2FF9-403B-BB3A-2CB627901A13}">
      <dgm:prSet phldrT="[Текст]" custT="1"/>
      <dgm:spPr/>
      <dgm:t>
        <a:bodyPr/>
        <a:lstStyle/>
        <a:p>
          <a:r>
            <a:rPr lang="ru-RU" sz="2000" dirty="0" smtClean="0">
              <a:latin typeface="+mj-lt"/>
            </a:rPr>
            <a:t>1 401 954 </a:t>
          </a:r>
          <a:r>
            <a:rPr lang="ru-RU" sz="1600" dirty="0" smtClean="0"/>
            <a:t>тыс.руб.</a:t>
          </a:r>
          <a:endParaRPr lang="ru-RU" sz="1800" dirty="0"/>
        </a:p>
      </dgm:t>
    </dgm:pt>
    <dgm:pt modelId="{B0D869A4-3D63-4B1B-9C5A-71862D291EC0}" type="parTrans" cxnId="{0F609786-722E-4D1D-A4CC-5DE6A5CD8489}">
      <dgm:prSet/>
      <dgm:spPr/>
      <dgm:t>
        <a:bodyPr/>
        <a:lstStyle/>
        <a:p>
          <a:endParaRPr lang="ru-RU"/>
        </a:p>
      </dgm:t>
    </dgm:pt>
    <dgm:pt modelId="{2D1D71EB-021D-4B78-BE7A-7A44E7FB5F19}" type="sibTrans" cxnId="{0F609786-722E-4D1D-A4CC-5DE6A5CD8489}">
      <dgm:prSet/>
      <dgm:spPr/>
      <dgm:t>
        <a:bodyPr/>
        <a:lstStyle/>
        <a:p>
          <a:endParaRPr lang="ru-RU"/>
        </a:p>
      </dgm:t>
    </dgm:pt>
    <dgm:pt modelId="{9FE2A101-4DB2-4AF2-922F-CF4F06F11E61}">
      <dgm:prSet phldrT="[Текст]"/>
      <dgm:spPr/>
      <dgm:t>
        <a:bodyPr/>
        <a:lstStyle/>
        <a:p>
          <a:r>
            <a:rPr lang="ru-RU" dirty="0" smtClean="0">
              <a:latin typeface="+mn-lt"/>
              <a:cs typeface="Times New Roman" pitchFamily="18" charset="0"/>
            </a:rPr>
            <a:t>направлены на строительство, реконструкцию и ремонт дорог местного значения в рамках национального проекта «Безопасные и качественные автомобильные дороги», в том числе: на внедрение интеллектуальных транспортных систем </a:t>
          </a:r>
          <a:r>
            <a:rPr lang="ru-RU" dirty="0" smtClean="0">
              <a:latin typeface="+mn-lt"/>
            </a:rPr>
            <a:t>– </a:t>
          </a:r>
          <a:r>
            <a:rPr lang="ru-RU" b="1" dirty="0" smtClean="0">
              <a:latin typeface="+mn-lt"/>
            </a:rPr>
            <a:t>40 000 тыс.руб.</a:t>
          </a:r>
          <a:endParaRPr lang="ru-RU" dirty="0">
            <a:latin typeface="+mn-lt"/>
          </a:endParaRPr>
        </a:p>
      </dgm:t>
    </dgm:pt>
    <dgm:pt modelId="{75BBC93B-B64C-45DE-9740-E76ADE9A0341}" type="parTrans" cxnId="{173DEF41-1C96-42E2-B8BE-BAD7EC93B256}">
      <dgm:prSet/>
      <dgm:spPr/>
      <dgm:t>
        <a:bodyPr/>
        <a:lstStyle/>
        <a:p>
          <a:endParaRPr lang="ru-RU"/>
        </a:p>
      </dgm:t>
    </dgm:pt>
    <dgm:pt modelId="{BE27F2BF-57BD-4ED9-834D-DAFEBBDA3EBB}" type="sibTrans" cxnId="{173DEF41-1C96-42E2-B8BE-BAD7EC93B256}">
      <dgm:prSet/>
      <dgm:spPr/>
      <dgm:t>
        <a:bodyPr/>
        <a:lstStyle/>
        <a:p>
          <a:endParaRPr lang="ru-RU"/>
        </a:p>
      </dgm:t>
    </dgm:pt>
    <dgm:pt modelId="{C1311809-AAD1-4EE8-A0DB-C4B086552A57}">
      <dgm:prSet phldrT="[Текст]" custT="1"/>
      <dgm:spPr/>
      <dgm:t>
        <a:bodyPr/>
        <a:lstStyle/>
        <a:p>
          <a:r>
            <a:rPr lang="ru-RU" sz="2400" dirty="0" smtClean="0">
              <a:latin typeface="+mj-lt"/>
            </a:rPr>
            <a:t>343 155    </a:t>
          </a:r>
          <a:r>
            <a:rPr lang="ru-RU" sz="1800" dirty="0" smtClean="0"/>
            <a:t>тыс. руб.</a:t>
          </a:r>
          <a:endParaRPr lang="ru-RU" sz="1800" dirty="0"/>
        </a:p>
      </dgm:t>
    </dgm:pt>
    <dgm:pt modelId="{3AC75079-46FB-4391-934E-349C73B7A000}" type="parTrans" cxnId="{1B50F683-0DEE-431E-95AD-7DEF7DF4A5E8}">
      <dgm:prSet/>
      <dgm:spPr/>
      <dgm:t>
        <a:bodyPr/>
        <a:lstStyle/>
        <a:p>
          <a:endParaRPr lang="ru-RU"/>
        </a:p>
      </dgm:t>
    </dgm:pt>
    <dgm:pt modelId="{EF029F1A-0CF6-4B0F-BF71-E4742C8EF6AC}" type="sibTrans" cxnId="{1B50F683-0DEE-431E-95AD-7DEF7DF4A5E8}">
      <dgm:prSet/>
      <dgm:spPr/>
      <dgm:t>
        <a:bodyPr/>
        <a:lstStyle/>
        <a:p>
          <a:endParaRPr lang="ru-RU"/>
        </a:p>
      </dgm:t>
    </dgm:pt>
    <dgm:pt modelId="{53C73B09-BB33-43E4-9AF9-3A4B7E4AC055}">
      <dgm:prSet phldrT="[Текст]"/>
      <dgm:spPr/>
      <dgm:t>
        <a:bodyPr/>
        <a:lstStyle/>
        <a:p>
          <a:r>
            <a:rPr lang="ru-RU" dirty="0" smtClean="0">
              <a:latin typeface="+mn-lt"/>
              <a:cs typeface="Times New Roman" pitchFamily="18" charset="0"/>
            </a:rPr>
            <a:t> направлено на содержание дорог</a:t>
          </a:r>
          <a:endParaRPr lang="ru-RU" dirty="0">
            <a:latin typeface="+mn-lt"/>
          </a:endParaRPr>
        </a:p>
      </dgm:t>
    </dgm:pt>
    <dgm:pt modelId="{9482905D-3651-4984-BB9F-3D92AB64B6AE}" type="parTrans" cxnId="{7ED0453B-EEAC-4BBC-B08A-635D5F948978}">
      <dgm:prSet/>
      <dgm:spPr/>
      <dgm:t>
        <a:bodyPr/>
        <a:lstStyle/>
        <a:p>
          <a:endParaRPr lang="ru-RU"/>
        </a:p>
      </dgm:t>
    </dgm:pt>
    <dgm:pt modelId="{C37A8D3E-D9CB-4232-BC5E-6D960E867583}" type="sibTrans" cxnId="{7ED0453B-EEAC-4BBC-B08A-635D5F948978}">
      <dgm:prSet/>
      <dgm:spPr/>
      <dgm:t>
        <a:bodyPr/>
        <a:lstStyle/>
        <a:p>
          <a:endParaRPr lang="ru-RU"/>
        </a:p>
      </dgm:t>
    </dgm:pt>
    <dgm:pt modelId="{11D0BAF3-3846-47B3-B015-BDD3C7078232}">
      <dgm:prSet custT="1"/>
      <dgm:spPr/>
      <dgm:t>
        <a:bodyPr/>
        <a:lstStyle/>
        <a:p>
          <a:r>
            <a:rPr lang="ru-RU" sz="2400" dirty="0" smtClean="0">
              <a:latin typeface="+mj-lt"/>
            </a:rPr>
            <a:t>149 376 </a:t>
          </a:r>
          <a:r>
            <a:rPr lang="ru-RU" sz="1800" dirty="0" smtClean="0"/>
            <a:t>тыс.руб.</a:t>
          </a:r>
        </a:p>
      </dgm:t>
    </dgm:pt>
    <dgm:pt modelId="{395B2756-B60D-44A0-8EEE-08114FF7CDAA}" type="parTrans" cxnId="{47D2D802-259B-4749-BAB0-1436BA08AE65}">
      <dgm:prSet/>
      <dgm:spPr/>
      <dgm:t>
        <a:bodyPr/>
        <a:lstStyle/>
        <a:p>
          <a:endParaRPr lang="ru-RU"/>
        </a:p>
      </dgm:t>
    </dgm:pt>
    <dgm:pt modelId="{6565DFC7-88F8-452B-897F-A5A00D5524A4}" type="sibTrans" cxnId="{47D2D802-259B-4749-BAB0-1436BA08AE65}">
      <dgm:prSet/>
      <dgm:spPr/>
      <dgm:t>
        <a:bodyPr/>
        <a:lstStyle/>
        <a:p>
          <a:endParaRPr lang="ru-RU"/>
        </a:p>
      </dgm:t>
    </dgm:pt>
    <dgm:pt modelId="{AC8A16F0-2838-4835-A3BF-60A7D177B4A7}">
      <dgm:prSet/>
      <dgm:spPr/>
      <dgm:t>
        <a:bodyPr/>
        <a:lstStyle/>
        <a:p>
          <a:r>
            <a:rPr lang="ru-RU" dirty="0" smtClean="0"/>
            <a:t>иные расходы «Дорожного хозяйства»</a:t>
          </a:r>
          <a:endParaRPr lang="ru-RU" dirty="0"/>
        </a:p>
      </dgm:t>
    </dgm:pt>
    <dgm:pt modelId="{6DF38594-44EB-4B95-A0AC-309D91EC9622}" type="parTrans" cxnId="{A2EA69A1-B5D8-4ABF-8A9C-4E4687F014C2}">
      <dgm:prSet/>
      <dgm:spPr/>
      <dgm:t>
        <a:bodyPr/>
        <a:lstStyle/>
        <a:p>
          <a:endParaRPr lang="ru-RU"/>
        </a:p>
      </dgm:t>
    </dgm:pt>
    <dgm:pt modelId="{660FA6C6-56DF-41C4-8AC2-11F3EBE6C7E2}" type="sibTrans" cxnId="{A2EA69A1-B5D8-4ABF-8A9C-4E4687F014C2}">
      <dgm:prSet/>
      <dgm:spPr/>
      <dgm:t>
        <a:bodyPr/>
        <a:lstStyle/>
        <a:p>
          <a:endParaRPr lang="ru-RU"/>
        </a:p>
      </dgm:t>
    </dgm:pt>
    <dgm:pt modelId="{2CDAE567-BFE2-4AA8-B7D2-2A019BED574F}" type="pres">
      <dgm:prSet presAssocID="{40BF7536-18E1-43EA-BA93-A4F6666277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A69624-B3FD-46BB-9AE6-EF3BA8C45062}" type="pres">
      <dgm:prSet presAssocID="{333F831F-2FF9-403B-BB3A-2CB627901A13}" presName="composite" presStyleCnt="0"/>
      <dgm:spPr/>
      <dgm:t>
        <a:bodyPr/>
        <a:lstStyle/>
        <a:p>
          <a:endParaRPr lang="ru-RU"/>
        </a:p>
      </dgm:t>
    </dgm:pt>
    <dgm:pt modelId="{108CEE4B-E3B7-41A7-9670-F920551C1F6A}" type="pres">
      <dgm:prSet presAssocID="{333F831F-2FF9-403B-BB3A-2CB627901A1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CC1714-FCA6-44E1-82AE-090051349B0C}" type="pres">
      <dgm:prSet presAssocID="{333F831F-2FF9-403B-BB3A-2CB627901A1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55F3F-362F-41B9-8B18-D85283037305}" type="pres">
      <dgm:prSet presAssocID="{2D1D71EB-021D-4B78-BE7A-7A44E7FB5F19}" presName="sp" presStyleCnt="0"/>
      <dgm:spPr/>
      <dgm:t>
        <a:bodyPr/>
        <a:lstStyle/>
        <a:p>
          <a:endParaRPr lang="ru-RU"/>
        </a:p>
      </dgm:t>
    </dgm:pt>
    <dgm:pt modelId="{3FD09A09-7C9F-4D07-BE47-321E12B35DB9}" type="pres">
      <dgm:prSet presAssocID="{C1311809-AAD1-4EE8-A0DB-C4B086552A57}" presName="composite" presStyleCnt="0"/>
      <dgm:spPr/>
      <dgm:t>
        <a:bodyPr/>
        <a:lstStyle/>
        <a:p>
          <a:endParaRPr lang="ru-RU"/>
        </a:p>
      </dgm:t>
    </dgm:pt>
    <dgm:pt modelId="{EC4ABE22-C354-4B46-9C52-51889676F909}" type="pres">
      <dgm:prSet presAssocID="{C1311809-AAD1-4EE8-A0DB-C4B086552A5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078352-D930-407C-96B1-AFA896F765BE}" type="pres">
      <dgm:prSet presAssocID="{C1311809-AAD1-4EE8-A0DB-C4B086552A5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F73CA-4187-496E-9F24-E20CF446CBCB}" type="pres">
      <dgm:prSet presAssocID="{EF029F1A-0CF6-4B0F-BF71-E4742C8EF6AC}" presName="sp" presStyleCnt="0"/>
      <dgm:spPr/>
    </dgm:pt>
    <dgm:pt modelId="{1C065F54-CC1A-465F-9662-3F127D60274C}" type="pres">
      <dgm:prSet presAssocID="{11D0BAF3-3846-47B3-B015-BDD3C7078232}" presName="composite" presStyleCnt="0"/>
      <dgm:spPr/>
    </dgm:pt>
    <dgm:pt modelId="{F4356E18-5D4E-4526-922D-0DBDAFE9A76B}" type="pres">
      <dgm:prSet presAssocID="{11D0BAF3-3846-47B3-B015-BDD3C707823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75FDD-C425-4920-899D-4ED32D7E30C2}" type="pres">
      <dgm:prSet presAssocID="{11D0BAF3-3846-47B3-B015-BDD3C707823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50F683-0DEE-431E-95AD-7DEF7DF4A5E8}" srcId="{40BF7536-18E1-43EA-BA93-A4F6666277A3}" destId="{C1311809-AAD1-4EE8-A0DB-C4B086552A57}" srcOrd="1" destOrd="0" parTransId="{3AC75079-46FB-4391-934E-349C73B7A000}" sibTransId="{EF029F1A-0CF6-4B0F-BF71-E4742C8EF6AC}"/>
    <dgm:cxn modelId="{7ED0453B-EEAC-4BBC-B08A-635D5F948978}" srcId="{C1311809-AAD1-4EE8-A0DB-C4B086552A57}" destId="{53C73B09-BB33-43E4-9AF9-3A4B7E4AC055}" srcOrd="0" destOrd="0" parTransId="{9482905D-3651-4984-BB9F-3D92AB64B6AE}" sibTransId="{C37A8D3E-D9CB-4232-BC5E-6D960E867583}"/>
    <dgm:cxn modelId="{0F609786-722E-4D1D-A4CC-5DE6A5CD8489}" srcId="{40BF7536-18E1-43EA-BA93-A4F6666277A3}" destId="{333F831F-2FF9-403B-BB3A-2CB627901A13}" srcOrd="0" destOrd="0" parTransId="{B0D869A4-3D63-4B1B-9C5A-71862D291EC0}" sibTransId="{2D1D71EB-021D-4B78-BE7A-7A44E7FB5F19}"/>
    <dgm:cxn modelId="{47D2D802-259B-4749-BAB0-1436BA08AE65}" srcId="{40BF7536-18E1-43EA-BA93-A4F6666277A3}" destId="{11D0BAF3-3846-47B3-B015-BDD3C7078232}" srcOrd="2" destOrd="0" parTransId="{395B2756-B60D-44A0-8EEE-08114FF7CDAA}" sibTransId="{6565DFC7-88F8-452B-897F-A5A00D5524A4}"/>
    <dgm:cxn modelId="{6056099C-9024-4FEE-8622-6E081181B187}" type="presOf" srcId="{11D0BAF3-3846-47B3-B015-BDD3C7078232}" destId="{F4356E18-5D4E-4526-922D-0DBDAFE9A76B}" srcOrd="0" destOrd="0" presId="urn:microsoft.com/office/officeart/2005/8/layout/chevron2"/>
    <dgm:cxn modelId="{505CCA59-9BD7-4269-AA24-97BEA5711762}" type="presOf" srcId="{333F831F-2FF9-403B-BB3A-2CB627901A13}" destId="{108CEE4B-E3B7-41A7-9670-F920551C1F6A}" srcOrd="0" destOrd="0" presId="urn:microsoft.com/office/officeart/2005/8/layout/chevron2"/>
    <dgm:cxn modelId="{0B07495D-1E9E-4748-9790-49F3168DC9F9}" type="presOf" srcId="{53C73B09-BB33-43E4-9AF9-3A4B7E4AC055}" destId="{0A078352-D930-407C-96B1-AFA896F765BE}" srcOrd="0" destOrd="0" presId="urn:microsoft.com/office/officeart/2005/8/layout/chevron2"/>
    <dgm:cxn modelId="{3AB15012-4870-43CA-9F54-0DCC6D81051E}" type="presOf" srcId="{AC8A16F0-2838-4835-A3BF-60A7D177B4A7}" destId="{2C175FDD-C425-4920-899D-4ED32D7E30C2}" srcOrd="0" destOrd="0" presId="urn:microsoft.com/office/officeart/2005/8/layout/chevron2"/>
    <dgm:cxn modelId="{BF280ACD-5D45-4544-9B62-367D482FAC1B}" type="presOf" srcId="{C1311809-AAD1-4EE8-A0DB-C4B086552A57}" destId="{EC4ABE22-C354-4B46-9C52-51889676F909}" srcOrd="0" destOrd="0" presId="urn:microsoft.com/office/officeart/2005/8/layout/chevron2"/>
    <dgm:cxn modelId="{A2EA69A1-B5D8-4ABF-8A9C-4E4687F014C2}" srcId="{11D0BAF3-3846-47B3-B015-BDD3C7078232}" destId="{AC8A16F0-2838-4835-A3BF-60A7D177B4A7}" srcOrd="0" destOrd="0" parTransId="{6DF38594-44EB-4B95-A0AC-309D91EC9622}" sibTransId="{660FA6C6-56DF-41C4-8AC2-11F3EBE6C7E2}"/>
    <dgm:cxn modelId="{9FC3FD4B-F317-4980-965B-478BCD92737E}" type="presOf" srcId="{9FE2A101-4DB2-4AF2-922F-CF4F06F11E61}" destId="{5FCC1714-FCA6-44E1-82AE-090051349B0C}" srcOrd="0" destOrd="0" presId="urn:microsoft.com/office/officeart/2005/8/layout/chevron2"/>
    <dgm:cxn modelId="{173DEF41-1C96-42E2-B8BE-BAD7EC93B256}" srcId="{333F831F-2FF9-403B-BB3A-2CB627901A13}" destId="{9FE2A101-4DB2-4AF2-922F-CF4F06F11E61}" srcOrd="0" destOrd="0" parTransId="{75BBC93B-B64C-45DE-9740-E76ADE9A0341}" sibTransId="{BE27F2BF-57BD-4ED9-834D-DAFEBBDA3EBB}"/>
    <dgm:cxn modelId="{59E4B979-E635-4A57-B00A-4655C2346B0E}" type="presOf" srcId="{40BF7536-18E1-43EA-BA93-A4F6666277A3}" destId="{2CDAE567-BFE2-4AA8-B7D2-2A019BED574F}" srcOrd="0" destOrd="0" presId="urn:microsoft.com/office/officeart/2005/8/layout/chevron2"/>
    <dgm:cxn modelId="{41EFECA8-5166-4F61-B6CB-963D04804225}" type="presParOf" srcId="{2CDAE567-BFE2-4AA8-B7D2-2A019BED574F}" destId="{C3A69624-B3FD-46BB-9AE6-EF3BA8C45062}" srcOrd="0" destOrd="0" presId="urn:microsoft.com/office/officeart/2005/8/layout/chevron2"/>
    <dgm:cxn modelId="{45AD0021-8053-4D8F-B2FD-71112F40B954}" type="presParOf" srcId="{C3A69624-B3FD-46BB-9AE6-EF3BA8C45062}" destId="{108CEE4B-E3B7-41A7-9670-F920551C1F6A}" srcOrd="0" destOrd="0" presId="urn:microsoft.com/office/officeart/2005/8/layout/chevron2"/>
    <dgm:cxn modelId="{9501E537-9992-437F-BA44-E57F97118BAC}" type="presParOf" srcId="{C3A69624-B3FD-46BB-9AE6-EF3BA8C45062}" destId="{5FCC1714-FCA6-44E1-82AE-090051349B0C}" srcOrd="1" destOrd="0" presId="urn:microsoft.com/office/officeart/2005/8/layout/chevron2"/>
    <dgm:cxn modelId="{B04EBDA3-09B6-4A24-8215-E2063D0DCD3A}" type="presParOf" srcId="{2CDAE567-BFE2-4AA8-B7D2-2A019BED574F}" destId="{C8055F3F-362F-41B9-8B18-D85283037305}" srcOrd="1" destOrd="0" presId="urn:microsoft.com/office/officeart/2005/8/layout/chevron2"/>
    <dgm:cxn modelId="{95C0A5DF-EB14-4D91-B14D-0481BB53B84C}" type="presParOf" srcId="{2CDAE567-BFE2-4AA8-B7D2-2A019BED574F}" destId="{3FD09A09-7C9F-4D07-BE47-321E12B35DB9}" srcOrd="2" destOrd="0" presId="urn:microsoft.com/office/officeart/2005/8/layout/chevron2"/>
    <dgm:cxn modelId="{265A13D1-C040-4B0F-8923-28ECDCEDF032}" type="presParOf" srcId="{3FD09A09-7C9F-4D07-BE47-321E12B35DB9}" destId="{EC4ABE22-C354-4B46-9C52-51889676F909}" srcOrd="0" destOrd="0" presId="urn:microsoft.com/office/officeart/2005/8/layout/chevron2"/>
    <dgm:cxn modelId="{2CBA66D1-5C1B-4A7A-90EB-72D47B055E61}" type="presParOf" srcId="{3FD09A09-7C9F-4D07-BE47-321E12B35DB9}" destId="{0A078352-D930-407C-96B1-AFA896F765BE}" srcOrd="1" destOrd="0" presId="urn:microsoft.com/office/officeart/2005/8/layout/chevron2"/>
    <dgm:cxn modelId="{BABB0F60-96E4-4C05-B2A3-10697CA5C24A}" type="presParOf" srcId="{2CDAE567-BFE2-4AA8-B7D2-2A019BED574F}" destId="{B9AF73CA-4187-496E-9F24-E20CF446CBCB}" srcOrd="3" destOrd="0" presId="urn:microsoft.com/office/officeart/2005/8/layout/chevron2"/>
    <dgm:cxn modelId="{FF37ED9E-9D4F-4499-8A15-8435612C5EF0}" type="presParOf" srcId="{2CDAE567-BFE2-4AA8-B7D2-2A019BED574F}" destId="{1C065F54-CC1A-465F-9662-3F127D60274C}" srcOrd="4" destOrd="0" presId="urn:microsoft.com/office/officeart/2005/8/layout/chevron2"/>
    <dgm:cxn modelId="{AAAD8FC0-AF7C-42A7-B94D-F6ABE878A0C7}" type="presParOf" srcId="{1C065F54-CC1A-465F-9662-3F127D60274C}" destId="{F4356E18-5D4E-4526-922D-0DBDAFE9A76B}" srcOrd="0" destOrd="0" presId="urn:microsoft.com/office/officeart/2005/8/layout/chevron2"/>
    <dgm:cxn modelId="{A27F3DE1-A715-4458-879C-1E50C3138C1D}" type="presParOf" srcId="{1C065F54-CC1A-465F-9662-3F127D60274C}" destId="{2C175FDD-C425-4920-899D-4ED32D7E30C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EA59AD-11DE-419A-9493-AA4DF7EDB27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</dgm:pt>
    <dgm:pt modelId="{10C167F2-380A-4F84-A146-6CB9F248076A}">
      <dgm:prSet phldrT="[Текст]" custT="1"/>
      <dgm:spPr/>
      <dgm:t>
        <a:bodyPr/>
        <a:lstStyle/>
        <a:p>
          <a:r>
            <a:rPr lang="ru-RU" sz="5100" b="1" dirty="0" smtClean="0">
              <a:latin typeface="+mj-lt"/>
            </a:rPr>
            <a:t>1 894 485 </a:t>
          </a:r>
          <a:r>
            <a:rPr lang="ru-RU" sz="2800" b="1" dirty="0" smtClean="0">
              <a:latin typeface="+mn-lt"/>
            </a:rPr>
            <a:t>тыс.руб. </a:t>
          </a:r>
        </a:p>
        <a:p>
          <a:r>
            <a:rPr lang="ru-RU" sz="2800" b="1" dirty="0" smtClean="0">
              <a:latin typeface="+mn-lt"/>
            </a:rPr>
            <a:t>или </a:t>
          </a:r>
        </a:p>
        <a:p>
          <a:r>
            <a:rPr lang="ru-RU" sz="5100" b="1" dirty="0" smtClean="0">
              <a:latin typeface="+mj-lt"/>
            </a:rPr>
            <a:t>96,6%</a:t>
          </a:r>
          <a:endParaRPr lang="ru-RU" sz="5100" b="1" dirty="0">
            <a:latin typeface="+mj-lt"/>
          </a:endParaRPr>
        </a:p>
      </dgm:t>
    </dgm:pt>
    <dgm:pt modelId="{44FB1305-5785-4C2C-8E97-C0C6A0D5580E}" type="parTrans" cxnId="{46B054C0-FAA8-4C6D-8AA4-FFC629D836A0}">
      <dgm:prSet/>
      <dgm:spPr/>
      <dgm:t>
        <a:bodyPr/>
        <a:lstStyle/>
        <a:p>
          <a:endParaRPr lang="ru-RU"/>
        </a:p>
      </dgm:t>
    </dgm:pt>
    <dgm:pt modelId="{3FFAE039-D37B-4A62-A908-BA0B299CE571}" type="sibTrans" cxnId="{46B054C0-FAA8-4C6D-8AA4-FFC629D836A0}">
      <dgm:prSet/>
      <dgm:spPr/>
      <dgm:t>
        <a:bodyPr/>
        <a:lstStyle/>
        <a:p>
          <a:endParaRPr lang="ru-RU"/>
        </a:p>
      </dgm:t>
    </dgm:pt>
    <dgm:pt modelId="{512ED505-5566-4ADA-B474-4CDD0031DB4E}">
      <dgm:prSet phldrT="[Текст]"/>
      <dgm:spPr/>
      <dgm:t>
        <a:bodyPr/>
        <a:lstStyle/>
        <a:p>
          <a:endParaRPr lang="ru-RU" b="1" dirty="0">
            <a:latin typeface="+mj-lt"/>
          </a:endParaRPr>
        </a:p>
      </dgm:t>
    </dgm:pt>
    <dgm:pt modelId="{8D4112AE-8A6B-4E08-AB25-349320716C08}" type="parTrans" cxnId="{48BCA070-8EFE-4A5F-A812-1FE68401488E}">
      <dgm:prSet/>
      <dgm:spPr/>
      <dgm:t>
        <a:bodyPr/>
        <a:lstStyle/>
        <a:p>
          <a:endParaRPr lang="ru-RU"/>
        </a:p>
      </dgm:t>
    </dgm:pt>
    <dgm:pt modelId="{9BFFC1F1-900F-47AA-862D-BA5A331B9613}" type="sibTrans" cxnId="{48BCA070-8EFE-4A5F-A812-1FE68401488E}">
      <dgm:prSet/>
      <dgm:spPr/>
      <dgm:t>
        <a:bodyPr/>
        <a:lstStyle/>
        <a:p>
          <a:endParaRPr lang="ru-RU"/>
        </a:p>
      </dgm:t>
    </dgm:pt>
    <dgm:pt modelId="{715A5EA1-75C1-4113-9FE7-FB2FBBF02811}" type="pres">
      <dgm:prSet presAssocID="{AAEA59AD-11DE-419A-9493-AA4DF7EDB27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E189991-4BE0-46C2-8425-17FFCA0FCE32}" type="pres">
      <dgm:prSet presAssocID="{10C167F2-380A-4F84-A146-6CB9F248076A}" presName="centerShape" presStyleLbl="node0" presStyleIdx="0" presStyleCnt="1" custLinFactNeighborX="-3987" custLinFactNeighborY="-1375"/>
      <dgm:spPr/>
      <dgm:t>
        <a:bodyPr/>
        <a:lstStyle/>
        <a:p>
          <a:endParaRPr lang="ru-RU"/>
        </a:p>
      </dgm:t>
    </dgm:pt>
  </dgm:ptLst>
  <dgm:cxnLst>
    <dgm:cxn modelId="{60736363-2FA9-4E53-A517-85B68CBECB23}" type="presOf" srcId="{10C167F2-380A-4F84-A146-6CB9F248076A}" destId="{BE189991-4BE0-46C2-8425-17FFCA0FCE32}" srcOrd="0" destOrd="0" presId="urn:microsoft.com/office/officeart/2005/8/layout/radial6"/>
    <dgm:cxn modelId="{48BCA070-8EFE-4A5F-A812-1FE68401488E}" srcId="{AAEA59AD-11DE-419A-9493-AA4DF7EDB27A}" destId="{512ED505-5566-4ADA-B474-4CDD0031DB4E}" srcOrd="1" destOrd="0" parTransId="{8D4112AE-8A6B-4E08-AB25-349320716C08}" sibTransId="{9BFFC1F1-900F-47AA-862D-BA5A331B9613}"/>
    <dgm:cxn modelId="{9BF69031-7CB7-4FF5-9854-AFBCD1A63605}" type="presOf" srcId="{AAEA59AD-11DE-419A-9493-AA4DF7EDB27A}" destId="{715A5EA1-75C1-4113-9FE7-FB2FBBF02811}" srcOrd="0" destOrd="0" presId="urn:microsoft.com/office/officeart/2005/8/layout/radial6"/>
    <dgm:cxn modelId="{46B054C0-FAA8-4C6D-8AA4-FFC629D836A0}" srcId="{AAEA59AD-11DE-419A-9493-AA4DF7EDB27A}" destId="{10C167F2-380A-4F84-A146-6CB9F248076A}" srcOrd="0" destOrd="0" parTransId="{44FB1305-5785-4C2C-8E97-C0C6A0D5580E}" sibTransId="{3FFAE039-D37B-4A62-A908-BA0B299CE571}"/>
    <dgm:cxn modelId="{A1092AD9-22F4-4000-9770-5BF9304F0E2D}" type="presParOf" srcId="{715A5EA1-75C1-4113-9FE7-FB2FBBF02811}" destId="{BE189991-4BE0-46C2-8425-17FFCA0FCE32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0.49153</cdr:x>
      <cdr:y>0.01923</cdr:y>
    </cdr:from>
    <cdr:to>
      <cdr:x>0.66334</cdr:x>
      <cdr:y>0.06762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071702" y="71438"/>
          <a:ext cx="724152" cy="1797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0.61564</cdr:x>
      <cdr:y>0.08889</cdr:y>
    </cdr:from>
    <cdr:to>
      <cdr:x>0.78351</cdr:x>
      <cdr:y>0.13715</cdr:y>
    </cdr:to>
    <cdr:sp macro="" textlink="">
      <cdr:nvSpPr>
        <cdr:cNvPr id="4" name="TextBox 1"/>
        <cdr:cNvSpPr txBox="1"/>
      </cdr:nvSpPr>
      <cdr:spPr>
        <a:xfrm xmlns:a="http://schemas.openxmlformats.org/drawingml/2006/main" rot="10800000" flipV="1">
          <a:off x="2462522" y="288032"/>
          <a:ext cx="671473" cy="1563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0.72228</cdr:x>
      <cdr:y>0</cdr:y>
    </cdr:from>
    <cdr:to>
      <cdr:x>0.90971</cdr:x>
      <cdr:y>0.17742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491880" y="0"/>
          <a:ext cx="906138" cy="6898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100" b="1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0.34737</cdr:x>
      <cdr:y>0.24074</cdr:y>
    </cdr:from>
    <cdr:to>
      <cdr:x>0.42105</cdr:x>
      <cdr:y>0.35185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57454" y="928694"/>
          <a:ext cx="500066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0.60188</cdr:x>
      <cdr:y>0.08711</cdr:y>
    </cdr:from>
    <cdr:to>
      <cdr:x>0.89514</cdr:x>
      <cdr:y>0.63158</cdr:y>
    </cdr:to>
    <cdr:sp macro="" textlink="">
      <cdr:nvSpPr>
        <cdr:cNvPr id="4" name="Прямоугольник 3">
          <a:extLst xmlns:a="http://schemas.openxmlformats.org/drawingml/2006/main">
            <a:ext uri="{FF2B5EF4-FFF2-40B4-BE49-F238E27FC236}">
              <a16:creationId xmlns:lc="http://schemas.openxmlformats.org/drawingml/2006/lockedCanvas" xmlns:a16="http://schemas.microsoft.com/office/drawing/2014/main" xmlns="" xmlns:p="http://schemas.openxmlformats.org/presentationml/2006/main" xmlns:r="http://schemas.openxmlformats.org/officeDocument/2006/relationships" id="{9B74211A-D6CB-41D1-BACC-D2964CAE5D9E}"/>
            </a:ext>
          </a:extLst>
        </cdr:cNvPr>
        <cdr:cNvSpPr/>
      </cdr:nvSpPr>
      <cdr:spPr>
        <a:xfrm xmlns:a="http://schemas.openxmlformats.org/drawingml/2006/main">
          <a:off x="6502399" y="406400"/>
          <a:ext cx="3168227" cy="2540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C8C8C8"/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rgbClr val="FFFFFF"/>
              </a:solidFill>
              <a:latin typeface="Segoe UI Light"/>
            </a:defRPr>
          </a:lvl1pPr>
          <a:lvl2pPr marL="457200" algn="l" defTabSz="914400" rtl="0" eaLnBrk="1" latinLnBrk="0" hangingPunct="1">
            <a:defRPr sz="1800" kern="1200">
              <a:solidFill>
                <a:srgbClr val="FFFFFF"/>
              </a:solidFill>
              <a:latin typeface="Segoe UI Light"/>
            </a:defRPr>
          </a:lvl2pPr>
          <a:lvl3pPr marL="914400" algn="l" defTabSz="914400" rtl="0" eaLnBrk="1" latinLnBrk="0" hangingPunct="1">
            <a:defRPr sz="1800" kern="1200">
              <a:solidFill>
                <a:srgbClr val="FFFFFF"/>
              </a:solidFill>
              <a:latin typeface="Segoe UI Light"/>
            </a:defRPr>
          </a:lvl3pPr>
          <a:lvl4pPr marL="1371600" algn="l" defTabSz="914400" rtl="0" eaLnBrk="1" latinLnBrk="0" hangingPunct="1">
            <a:defRPr sz="1800" kern="1200">
              <a:solidFill>
                <a:srgbClr val="FFFFFF"/>
              </a:solidFill>
              <a:latin typeface="Segoe UI Light"/>
            </a:defRPr>
          </a:lvl4pPr>
          <a:lvl5pPr marL="1828800" algn="l" defTabSz="914400" rtl="0" eaLnBrk="1" latinLnBrk="0" hangingPunct="1">
            <a:defRPr sz="1800" kern="1200">
              <a:solidFill>
                <a:srgbClr val="FFFFFF"/>
              </a:solidFill>
              <a:latin typeface="Segoe UI Light"/>
            </a:defRPr>
          </a:lvl5pPr>
          <a:lvl6pPr marL="2286000" algn="l" defTabSz="914400" rtl="0" eaLnBrk="1" latinLnBrk="0" hangingPunct="1">
            <a:defRPr sz="1800" kern="1200">
              <a:solidFill>
                <a:srgbClr val="FFFFFF"/>
              </a:solidFill>
              <a:latin typeface="Segoe UI Light"/>
            </a:defRPr>
          </a:lvl6pPr>
          <a:lvl7pPr marL="2743200" algn="l" defTabSz="914400" rtl="0" eaLnBrk="1" latinLnBrk="0" hangingPunct="1">
            <a:defRPr sz="1800" kern="1200">
              <a:solidFill>
                <a:srgbClr val="FFFFFF"/>
              </a:solidFill>
              <a:latin typeface="Segoe UI Light"/>
            </a:defRPr>
          </a:lvl7pPr>
          <a:lvl8pPr marL="3200400" algn="l" defTabSz="914400" rtl="0" eaLnBrk="1" latinLnBrk="0" hangingPunct="1">
            <a:defRPr sz="1800" kern="1200">
              <a:solidFill>
                <a:srgbClr val="FFFFFF"/>
              </a:solidFill>
              <a:latin typeface="Segoe UI Light"/>
            </a:defRPr>
          </a:lvl8pPr>
          <a:lvl9pPr marL="3657600" algn="l" defTabSz="914400" rtl="0" eaLnBrk="1" latinLnBrk="0" hangingPunct="1">
            <a:defRPr sz="1800" kern="1200">
              <a:solidFill>
                <a:srgbClr val="FFFFFF"/>
              </a:solidFill>
              <a:latin typeface="Segoe UI Light"/>
            </a:defRPr>
          </a:lvl9pPr>
        </a:lstStyle>
        <a:p xmlns:a="http://schemas.openxmlformats.org/drawingml/2006/main">
          <a:pPr algn="ctr">
            <a:spcAft>
              <a:spcPts val="1200"/>
            </a:spcAft>
          </a:pPr>
          <a:r>
            <a:rPr lang="ru-RU" b="1" dirty="0" smtClean="0">
              <a:solidFill>
                <a:schemeClr val="tx1"/>
              </a:solidFill>
              <a:latin typeface="+mj-lt"/>
            </a:rPr>
            <a:t>Налоговые и неналоговые доходы </a:t>
          </a:r>
        </a:p>
        <a:p xmlns:a="http://schemas.openxmlformats.org/drawingml/2006/main">
          <a:pPr algn="ctr">
            <a:spcAft>
              <a:spcPts val="1200"/>
            </a:spcAft>
          </a:pPr>
          <a:r>
            <a:rPr lang="ru-RU" b="1" u="sng" dirty="0" smtClean="0">
              <a:solidFill>
                <a:schemeClr val="tx1"/>
              </a:solidFill>
              <a:latin typeface="+mj-lt"/>
            </a:rPr>
            <a:t>ВСЕГО ИСПОЛНЕНО </a:t>
          </a:r>
        </a:p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  <a:latin typeface="+mj-lt"/>
            </a:rPr>
            <a:t>за 2021 год</a:t>
          </a:r>
          <a:endParaRPr lang="ru-RU" b="1" dirty="0">
            <a:solidFill>
              <a:schemeClr val="tx1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0.68339</cdr:x>
      <cdr:y>0</cdr:y>
    </cdr:from>
    <cdr:to>
      <cdr:x>0.81583</cdr:x>
      <cdr:y>0.16697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7382934" y="-169333"/>
          <a:ext cx="1430867" cy="77893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5 110 714</a:t>
          </a:r>
        </a:p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  <a:cs typeface="Times New Roman" pitchFamily="18" charset="0"/>
            </a:rPr>
            <a:t>тыс.рублей</a:t>
          </a:r>
          <a:endParaRPr lang="ru-RU" sz="1800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0.52362</cdr:x>
      <cdr:y>0.67719</cdr:y>
    </cdr:from>
    <cdr:to>
      <cdr:x>0.67362</cdr:x>
      <cdr:y>0.90219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92016" y="27520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0.39369</cdr:x>
      <cdr:y>0.25194</cdr:y>
    </cdr:from>
    <cdr:to>
      <cdr:x>0.57087</cdr:x>
      <cdr:y>0.35825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399928" y="1023888"/>
          <a:ext cx="108012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0.4055</cdr:x>
      <cdr:y>0.35825</cdr:y>
    </cdr:from>
    <cdr:to>
      <cdr:x>0.5555</cdr:x>
      <cdr:y>0.58325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471936" y="14559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8B61E9F9-B951-4F03-847A-054803E120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B0C1A44-6DE4-4A6A-A5F8-939DBEAD19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347F6-117E-42F9-880C-0A94064EB17C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CFA20C0-6696-453C-AE04-A17FF58580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F8D3310-DED9-4B2F-83AC-8346A3E58D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182C2-288E-42AD-A804-AE453C5E1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878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FEF3D-1873-4E02-8857-4665CC7C9BA7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9E740-CA90-48AA-9ED2-7414A114A3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8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421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421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9E740-CA90-48AA-9ED2-7414A114A3C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68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22613E47-EE21-490C-A99B-8BFD09B773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014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здание, остановка, сидит, движе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A340A78C-4ED9-466E-96B5-996A8E79B2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5230"/>
            <a:ext cx="12192000" cy="2842054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1124" y="1495974"/>
            <a:ext cx="5334840" cy="22588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xmlns="" id="{67D2F4AD-FD94-4964-8A54-792FE42367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7411" y="1495974"/>
            <a:ext cx="5334658" cy="22588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xmlns="" id="{464E8F27-323D-4836-8DE6-F6C004144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1060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99" y="1495974"/>
            <a:ext cx="5334840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xmlns="" id="{67D2F4AD-FD94-4964-8A54-792FE42367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7411" y="1495974"/>
            <a:ext cx="5334658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xmlns="" id="{21196E62-2D58-40DF-BF0B-8A9404533A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7645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42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99" y="1495974"/>
            <a:ext cx="5334840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Рисунок 2">
            <a:extLst>
              <a:ext uri="{FF2B5EF4-FFF2-40B4-BE49-F238E27FC236}">
                <a16:creationId xmlns:a16="http://schemas.microsoft.com/office/drawing/2014/main" xmlns="" id="{EBB194F7-AFF1-4565-AA29-DCFEC26EF9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xmlns="" id="{BCDB491C-6192-4569-8A02-5429D348D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0006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26">
            <a:extLst>
              <a:ext uri="{FF2B5EF4-FFF2-40B4-BE49-F238E27FC236}">
                <a16:creationId xmlns:a16="http://schemas.microsoft.com/office/drawing/2014/main" xmlns="" id="{D58D1A55-02F6-4A33-89F3-E192F941E0C6}"/>
              </a:ext>
            </a:extLst>
          </p:cNvPr>
          <p:cNvCxnSpPr/>
          <p:nvPr userDrawn="1"/>
        </p:nvCxnSpPr>
        <p:spPr>
          <a:xfrm>
            <a:off x="6096000" y="880054"/>
            <a:ext cx="0" cy="280800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3">
            <a:extLst>
              <a:ext uri="{FF2B5EF4-FFF2-40B4-BE49-F238E27FC236}">
                <a16:creationId xmlns:a16="http://schemas.microsoft.com/office/drawing/2014/main" xmlns="" id="{54AAED63-76C3-4895-BD6D-69B8C9EA5E2F}"/>
              </a:ext>
            </a:extLst>
          </p:cNvPr>
          <p:cNvSpPr/>
          <p:nvPr userDrawn="1"/>
        </p:nvSpPr>
        <p:spPr>
          <a:xfrm>
            <a:off x="6039439" y="2258568"/>
            <a:ext cx="113122" cy="113122"/>
          </a:xfrm>
          <a:prstGeom prst="ellipse">
            <a:avLst/>
          </a:prstGeom>
          <a:solidFill>
            <a:schemeClr val="tx2"/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0" name="Straight Connector 9">
            <a:extLst>
              <a:ext uri="{FF2B5EF4-FFF2-40B4-BE49-F238E27FC236}">
                <a16:creationId xmlns:a16="http://schemas.microsoft.com/office/drawing/2014/main" xmlns="" id="{9D6749A7-7981-4F00-A857-E305F2BF82D7}"/>
              </a:ext>
            </a:extLst>
          </p:cNvPr>
          <p:cNvCxnSpPr/>
          <p:nvPr userDrawn="1"/>
        </p:nvCxnSpPr>
        <p:spPr>
          <a:xfrm>
            <a:off x="5495629" y="2315511"/>
            <a:ext cx="540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7">
            <a:extLst>
              <a:ext uri="{FF2B5EF4-FFF2-40B4-BE49-F238E27FC236}">
                <a16:creationId xmlns:a16="http://schemas.microsoft.com/office/drawing/2014/main" xmlns="" id="{C9E3E371-E110-4B2F-A30F-678A9E556ECC}"/>
              </a:ext>
            </a:extLst>
          </p:cNvPr>
          <p:cNvSpPr/>
          <p:nvPr userDrawn="1"/>
        </p:nvSpPr>
        <p:spPr>
          <a:xfrm>
            <a:off x="6039439" y="3645193"/>
            <a:ext cx="113122" cy="113122"/>
          </a:xfrm>
          <a:prstGeom prst="ellipse">
            <a:avLst/>
          </a:prstGeom>
          <a:solidFill>
            <a:schemeClr val="tx2"/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2" name="Straight Connector 28">
            <a:extLst>
              <a:ext uri="{FF2B5EF4-FFF2-40B4-BE49-F238E27FC236}">
                <a16:creationId xmlns:a16="http://schemas.microsoft.com/office/drawing/2014/main" xmlns="" id="{45823006-C764-4B07-8F7A-7F3D6F665595}"/>
              </a:ext>
            </a:extLst>
          </p:cNvPr>
          <p:cNvCxnSpPr/>
          <p:nvPr userDrawn="1"/>
        </p:nvCxnSpPr>
        <p:spPr>
          <a:xfrm>
            <a:off x="6152561" y="3692900"/>
            <a:ext cx="524759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C3169977-E8B8-4082-9803-CAD30AE9CB8C}"/>
              </a:ext>
            </a:extLst>
          </p:cNvPr>
          <p:cNvGrpSpPr/>
          <p:nvPr userDrawn="1"/>
        </p:nvGrpSpPr>
        <p:grpSpPr>
          <a:xfrm>
            <a:off x="4429613" y="1787947"/>
            <a:ext cx="1054364" cy="1054364"/>
            <a:chOff x="4448467" y="1788329"/>
            <a:chExt cx="1054364" cy="1054364"/>
          </a:xfrm>
          <a:effectLst/>
        </p:grpSpPr>
        <p:sp>
          <p:nvSpPr>
            <p:cNvPr id="26" name="Rectangle 13">
              <a:extLst>
                <a:ext uri="{FF2B5EF4-FFF2-40B4-BE49-F238E27FC236}">
                  <a16:creationId xmlns:a16="http://schemas.microsoft.com/office/drawing/2014/main" xmlns="" id="{6524614D-2165-4261-B963-A17FDD803486}"/>
                </a:ext>
              </a:extLst>
            </p:cNvPr>
            <p:cNvSpPr/>
            <p:nvPr/>
          </p:nvSpPr>
          <p:spPr>
            <a:xfrm>
              <a:off x="4448467" y="1788329"/>
              <a:ext cx="1054364" cy="1054364"/>
            </a:xfrm>
            <a:prstGeom prst="rect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Rectangle 4">
              <a:extLst>
                <a:ext uri="{FF2B5EF4-FFF2-40B4-BE49-F238E27FC236}">
                  <a16:creationId xmlns:a16="http://schemas.microsoft.com/office/drawing/2014/main" xmlns="" id="{F3E2168E-2E6E-4B00-99C4-9EB42EE2B1EB}"/>
                </a:ext>
              </a:extLst>
            </p:cNvPr>
            <p:cNvSpPr/>
            <p:nvPr/>
          </p:nvSpPr>
          <p:spPr>
            <a:xfrm>
              <a:off x="4448467" y="2755823"/>
              <a:ext cx="1054364" cy="868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EA1D17E1-D26E-4810-B902-133B3ECFE31B}"/>
              </a:ext>
            </a:extLst>
          </p:cNvPr>
          <p:cNvGrpSpPr/>
          <p:nvPr userDrawn="1"/>
        </p:nvGrpSpPr>
        <p:grpSpPr>
          <a:xfrm>
            <a:off x="6677320" y="3165718"/>
            <a:ext cx="1058290" cy="1054364"/>
            <a:chOff x="6677320" y="3165718"/>
            <a:chExt cx="1058290" cy="1054364"/>
          </a:xfrm>
          <a:effectLst/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DC14135-F5DA-4E6F-A025-4BC714CD401A}"/>
                </a:ext>
              </a:extLst>
            </p:cNvPr>
            <p:cNvSpPr/>
            <p:nvPr/>
          </p:nvSpPr>
          <p:spPr>
            <a:xfrm>
              <a:off x="6677320" y="3165718"/>
              <a:ext cx="1054364" cy="10543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1" name="Rectangle 33">
              <a:extLst>
                <a:ext uri="{FF2B5EF4-FFF2-40B4-BE49-F238E27FC236}">
                  <a16:creationId xmlns:a16="http://schemas.microsoft.com/office/drawing/2014/main" xmlns="" id="{3E25CB18-572D-42EC-97AF-D08300DCC736}"/>
                </a:ext>
              </a:extLst>
            </p:cNvPr>
            <p:cNvSpPr/>
            <p:nvPr/>
          </p:nvSpPr>
          <p:spPr>
            <a:xfrm>
              <a:off x="6681246" y="4133212"/>
              <a:ext cx="1054364" cy="868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cxnSp>
        <p:nvCxnSpPr>
          <p:cNvPr id="34" name="Straight Connector 26">
            <a:extLst>
              <a:ext uri="{FF2B5EF4-FFF2-40B4-BE49-F238E27FC236}">
                <a16:creationId xmlns:a16="http://schemas.microsoft.com/office/drawing/2014/main" xmlns="" id="{16BBC598-1BDE-4D1A-BB88-72DA17CE70D4}"/>
              </a:ext>
            </a:extLst>
          </p:cNvPr>
          <p:cNvCxnSpPr/>
          <p:nvPr userDrawn="1"/>
        </p:nvCxnSpPr>
        <p:spPr>
          <a:xfrm>
            <a:off x="6104626" y="3758315"/>
            <a:ext cx="0" cy="309600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Текст 2">
            <a:extLst>
              <a:ext uri="{FF2B5EF4-FFF2-40B4-BE49-F238E27FC236}">
                <a16:creationId xmlns:a16="http://schemas.microsoft.com/office/drawing/2014/main" xmlns="" id="{35F4A4C7-1501-4C9F-8958-D821FFB3FE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18285" y="3092511"/>
            <a:ext cx="3814734" cy="3196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6" name="Текст 2">
            <a:extLst>
              <a:ext uri="{FF2B5EF4-FFF2-40B4-BE49-F238E27FC236}">
                <a16:creationId xmlns:a16="http://schemas.microsoft.com/office/drawing/2014/main" xmlns="" id="{AD7CB3B5-D1EF-42F4-9DE1-37EAB24E46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572" y="1691760"/>
            <a:ext cx="3814734" cy="319614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Заголовок 2">
            <a:extLst>
              <a:ext uri="{FF2B5EF4-FFF2-40B4-BE49-F238E27FC236}">
                <a16:creationId xmlns:a16="http://schemas.microsoft.com/office/drawing/2014/main" xmlns="" id="{9B80F71C-A499-45AC-8193-30D6AA323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7694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xmlns="" id="{72590394-0C6E-4A6D-9596-E8A0E2FF0878}"/>
              </a:ext>
            </a:extLst>
          </p:cNvPr>
          <p:cNvSpPr/>
          <p:nvPr userDrawn="1"/>
        </p:nvSpPr>
        <p:spPr>
          <a:xfrm>
            <a:off x="9170917" y="1947896"/>
            <a:ext cx="2404800" cy="395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xmlns="" id="{E48D7E1E-0252-44CD-9533-75560C8E2B2F}"/>
              </a:ext>
            </a:extLst>
          </p:cNvPr>
          <p:cNvSpPr/>
          <p:nvPr userDrawn="1"/>
        </p:nvSpPr>
        <p:spPr>
          <a:xfrm>
            <a:off x="6321530" y="1947896"/>
            <a:ext cx="2404800" cy="395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xmlns="" id="{CE66E94B-3FC3-46AD-92D1-25195E5FBA62}"/>
              </a:ext>
            </a:extLst>
          </p:cNvPr>
          <p:cNvSpPr/>
          <p:nvPr userDrawn="1"/>
        </p:nvSpPr>
        <p:spPr>
          <a:xfrm>
            <a:off x="3471933" y="1947896"/>
            <a:ext cx="2405710" cy="395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xmlns="" id="{96ABD9B7-8F18-49B3-B638-4F264046C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75215" y="1947442"/>
            <a:ext cx="2401728" cy="14492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xmlns="" id="{9127D34D-9B1A-4C82-944C-C60729C0003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3066" y="1947442"/>
            <a:ext cx="2401728" cy="14492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xmlns="" id="{559F7FE1-0B87-42B3-8D89-ACFEDB0EF7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72453" y="1947442"/>
            <a:ext cx="2401728" cy="14492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xmlns="" id="{852D14A3-0C3C-4222-BC34-BA85A3D8EA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79683" y="3692103"/>
            <a:ext cx="2390210" cy="2205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xmlns="" id="{16B54265-29A4-45F6-8E4F-F0D66BF5E16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28825" y="3692103"/>
            <a:ext cx="2390210" cy="2205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xmlns="" id="{8F5CADDE-FB67-48D2-80F1-50325E6F9F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78212" y="3692103"/>
            <a:ext cx="2390210" cy="2205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xmlns="" id="{29B87DC1-9901-40F8-9BAC-098C63509FFD}"/>
              </a:ext>
            </a:extLst>
          </p:cNvPr>
          <p:cNvSpPr/>
          <p:nvPr userDrawn="1"/>
        </p:nvSpPr>
        <p:spPr>
          <a:xfrm>
            <a:off x="625618" y="1947896"/>
            <a:ext cx="2405710" cy="395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Рисунок 2">
            <a:extLst>
              <a:ext uri="{FF2B5EF4-FFF2-40B4-BE49-F238E27FC236}">
                <a16:creationId xmlns:a16="http://schemas.microsoft.com/office/drawing/2014/main" xmlns="" id="{FCE179FA-D27B-4C7F-98F8-37734CC013D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8900" y="1947442"/>
            <a:ext cx="2401728" cy="14492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38" name="Текст 2">
            <a:extLst>
              <a:ext uri="{FF2B5EF4-FFF2-40B4-BE49-F238E27FC236}">
                <a16:creationId xmlns:a16="http://schemas.microsoft.com/office/drawing/2014/main" xmlns="" id="{32ABFBC2-76BE-4598-9E42-C651178F464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3368" y="3692103"/>
            <a:ext cx="2390210" cy="2205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2" name="Заголовок 2">
            <a:extLst>
              <a:ext uri="{FF2B5EF4-FFF2-40B4-BE49-F238E27FC236}">
                <a16:creationId xmlns:a16="http://schemas.microsoft.com/office/drawing/2014/main" xmlns="" id="{4C2A6FF9-69BB-452A-9D2D-47C24BB3A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9730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D8F36CF-F2BC-40FE-8EA2-F424781E05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225615"/>
            <a:ext cx="6096000" cy="3295291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xmlns="" id="{5D9C513A-BFF6-4D92-99B6-BBC165113B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2225615"/>
            <a:ext cx="5580062" cy="3295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xmlns="" id="{C997A6B0-70D2-4CAA-A679-DD3DE39B09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4712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xmlns="" id="{2373DDA6-9FB5-499A-8FD9-8B91AF084A5F}"/>
              </a:ext>
            </a:extLst>
          </p:cNvPr>
          <p:cNvSpPr/>
          <p:nvPr userDrawn="1"/>
        </p:nvSpPr>
        <p:spPr>
          <a:xfrm>
            <a:off x="1265091" y="1772816"/>
            <a:ext cx="4628600" cy="1944216"/>
          </a:xfrm>
          <a:prstGeom prst="roundRect">
            <a:avLst>
              <a:gd name="adj" fmla="val 74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0" indent="-18256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9">
            <a:extLst>
              <a:ext uri="{FF2B5EF4-FFF2-40B4-BE49-F238E27FC236}">
                <a16:creationId xmlns:a16="http://schemas.microsoft.com/office/drawing/2014/main" xmlns="" id="{5717EE70-02C3-4FF3-A3CB-88A1B6779337}"/>
              </a:ext>
            </a:extLst>
          </p:cNvPr>
          <p:cNvSpPr/>
          <p:nvPr userDrawn="1"/>
        </p:nvSpPr>
        <p:spPr>
          <a:xfrm>
            <a:off x="6307018" y="1772816"/>
            <a:ext cx="4628600" cy="1944216"/>
          </a:xfrm>
          <a:prstGeom prst="roundRect">
            <a:avLst>
              <a:gd name="adj" fmla="val 748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0" indent="-18256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20">
            <a:extLst>
              <a:ext uri="{FF2B5EF4-FFF2-40B4-BE49-F238E27FC236}">
                <a16:creationId xmlns:a16="http://schemas.microsoft.com/office/drawing/2014/main" xmlns="" id="{397695A6-CB85-4FA1-81AE-A2D0D29782C0}"/>
              </a:ext>
            </a:extLst>
          </p:cNvPr>
          <p:cNvSpPr/>
          <p:nvPr userDrawn="1"/>
        </p:nvSpPr>
        <p:spPr>
          <a:xfrm>
            <a:off x="1265091" y="3933056"/>
            <a:ext cx="4628600" cy="1944216"/>
          </a:xfrm>
          <a:prstGeom prst="roundRect">
            <a:avLst>
              <a:gd name="adj" fmla="val 74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: Rounded Corners 29">
            <a:extLst>
              <a:ext uri="{FF2B5EF4-FFF2-40B4-BE49-F238E27FC236}">
                <a16:creationId xmlns:a16="http://schemas.microsoft.com/office/drawing/2014/main" xmlns="" id="{60F7A21B-C033-43B8-8165-1712780DDCFA}"/>
              </a:ext>
            </a:extLst>
          </p:cNvPr>
          <p:cNvSpPr/>
          <p:nvPr userDrawn="1"/>
        </p:nvSpPr>
        <p:spPr>
          <a:xfrm>
            <a:off x="6307018" y="3933056"/>
            <a:ext cx="4628600" cy="1944216"/>
          </a:xfrm>
          <a:prstGeom prst="roundRect">
            <a:avLst>
              <a:gd name="adj" fmla="val 748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0" indent="-18256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EE481C6-F6D5-4BFC-A6CE-4D364E5B4E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62974" y="1863725"/>
            <a:ext cx="4441825" cy="17510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3F708CF0-C906-4B82-9DDD-E77D51D2FC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4678" y="1863724"/>
            <a:ext cx="4441825" cy="17510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xmlns="" id="{6A897CF2-2888-4A01-834D-21418F290D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04678" y="4018632"/>
            <a:ext cx="4441825" cy="17510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xmlns="" id="{7D14A4F8-CA94-4037-8472-6E06E9DF99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62974" y="4033388"/>
            <a:ext cx="4441825" cy="17510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E13B4367-2763-4939-BB98-BD3255F27690}"/>
              </a:ext>
            </a:extLst>
          </p:cNvPr>
          <p:cNvGrpSpPr/>
          <p:nvPr userDrawn="1"/>
        </p:nvGrpSpPr>
        <p:grpSpPr>
          <a:xfrm>
            <a:off x="5285910" y="3014954"/>
            <a:ext cx="1620180" cy="1620180"/>
            <a:chOff x="5285910" y="3014954"/>
            <a:chExt cx="1620180" cy="1620180"/>
          </a:xfrm>
        </p:grpSpPr>
        <p:sp>
          <p:nvSpPr>
            <p:cNvPr id="19" name="Oval 28">
              <a:extLst>
                <a:ext uri="{FF2B5EF4-FFF2-40B4-BE49-F238E27FC236}">
                  <a16:creationId xmlns:a16="http://schemas.microsoft.com/office/drawing/2014/main" xmlns="" id="{137E14FE-B026-4425-95EC-348ABBB6523B}"/>
                </a:ext>
              </a:extLst>
            </p:cNvPr>
            <p:cNvSpPr/>
            <p:nvPr userDrawn="1"/>
          </p:nvSpPr>
          <p:spPr>
            <a:xfrm>
              <a:off x="5285910" y="3014954"/>
              <a:ext cx="1620180" cy="16201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30">
              <a:extLst>
                <a:ext uri="{FF2B5EF4-FFF2-40B4-BE49-F238E27FC236}">
                  <a16:creationId xmlns:a16="http://schemas.microsoft.com/office/drawing/2014/main" xmlns="" id="{3A0F1D7B-3DF2-4CE6-AF34-AF1C8E108757}"/>
                </a:ext>
              </a:extLst>
            </p:cNvPr>
            <p:cNvSpPr/>
            <p:nvPr userDrawn="1"/>
          </p:nvSpPr>
          <p:spPr>
            <a:xfrm>
              <a:off x="5459394" y="3188438"/>
              <a:ext cx="1273212" cy="1273212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</p:grp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55BFC40-6925-4E5F-BF1D-B29BAEF232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3385" y="3428538"/>
            <a:ext cx="1203325" cy="70643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2" name="Заголовок 2">
            <a:extLst>
              <a:ext uri="{FF2B5EF4-FFF2-40B4-BE49-F238E27FC236}">
                <a16:creationId xmlns:a16="http://schemas.microsoft.com/office/drawing/2014/main" xmlns="" id="{D78E191B-0393-4AEF-BFE5-CB7708539E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7212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32">
            <a:extLst>
              <a:ext uri="{FF2B5EF4-FFF2-40B4-BE49-F238E27FC236}">
                <a16:creationId xmlns:a16="http://schemas.microsoft.com/office/drawing/2014/main" xmlns="" id="{FF49F5A1-2D54-4311-9E9E-CCB655F2B9FA}"/>
              </a:ext>
            </a:extLst>
          </p:cNvPr>
          <p:cNvSpPr/>
          <p:nvPr userDrawn="1"/>
        </p:nvSpPr>
        <p:spPr>
          <a:xfrm>
            <a:off x="6204824" y="4818045"/>
            <a:ext cx="440465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C9D9E9E9-735E-4B37-BE36-F5FC8792E6C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75564" y="1802916"/>
            <a:ext cx="6816436" cy="3435686"/>
          </a:xfrm>
          <a:custGeom>
            <a:avLst/>
            <a:gdLst>
              <a:gd name="connsiteX0" fmla="*/ 0 w 6816436"/>
              <a:gd name="connsiteY0" fmla="*/ 0 h 3241964"/>
              <a:gd name="connsiteX1" fmla="*/ 6816436 w 6816436"/>
              <a:gd name="connsiteY1" fmla="*/ 0 h 3241964"/>
              <a:gd name="connsiteX2" fmla="*/ 6816436 w 6816436"/>
              <a:gd name="connsiteY2" fmla="*/ 3241964 h 3241964"/>
              <a:gd name="connsiteX3" fmla="*/ 1004719 w 6816436"/>
              <a:gd name="connsiteY3" fmla="*/ 3241964 h 3241964"/>
              <a:gd name="connsiteX4" fmla="*/ 0 w 6816436"/>
              <a:gd name="connsiteY4" fmla="*/ 835137 h 324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6436" h="3241964">
                <a:moveTo>
                  <a:pt x="0" y="0"/>
                </a:moveTo>
                <a:lnTo>
                  <a:pt x="6816436" y="0"/>
                </a:lnTo>
                <a:lnTo>
                  <a:pt x="6816436" y="3241964"/>
                </a:lnTo>
                <a:lnTo>
                  <a:pt x="1004719" y="3241964"/>
                </a:lnTo>
                <a:lnTo>
                  <a:pt x="0" y="8351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Вставить рисунок                                                                                           и отправить на задний план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19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2B8687C-94CC-4CC5-9841-475D91273822}"/>
              </a:ext>
            </a:extLst>
          </p:cNvPr>
          <p:cNvSpPr/>
          <p:nvPr userDrawn="1"/>
        </p:nvSpPr>
        <p:spPr>
          <a:xfrm>
            <a:off x="0" y="0"/>
            <a:ext cx="12191997" cy="686806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F3A68A85-C08C-4ABB-AEA4-8BE0D6D1CF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3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D6DA1285-73AF-49B0-90CB-4BC58CA6EAF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0" y="4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B3F9DBF3-29C5-4EC1-B842-B1C97FD365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429001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42289922-FE00-4DA4-BBAB-3A9DF04063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2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67A5494-FED7-44D7-91F7-215DFE5B18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"/>
            <a:ext cx="3048000" cy="342899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xmlns="" id="{38B453D8-9238-49FC-A26F-761C86F49A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5999" y="0"/>
            <a:ext cx="3047999" cy="342899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xmlns="" id="{36E3C913-E243-4987-82F4-5A5B0C36AB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3998" y="3439064"/>
            <a:ext cx="3047999" cy="342899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xmlns="" id="{C40BBE00-6393-4074-B35A-E68BF32D6C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56626" y="3439064"/>
            <a:ext cx="3048000" cy="342899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358038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B239F5A-AC9C-47B0-A16E-43C374B6E579}"/>
              </a:ext>
            </a:extLst>
          </p:cNvPr>
          <p:cNvSpPr/>
          <p:nvPr userDrawn="1"/>
        </p:nvSpPr>
        <p:spPr>
          <a:xfrm>
            <a:off x="0" y="741875"/>
            <a:ext cx="12192000" cy="53742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8C372B60-96E7-4A6C-AB7D-C438C1E446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44398" y="5639191"/>
            <a:ext cx="7931666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:a16="http://schemas.microsoft.com/office/drawing/2014/main" xmlns="" id="{B24F3C19-0A22-4229-BE99-BBEE957CD91A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744398" y="2171369"/>
            <a:ext cx="7931664" cy="25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ТЕМА ВЫСТУПЛЕНИЯ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xmlns="" id="{260FA8B3-E80C-4FB8-B1F1-D2DB70608AF2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744398" y="4760649"/>
            <a:ext cx="7931664" cy="8092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ФИО, должность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xmlns="" id="{CFD390DD-273E-46DC-86DA-2398186CB489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744398" y="1725852"/>
            <a:ext cx="7931664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Название структурного подразделения администрации 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A3B92538-87A1-48BD-9E21-C293356CCBB6}"/>
              </a:ext>
            </a:extLst>
          </p:cNvPr>
          <p:cNvGrpSpPr/>
          <p:nvPr userDrawn="1"/>
        </p:nvGrpSpPr>
        <p:grpSpPr>
          <a:xfrm>
            <a:off x="595755" y="1868673"/>
            <a:ext cx="2632705" cy="3120653"/>
            <a:chOff x="515937" y="2088162"/>
            <a:chExt cx="2632705" cy="3120653"/>
          </a:xfrm>
        </p:grpSpPr>
        <p:pic>
          <p:nvPicPr>
            <p:cNvPr id="12" name="Рисунок 11" descr="Изображение выглядит как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6E8B6043-70E8-43F1-8FCD-160DA5C0DD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41"/>
            <a:stretch/>
          </p:blipFill>
          <p:spPr>
            <a:xfrm>
              <a:off x="515938" y="2088162"/>
              <a:ext cx="2556000" cy="2663403"/>
            </a:xfrm>
            <a:prstGeom prst="rect">
              <a:avLst/>
            </a:prstGeom>
          </p:spPr>
        </p:pic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987CD1C7-F4D8-408A-BD9B-731E57D749FB}"/>
                </a:ext>
              </a:extLst>
            </p:cNvPr>
            <p:cNvSpPr/>
            <p:nvPr userDrawn="1"/>
          </p:nvSpPr>
          <p:spPr>
            <a:xfrm>
              <a:off x="515937" y="4977983"/>
              <a:ext cx="263270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b="0" i="0" u="none" strike="noStrike" kern="1200" cap="none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АДМИНИСТРАЦИЯ КУРСКОЙ ОБЛАСТИ</a:t>
              </a:r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528ECFFE-8D11-4FB6-978F-D03C3C7FD7D2}"/>
              </a:ext>
            </a:extLst>
          </p:cNvPr>
          <p:cNvSpPr/>
          <p:nvPr userDrawn="1"/>
        </p:nvSpPr>
        <p:spPr>
          <a:xfrm>
            <a:off x="3407632" y="2341404"/>
            <a:ext cx="216000" cy="21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153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F3A68A85-C08C-4ABB-AEA4-8BE0D6D1CF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3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D6DA1285-73AF-49B0-90CB-4BC58CA6EAF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0" y="4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B3F9DBF3-29C5-4EC1-B842-B1C97FD365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429001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42289922-FE00-4DA4-BBAB-3A9DF04063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2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67A5494-FED7-44D7-91F7-215DFE5B18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"/>
            <a:ext cx="3048000" cy="34289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xmlns="" id="{38B453D8-9238-49FC-A26F-761C86F49A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5999" y="0"/>
            <a:ext cx="3047999" cy="34289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xmlns="" id="{36E3C913-E243-4987-82F4-5A5B0C36AB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3998" y="3439064"/>
            <a:ext cx="3047999" cy="34289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xmlns="" id="{C40BBE00-6393-4074-B35A-E68BF32D6C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56626" y="3439064"/>
            <a:ext cx="3048000" cy="34289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62736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xmlns="" id="{E2139B24-BD53-4D4C-A303-1C2E2FEAD0E7}"/>
              </a:ext>
            </a:extLst>
          </p:cNvPr>
          <p:cNvSpPr/>
          <p:nvPr userDrawn="1"/>
        </p:nvSpPr>
        <p:spPr>
          <a:xfrm>
            <a:off x="1014412" y="4566717"/>
            <a:ext cx="4713528" cy="1247071"/>
          </a:xfrm>
          <a:prstGeom prst="roundRect">
            <a:avLst>
              <a:gd name="adj" fmla="val 357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xmlns="" id="{B690B75D-C56C-4516-A269-71C0D816A0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14412" y="4566717"/>
            <a:ext cx="4713528" cy="1247071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xmlns="" id="{D1D352EC-0BDB-42A5-AD18-B94F5A0B6938}"/>
              </a:ext>
            </a:extLst>
          </p:cNvPr>
          <p:cNvSpPr/>
          <p:nvPr userDrawn="1"/>
        </p:nvSpPr>
        <p:spPr>
          <a:xfrm>
            <a:off x="1015130" y="3026485"/>
            <a:ext cx="4713528" cy="1247071"/>
          </a:xfrm>
          <a:prstGeom prst="roundRect">
            <a:avLst>
              <a:gd name="adj" fmla="val 357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xmlns="" id="{0F1ECC38-595A-46F8-BB74-064491804C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15130" y="3037138"/>
            <a:ext cx="4713528" cy="122576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A030F021-A705-4E91-8D9F-0F1C356ED8DE}"/>
              </a:ext>
            </a:extLst>
          </p:cNvPr>
          <p:cNvSpPr/>
          <p:nvPr userDrawn="1"/>
        </p:nvSpPr>
        <p:spPr>
          <a:xfrm>
            <a:off x="1014412" y="1491300"/>
            <a:ext cx="4713528" cy="1247071"/>
          </a:xfrm>
          <a:prstGeom prst="roundRect">
            <a:avLst>
              <a:gd name="adj" fmla="val 357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xmlns="" id="{29315735-CF94-4DBB-A917-2D6ADAC1B6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26319" y="1501953"/>
            <a:ext cx="4689715" cy="122576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xmlns="" id="{F0E8AFD7-082E-4B81-8630-2D4354082C3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6000" y="1491299"/>
            <a:ext cx="5580062" cy="4317444"/>
          </a:xfrm>
          <a:prstGeom prst="rect">
            <a:avLst/>
          </a:prstGeom>
        </p:spPr>
        <p:txBody>
          <a:bodyPr anchor="t"/>
          <a:lstStyle>
            <a:lvl1pPr marL="180975" indent="-180975" algn="l">
              <a:buClr>
                <a:schemeClr val="accent1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22" name="Oval 7">
            <a:extLst>
              <a:ext uri="{FF2B5EF4-FFF2-40B4-BE49-F238E27FC236}">
                <a16:creationId xmlns:a16="http://schemas.microsoft.com/office/drawing/2014/main" xmlns="" id="{8D241BC1-FE1A-4327-9819-38305DE7A001}"/>
              </a:ext>
            </a:extLst>
          </p:cNvPr>
          <p:cNvSpPr/>
          <p:nvPr/>
        </p:nvSpPr>
        <p:spPr>
          <a:xfrm>
            <a:off x="550780" y="1646835"/>
            <a:ext cx="936000" cy="936000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7">
            <a:extLst>
              <a:ext uri="{FF2B5EF4-FFF2-40B4-BE49-F238E27FC236}">
                <a16:creationId xmlns:a16="http://schemas.microsoft.com/office/drawing/2014/main" xmlns="" id="{6A9B7A21-DA96-4CC5-90E1-18E81C0196D2}"/>
              </a:ext>
            </a:extLst>
          </p:cNvPr>
          <p:cNvSpPr/>
          <p:nvPr/>
        </p:nvSpPr>
        <p:spPr>
          <a:xfrm>
            <a:off x="550780" y="3182020"/>
            <a:ext cx="936000" cy="936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7">
            <a:extLst>
              <a:ext uri="{FF2B5EF4-FFF2-40B4-BE49-F238E27FC236}">
                <a16:creationId xmlns:a16="http://schemas.microsoft.com/office/drawing/2014/main" xmlns="" id="{76686AEE-B181-4A00-ABF7-E414758A43C0}"/>
              </a:ext>
            </a:extLst>
          </p:cNvPr>
          <p:cNvSpPr/>
          <p:nvPr/>
        </p:nvSpPr>
        <p:spPr>
          <a:xfrm>
            <a:off x="550780" y="4717205"/>
            <a:ext cx="936000" cy="936000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Заголовок 2">
            <a:extLst>
              <a:ext uri="{FF2B5EF4-FFF2-40B4-BE49-F238E27FC236}">
                <a16:creationId xmlns:a16="http://schemas.microsoft.com/office/drawing/2014/main" xmlns="" id="{06110613-58B6-4E21-BCED-9D1E7D1F86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9944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8">
            <a:extLst>
              <a:ext uri="{FF2B5EF4-FFF2-40B4-BE49-F238E27FC236}">
                <a16:creationId xmlns:a16="http://schemas.microsoft.com/office/drawing/2014/main" xmlns="" id="{04D0443B-8B25-4753-97BC-7ACC251051A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90482" y="1493683"/>
            <a:ext cx="3176411" cy="187328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9" name="Рисунок 8">
            <a:extLst>
              <a:ext uri="{FF2B5EF4-FFF2-40B4-BE49-F238E27FC236}">
                <a16:creationId xmlns:a16="http://schemas.microsoft.com/office/drawing/2014/main" xmlns="" id="{3414EF02-61F3-4BCD-9FE6-7540ECF1D09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18082" y="3907760"/>
            <a:ext cx="3176411" cy="1873285"/>
          </a:xfrm>
          <a:prstGeom prst="rect">
            <a:avLst/>
          </a:prstGeom>
          <a:solidFill>
            <a:schemeClr val="bg2"/>
          </a:solidFill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8" name="Рисунок 8">
            <a:extLst>
              <a:ext uri="{FF2B5EF4-FFF2-40B4-BE49-F238E27FC236}">
                <a16:creationId xmlns:a16="http://schemas.microsoft.com/office/drawing/2014/main" xmlns="" id="{C7F61115-1220-4340-A824-31B2C776CFE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04282" y="3907760"/>
            <a:ext cx="3176411" cy="1873285"/>
          </a:xfrm>
          <a:prstGeom prst="rect">
            <a:avLst/>
          </a:prstGeom>
          <a:solidFill>
            <a:schemeClr val="bg2"/>
          </a:solidFill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7" name="Рисунок 8">
            <a:extLst>
              <a:ext uri="{FF2B5EF4-FFF2-40B4-BE49-F238E27FC236}">
                <a16:creationId xmlns:a16="http://schemas.microsoft.com/office/drawing/2014/main" xmlns="" id="{A3CFCED5-5D53-4B0C-9800-2784DBA52F2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90482" y="3907760"/>
            <a:ext cx="3176411" cy="1873285"/>
          </a:xfrm>
          <a:prstGeom prst="rect">
            <a:avLst/>
          </a:prstGeom>
          <a:solidFill>
            <a:schemeClr val="bg2"/>
          </a:solidFill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5" name="Рисунок 8">
            <a:extLst>
              <a:ext uri="{FF2B5EF4-FFF2-40B4-BE49-F238E27FC236}">
                <a16:creationId xmlns:a16="http://schemas.microsoft.com/office/drawing/2014/main" xmlns="" id="{F3FBBD1E-C48A-494C-8A31-8E03E2CC74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8082" y="1493683"/>
            <a:ext cx="3176411" cy="187328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4" name="Рисунок 8">
            <a:extLst>
              <a:ext uri="{FF2B5EF4-FFF2-40B4-BE49-F238E27FC236}">
                <a16:creationId xmlns:a16="http://schemas.microsoft.com/office/drawing/2014/main" xmlns="" id="{E59BA82F-51B7-481C-915C-CF24D5E872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04282" y="1493683"/>
            <a:ext cx="3176411" cy="187328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0" name="Заголовок 2">
            <a:extLst>
              <a:ext uri="{FF2B5EF4-FFF2-40B4-BE49-F238E27FC236}">
                <a16:creationId xmlns:a16="http://schemas.microsoft.com/office/drawing/2014/main" xmlns="" id="{98AD1BA8-06A1-4573-9ADF-6280EF1AEA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1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785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34290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6000" y="3429000"/>
            <a:ext cx="6096000" cy="34290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6096000" cy="34290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3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/>
          <p:cNvSpPr>
            <a:spLocks noGrp="1"/>
          </p:cNvSpPr>
          <p:nvPr>
            <p:ph type="pic" idx="13"/>
          </p:nvPr>
        </p:nvSpPr>
        <p:spPr>
          <a:xfrm>
            <a:off x="1" y="-1"/>
            <a:ext cx="12192001" cy="427852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833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215">
        <p14:gallery dir="l"/>
      </p:transition>
    </mc:Choice>
    <mc:Fallback xmlns="">
      <p:transition spd="slow" advTm="7215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328013-04FC-4376-942B-B1BA29941F6D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678101-0C53-4044-9ACD-2D9C216E4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54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14B3308-8352-41BD-AEBD-FA08AD3F05B0}" type="datetime1">
              <a:rPr lang="ru-RU" smtClean="0"/>
              <a:pPr>
                <a:defRPr/>
              </a:pPr>
              <a:t>04.03.2022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261D785-9DB5-4984-AFDF-016AB80C64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9641"/>
            <a:ext cx="6599936" cy="3689566"/>
          </a:xfrm>
          <a:prstGeom prst="rect">
            <a:avLst/>
          </a:prstGeom>
        </p:spPr>
      </p:pic>
      <p:sp>
        <p:nvSpPr>
          <p:cNvPr id="16" name="Picture Placeholder 3">
            <a:extLst>
              <a:ext uri="{FF2B5EF4-FFF2-40B4-BE49-F238E27FC236}">
                <a16:creationId xmlns:a16="http://schemas.microsoft.com/office/drawing/2014/main" xmlns="" id="{E436BB35-3A72-4F90-B4B8-13C1DE6D94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07703" y="2038165"/>
            <a:ext cx="4244196" cy="266556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Вставить 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xmlns="" id="{765EE16E-6935-432D-A9C0-DD86BE747C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14868" y="1490663"/>
            <a:ext cx="4861195" cy="4818061"/>
          </a:xfrm>
          <a:prstGeom prst="rect">
            <a:avLst/>
          </a:prstGeom>
        </p:spPr>
        <p:txBody>
          <a:bodyPr anchor="t"/>
          <a:lstStyle>
            <a:lvl1pPr marL="180975" indent="-180975" algn="l">
              <a:buFont typeface="Wingdings" panose="05000000000000000000" pitchFamily="2" charset="2"/>
              <a:buChar char="§"/>
              <a:tabLst>
                <a:tab pos="180975" algn="l"/>
              </a:tabLst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7" name="Заголовок 2">
            <a:extLst>
              <a:ext uri="{FF2B5EF4-FFF2-40B4-BE49-F238E27FC236}">
                <a16:creationId xmlns:a16="http://schemas.microsoft.com/office/drawing/2014/main" xmlns="" id="{5A70B060-B2F4-401F-B533-35CA6E02F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9048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B239F5A-AC9C-47B0-A16E-43C374B6E579}"/>
              </a:ext>
            </a:extLst>
          </p:cNvPr>
          <p:cNvSpPr/>
          <p:nvPr userDrawn="1"/>
        </p:nvSpPr>
        <p:spPr>
          <a:xfrm>
            <a:off x="0" y="741875"/>
            <a:ext cx="12192000" cy="53742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8C372B60-96E7-4A6C-AB7D-C438C1E446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44398" y="5639191"/>
            <a:ext cx="7931666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:a16="http://schemas.microsoft.com/office/drawing/2014/main" xmlns="" id="{B24F3C19-0A22-4229-BE99-BBEE957CD91A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744398" y="2171369"/>
            <a:ext cx="7931664" cy="25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ТЕМА ВЫСТУПЛЕНИЯ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xmlns="" id="{260FA8B3-E80C-4FB8-B1F1-D2DB70608AF2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744398" y="4760649"/>
            <a:ext cx="7931664" cy="8092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ФИО, должность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xmlns="" id="{CFD390DD-273E-46DC-86DA-2398186CB489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744398" y="1725852"/>
            <a:ext cx="7931664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Название структурного подразделения администрации 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A3B92538-87A1-48BD-9E21-C293356CCBB6}"/>
              </a:ext>
            </a:extLst>
          </p:cNvPr>
          <p:cNvGrpSpPr/>
          <p:nvPr userDrawn="1"/>
        </p:nvGrpSpPr>
        <p:grpSpPr>
          <a:xfrm>
            <a:off x="595755" y="1868673"/>
            <a:ext cx="2632705" cy="3120653"/>
            <a:chOff x="515937" y="2088162"/>
            <a:chExt cx="2632705" cy="3120653"/>
          </a:xfrm>
        </p:grpSpPr>
        <p:pic>
          <p:nvPicPr>
            <p:cNvPr id="12" name="Рисунок 11" descr="Изображение выглядит как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6E8B6043-70E8-43F1-8FCD-160DA5C0DD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41"/>
            <a:stretch/>
          </p:blipFill>
          <p:spPr>
            <a:xfrm>
              <a:off x="515938" y="2088162"/>
              <a:ext cx="2556000" cy="2663403"/>
            </a:xfrm>
            <a:prstGeom prst="rect">
              <a:avLst/>
            </a:prstGeom>
          </p:spPr>
        </p:pic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987CD1C7-F4D8-408A-BD9B-731E57D749FB}"/>
                </a:ext>
              </a:extLst>
            </p:cNvPr>
            <p:cNvSpPr/>
            <p:nvPr userDrawn="1"/>
          </p:nvSpPr>
          <p:spPr>
            <a:xfrm>
              <a:off x="515937" y="4977983"/>
              <a:ext cx="263270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b="0" i="0" u="none" strike="noStrike" kern="120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АДМИНИСТРАЦИЯ КУРСКОЙ ОБЛАСТИ</a:t>
              </a:r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528ECFFE-8D11-4FB6-978F-D03C3C7FD7D2}"/>
              </a:ext>
            </a:extLst>
          </p:cNvPr>
          <p:cNvSpPr/>
          <p:nvPr userDrawn="1"/>
        </p:nvSpPr>
        <p:spPr>
          <a:xfrm>
            <a:off x="3407632" y="2341404"/>
            <a:ext cx="216000" cy="21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5297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4076951-36FD-4BD3-AD2E-D4133E30B7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4290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D45A6756-DF40-42AC-B331-3985A359031E}"/>
              </a:ext>
            </a:extLst>
          </p:cNvPr>
          <p:cNvGrpSpPr/>
          <p:nvPr userDrawn="1"/>
        </p:nvGrpSpPr>
        <p:grpSpPr>
          <a:xfrm>
            <a:off x="352011" y="3794781"/>
            <a:ext cx="1337610" cy="1693771"/>
            <a:chOff x="725788" y="4286547"/>
            <a:chExt cx="1337610" cy="1693771"/>
          </a:xfrm>
        </p:grpSpPr>
        <p:pic>
          <p:nvPicPr>
            <p:cNvPr id="4" name="Рисунок 3" descr="Изображение выглядит как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75C884E-D2A3-4CBB-AF5D-17F672EB26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41"/>
            <a:stretch/>
          </p:blipFill>
          <p:spPr>
            <a:xfrm>
              <a:off x="776508" y="4286547"/>
              <a:ext cx="1236170" cy="1288113"/>
            </a:xfrm>
            <a:prstGeom prst="rect">
              <a:avLst/>
            </a:prstGeom>
          </p:spPr>
        </p:pic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8A141197-BF37-4025-8590-EA5DD4578650}"/>
                </a:ext>
              </a:extLst>
            </p:cNvPr>
            <p:cNvSpPr/>
            <p:nvPr userDrawn="1"/>
          </p:nvSpPr>
          <p:spPr>
            <a:xfrm>
              <a:off x="725788" y="5583286"/>
              <a:ext cx="1337610" cy="3970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100" b="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Администрация                                 </a:t>
              </a:r>
              <a:r>
                <a:rPr kumimoji="0" lang="ru-RU" sz="1100" b="0" i="0" u="none" strike="noStrike" kern="1200" cap="none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города Курска</a:t>
              </a:r>
              <a:endParaRPr kumimoji="0" lang="ru-RU" sz="11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DFBC426B-9A70-4117-B33C-E19454283A6A}"/>
              </a:ext>
            </a:extLst>
          </p:cNvPr>
          <p:cNvSpPr/>
          <p:nvPr userDrawn="1"/>
        </p:nvSpPr>
        <p:spPr>
          <a:xfrm rot="16200000" flipV="1">
            <a:off x="628537" y="4948916"/>
            <a:ext cx="2628000" cy="689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25"/>
          </a:p>
        </p:txBody>
      </p:sp>
      <p:sp>
        <p:nvSpPr>
          <p:cNvPr id="13" name="Текст 13">
            <a:extLst>
              <a:ext uri="{FF2B5EF4-FFF2-40B4-BE49-F238E27FC236}">
                <a16:creationId xmlns:a16="http://schemas.microsoft.com/office/drawing/2014/main" xmlns="" id="{CD312D6D-E2C7-4469-A23B-9880D3B364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14007" y="3570493"/>
            <a:ext cx="9562055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Название структурного подразделения администрации 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A81902EF-0B6F-4DF7-BEE0-A632DFD38F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14007" y="4060960"/>
            <a:ext cx="9562055" cy="146870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ТЕМА ВЫСТУПЛЕНИЯ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:a16="http://schemas.microsoft.com/office/drawing/2014/main" xmlns="" id="{5E333FA8-F6A9-4F52-8A9B-5F4A4553F0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14007" y="5643890"/>
            <a:ext cx="9562056" cy="648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ФИО, должность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xmlns="" id="{37C59575-CAE5-4919-B54F-674AB7C1FC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3030" y="5643890"/>
            <a:ext cx="1475572" cy="648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</p:spTree>
    <p:extLst>
      <p:ext uri="{BB962C8B-B14F-4D97-AF65-F5344CB8AC3E}">
        <p14:creationId xmlns:p14="http://schemas.microsoft.com/office/powerpoint/2010/main" val="126140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4223793" y="1197252"/>
            <a:ext cx="7966255" cy="450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marL="581211" indent="-380990" defTabSz="1088198">
              <a:buFont typeface="Arial" pitchFamily="34" charset="0"/>
              <a:buChar char="•"/>
            </a:pPr>
            <a:endParaRPr lang="en-US" sz="2133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4223792" y="0"/>
            <a:ext cx="7968211" cy="980728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lIns="103888" tIns="51944" rIns="103888" bIns="51944" rtlCol="0" anchor="ctr"/>
          <a:lstStyle/>
          <a:p>
            <a:pPr marL="609607" marR="0" lvl="0" indent="0" defTabSz="10881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33" b="0" i="0" u="none" strike="noStrike" kern="0" cap="none" spc="0" normalizeH="0" baseline="0" noProof="0" dirty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4223792" y="5954334"/>
            <a:ext cx="7971029" cy="900509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lIns="103888" tIns="51944" rIns="103888" bIns="51944" rtlCol="0" anchor="ctr"/>
          <a:lstStyle/>
          <a:p>
            <a:pPr marL="609607" marR="0" lvl="0" indent="0" defTabSz="10881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33" b="0" i="0" u="none" strike="noStrike" kern="0" cap="none" spc="0" normalizeH="0" baseline="0" noProof="0" dirty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4229737" y="2349875"/>
            <a:ext cx="216000" cy="21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4702985" y="4524375"/>
            <a:ext cx="6968556" cy="11488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ФИО, должность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pic>
        <p:nvPicPr>
          <p:cNvPr id="15" name="Рисунок 14" descr="Изображение выглядит как цвет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9144F5D4-2C6F-4FFE-A383-4217D3A69B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141"/>
          <a:stretch/>
        </p:blipFill>
        <p:spPr>
          <a:xfrm>
            <a:off x="359538" y="1602584"/>
            <a:ext cx="3505529" cy="3652832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264CAC8-D6B1-42F1-ACB3-0E36A508B046}"/>
              </a:ext>
            </a:extLst>
          </p:cNvPr>
          <p:cNvSpPr/>
          <p:nvPr userDrawn="1"/>
        </p:nvSpPr>
        <p:spPr>
          <a:xfrm>
            <a:off x="136431" y="5473456"/>
            <a:ext cx="395174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Администрация Курской области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xmlns="" id="{504E10CD-3DA4-48D9-A49F-55B05FAEB2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02985" y="273050"/>
            <a:ext cx="6968556" cy="6414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Название структурного подразделения администрации </a:t>
            </a:r>
          </a:p>
        </p:txBody>
      </p:sp>
      <p:sp>
        <p:nvSpPr>
          <p:cNvPr id="21" name="Текст 13">
            <a:extLst>
              <a:ext uri="{FF2B5EF4-FFF2-40B4-BE49-F238E27FC236}">
                <a16:creationId xmlns:a16="http://schemas.microsoft.com/office/drawing/2014/main" xmlns="" id="{6F3771EF-AA06-4BBB-9A07-5067D58EBD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2985" y="6056965"/>
            <a:ext cx="6968556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xmlns="" id="{7F221D2E-3B57-4533-B8D5-A1168DE772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02985" y="2358983"/>
            <a:ext cx="6968556" cy="215089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ТЕМА ВЫСТУПЛЕНИЯ</a:t>
            </a:r>
          </a:p>
        </p:txBody>
      </p:sp>
    </p:spTree>
    <p:extLst>
      <p:ext uri="{BB962C8B-B14F-4D97-AF65-F5344CB8AC3E}">
        <p14:creationId xmlns:p14="http://schemas.microsoft.com/office/powerpoint/2010/main" val="19350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/>
            <a:extLst>
              <a:ext uri="{FF2B5EF4-FFF2-40B4-BE49-F238E27FC236}">
                <a16:creationId xmlns:a16="http://schemas.microsoft.com/office/drawing/2014/main" xmlns="" id="{7BA5F1E5-6C93-466A-88F9-E981C1A5E44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marL="581211" indent="-380990" defTabSz="1088198">
              <a:buFont typeface="Arial" pitchFamily="34" charset="0"/>
              <a:buChar char="•"/>
            </a:pPr>
            <a:endParaRPr lang="en-US" sz="2133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xmlns="" id="{4215E6AE-9CCB-46C1-B110-7BF68B6760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39940" y="1491801"/>
            <a:ext cx="8536123" cy="19390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ТЕМА ВЫСТУПЛЕНИЯ</a:t>
            </a:r>
          </a:p>
        </p:txBody>
      </p:sp>
      <p:pic>
        <p:nvPicPr>
          <p:cNvPr id="6" name="Рисунок 5" descr="Изображение выглядит как здание, остановка, сидит, движе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3F58681C-A193-4267-950D-B83A6D2C1D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1649"/>
            <a:ext cx="12192000" cy="2842054"/>
          </a:xfrm>
          <a:prstGeom prst="rect">
            <a:avLst/>
          </a:prstGeom>
        </p:spPr>
      </p:pic>
      <p:pic>
        <p:nvPicPr>
          <p:cNvPr id="7" name="Рисунок 6" descr="Изображение выглядит как цвет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447911E1-FB86-4780-8991-1E8D64693A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141"/>
          <a:stretch/>
        </p:blipFill>
        <p:spPr>
          <a:xfrm>
            <a:off x="368168" y="1165473"/>
            <a:ext cx="2487179" cy="259169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BC18A89-4C54-4E29-9C57-B61B05775028}"/>
              </a:ext>
            </a:extLst>
          </p:cNvPr>
          <p:cNvSpPr/>
          <p:nvPr userDrawn="1"/>
        </p:nvSpPr>
        <p:spPr>
          <a:xfrm>
            <a:off x="2978919" y="1489318"/>
            <a:ext cx="72000" cy="19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xmlns="" id="{DA26FAB0-78DD-4643-BCDD-14C5EE02E1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2067" y="3499916"/>
            <a:ext cx="4045603" cy="11488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ru-RU" dirty="0"/>
              <a:t>ФИО, должность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10" name="Текст 13">
            <a:extLst>
              <a:ext uri="{FF2B5EF4-FFF2-40B4-BE49-F238E27FC236}">
                <a16:creationId xmlns:a16="http://schemas.microsoft.com/office/drawing/2014/main" xmlns="" id="{F7D0EB93-280C-4A90-8EC7-95BAA24828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01270" y="4852897"/>
            <a:ext cx="4046400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4D06829-6564-4873-A52B-D1479BC8E69B}"/>
              </a:ext>
            </a:extLst>
          </p:cNvPr>
          <p:cNvSpPr/>
          <p:nvPr userDrawn="1"/>
        </p:nvSpPr>
        <p:spPr>
          <a:xfrm>
            <a:off x="3139940" y="1073969"/>
            <a:ext cx="911384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АДМИНИСТРАЦИЯ КУРСКОЙ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78663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3">
            <a:extLst>
              <a:ext uri="{FF2B5EF4-FFF2-40B4-BE49-F238E27FC236}">
                <a16:creationId xmlns:a16="http://schemas.microsoft.com/office/drawing/2014/main" xmlns="" id="{4F339A70-C5B7-4220-99EA-0616D8C18F17}"/>
              </a:ext>
            </a:extLst>
          </p:cNvPr>
          <p:cNvSpPr txBox="1">
            <a:spLocks/>
          </p:cNvSpPr>
          <p:nvPr userDrawn="1"/>
        </p:nvSpPr>
        <p:spPr>
          <a:xfrm>
            <a:off x="520598" y="3929295"/>
            <a:ext cx="5056338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Название структурного подразделения администрации </a:t>
            </a:r>
          </a:p>
        </p:txBody>
      </p:sp>
      <p:sp>
        <p:nvSpPr>
          <p:cNvPr id="3" name="Текст 13">
            <a:extLst>
              <a:ext uri="{FF2B5EF4-FFF2-40B4-BE49-F238E27FC236}">
                <a16:creationId xmlns:a16="http://schemas.microsoft.com/office/drawing/2014/main" xmlns="" id="{B6AB79C1-D9D7-4F5F-9684-A451F8B1F9C0}"/>
              </a:ext>
            </a:extLst>
          </p:cNvPr>
          <p:cNvSpPr txBox="1">
            <a:spLocks/>
          </p:cNvSpPr>
          <p:nvPr userDrawn="1"/>
        </p:nvSpPr>
        <p:spPr>
          <a:xfrm>
            <a:off x="520598" y="4376438"/>
            <a:ext cx="5825882" cy="101123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accent2"/>
                </a:solidFill>
              </a:rPr>
              <a:t>ТЕМА ВЫСТУПЛЕНИЯ</a:t>
            </a:r>
          </a:p>
        </p:txBody>
      </p:sp>
      <p:sp>
        <p:nvSpPr>
          <p:cNvPr id="4" name="Текст 13">
            <a:extLst>
              <a:ext uri="{FF2B5EF4-FFF2-40B4-BE49-F238E27FC236}">
                <a16:creationId xmlns:a16="http://schemas.microsoft.com/office/drawing/2014/main" xmlns="" id="{F20B85FD-CF4A-46E3-8759-3DFDF1DE38B0}"/>
              </a:ext>
            </a:extLst>
          </p:cNvPr>
          <p:cNvSpPr txBox="1">
            <a:spLocks/>
          </p:cNvSpPr>
          <p:nvPr userDrawn="1"/>
        </p:nvSpPr>
        <p:spPr>
          <a:xfrm>
            <a:off x="521011" y="5663180"/>
            <a:ext cx="5574989" cy="648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ФИО, 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72947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2">
            <a:extLst>
              <a:ext uri="{FF2B5EF4-FFF2-40B4-BE49-F238E27FC236}">
                <a16:creationId xmlns:a16="http://schemas.microsoft.com/office/drawing/2014/main" xmlns="" id="{FB7F2449-89D5-47EB-A8C8-78C8FA3313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1915" y="1495974"/>
            <a:ext cx="5308779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Диаграмма 2">
            <a:extLst>
              <a:ext uri="{FF2B5EF4-FFF2-40B4-BE49-F238E27FC236}">
                <a16:creationId xmlns:a16="http://schemas.microsoft.com/office/drawing/2014/main" xmlns="" id="{EDD528EA-7A19-4E3E-9A45-5581BB7C6429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23848" y="1495974"/>
            <a:ext cx="5271310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xmlns="" id="{71C00C3B-4A78-4398-AC04-E1CE8CA621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7233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99" y="1495974"/>
            <a:ext cx="5334840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xmlns="" id="{67D2F4AD-FD94-4964-8A54-792FE42367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7411" y="1495974"/>
            <a:ext cx="5334658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xmlns="" id="{BDB196AE-4DEB-40BB-9E31-6851630EE1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0496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>
            <a:extLst>
              <a:ext uri="{FF2B5EF4-FFF2-40B4-BE49-F238E27FC236}">
                <a16:creationId xmlns:a16="http://schemas.microsoft.com/office/drawing/2014/main" xmlns="" id="{9E6F6204-35AC-454B-8B2D-BA8415885B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59866" y="6466314"/>
            <a:ext cx="2301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C6EC25B1-B2BA-4F6F-9412-6E4C375258E9}" type="slidenum">
              <a:rPr lang="en-US" sz="140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rPr>
              <a:pPr algn="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xmlns="" id="{CB052193-2553-4387-8829-A089A77D18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3281" y="6481703"/>
            <a:ext cx="109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cs typeface="+mn-cs"/>
              </a:rPr>
              <a:t>| </a:t>
            </a:r>
            <a:r>
              <a:rPr lang="ru-RU" sz="1400" b="1" dirty="0" smtClean="0">
                <a:solidFill>
                  <a:schemeClr val="accent1"/>
                </a:solidFill>
                <a:latin typeface="+mn-lt"/>
                <a:cs typeface="+mn-cs"/>
              </a:rPr>
              <a:t>Бюджет для граждан</a:t>
            </a:r>
            <a:endParaRPr lang="en-US" sz="1200" b="1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11" name="Заголовок 12">
            <a:extLst>
              <a:ext uri="{FF2B5EF4-FFF2-40B4-BE49-F238E27FC236}">
                <a16:creationId xmlns:a16="http://schemas.microsoft.com/office/drawing/2014/main" xmlns="" id="{484C020E-9BB1-44E0-A63A-AA7E6B7E1FC8}"/>
              </a:ext>
            </a:extLst>
          </p:cNvPr>
          <p:cNvSpPr txBox="1">
            <a:spLocks/>
          </p:cNvSpPr>
          <p:nvPr userDrawn="1"/>
        </p:nvSpPr>
        <p:spPr>
          <a:xfrm>
            <a:off x="546137" y="401722"/>
            <a:ext cx="11112673" cy="67500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xmlns="" id="{76683639-6EC6-4AB6-B465-0E513FE8193F}"/>
              </a:ext>
            </a:extLst>
          </p:cNvPr>
          <p:cNvSpPr txBox="1">
            <a:spLocks/>
          </p:cNvSpPr>
          <p:nvPr userDrawn="1"/>
        </p:nvSpPr>
        <p:spPr>
          <a:xfrm>
            <a:off x="515938" y="399631"/>
            <a:ext cx="11160125" cy="69592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13" name="Рисунок 12" descr="Изображение выглядит как цвет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E7DB7562-A24C-414C-96E2-4D5D5831D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9" cstate="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141"/>
          <a:stretch/>
        </p:blipFill>
        <p:spPr>
          <a:xfrm>
            <a:off x="146521" y="6343819"/>
            <a:ext cx="396000" cy="41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8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702" r:id="rId3"/>
    <p:sldLayoutId id="2147483687" r:id="rId4"/>
    <p:sldLayoutId id="2147483689" r:id="rId5"/>
    <p:sldLayoutId id="2147483688" r:id="rId6"/>
    <p:sldLayoutId id="2147483699" r:id="rId7"/>
    <p:sldLayoutId id="2147483693" r:id="rId8"/>
    <p:sldLayoutId id="2147483690" r:id="rId9"/>
    <p:sldLayoutId id="2147483694" r:id="rId10"/>
    <p:sldLayoutId id="2147483691" r:id="rId11"/>
    <p:sldLayoutId id="2147483701" r:id="rId12"/>
    <p:sldLayoutId id="2147483692" r:id="rId13"/>
    <p:sldLayoutId id="2147483680" r:id="rId14"/>
    <p:sldLayoutId id="2147483677" r:id="rId15"/>
    <p:sldLayoutId id="2147483675" r:id="rId16"/>
    <p:sldLayoutId id="2147483672" r:id="rId17"/>
    <p:sldLayoutId id="2147483664" r:id="rId18"/>
    <p:sldLayoutId id="2147483665" r:id="rId19"/>
    <p:sldLayoutId id="2147483666" r:id="rId20"/>
    <p:sldLayoutId id="2147483667" r:id="rId21"/>
    <p:sldLayoutId id="2147483679" r:id="rId22"/>
    <p:sldLayoutId id="2147483697" r:id="rId23"/>
    <p:sldLayoutId id="2147483700" r:id="rId24"/>
    <p:sldLayoutId id="2147483704" r:id="rId25"/>
    <p:sldLayoutId id="2147483708" r:id="rId26"/>
    <p:sldLayoutId id="2147483709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935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pos="7355" userDrawn="1">
          <p15:clr>
            <a:srgbClr val="F26B43"/>
          </p15:clr>
        </p15:guide>
        <p15:guide id="6" pos="3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внешний, трава, здание, часы&#10;&#10;Автоматически созданное описание">
            <a:extLst>
              <a:ext uri="{FF2B5EF4-FFF2-40B4-BE49-F238E27FC236}">
                <a16:creationId xmlns="" xmlns:a16="http://schemas.microsoft.com/office/drawing/2014/main" id="{C188F277-57D9-42E6-80B3-415DA19FF59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" b="26434"/>
          <a:stretch/>
        </p:blipFill>
        <p:spPr>
          <a:xfrm>
            <a:off x="0" y="1"/>
            <a:ext cx="12192000" cy="3429000"/>
          </a:xfrm>
        </p:spPr>
      </p:pic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FFE18F8A-7DC3-4B7C-86D9-8A47A62B36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 smtClean="0"/>
              <a:t>Комитет финансов города Курска</a:t>
            </a:r>
            <a:endParaRPr lang="ru-RU" dirty="0"/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A5141AA3-E1DA-491E-964B-826774549A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БЮДЖЕТ ДЛЯ ГРАЖДАН</a:t>
            </a:r>
          </a:p>
          <a:p>
            <a:r>
              <a:rPr lang="ru-RU" sz="2000" dirty="0" smtClean="0">
                <a:solidFill>
                  <a:schemeClr val="accent2"/>
                </a:solidFill>
              </a:rPr>
              <a:t>к проекту решения Курского городского Собрания «Об исполнении бюджета города Курска за 2021 года»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FC3C58A3-1C95-4EEC-AA2D-BFCECA38AB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Виктор Иванович Стекачёв, </a:t>
            </a:r>
            <a:endParaRPr lang="ru-RU" dirty="0"/>
          </a:p>
          <a:p>
            <a:r>
              <a:rPr lang="ru-RU" dirty="0"/>
              <a:t>председатель комитета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54F8B617-8724-4F83-BB90-CB40899097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33" y="5655735"/>
            <a:ext cx="1904999" cy="822423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Курск, </a:t>
            </a:r>
            <a:r>
              <a:rPr lang="ru-RU" sz="1600" dirty="0" smtClean="0"/>
              <a:t>апрель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/>
              <a:t>2022 год</a:t>
            </a:r>
            <a:endParaRPr lang="ru-RU" sz="1600" dirty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1DCBFE0F-5077-4AD5-A604-06AEABCDA0C0}"/>
              </a:ext>
            </a:extLst>
          </p:cNvPr>
          <p:cNvSpPr/>
          <p:nvPr/>
        </p:nvSpPr>
        <p:spPr>
          <a:xfrm>
            <a:off x="0" y="-5944"/>
            <a:ext cx="12192000" cy="3429000"/>
          </a:xfrm>
          <a:prstGeom prst="rect">
            <a:avLst/>
          </a:prstGeom>
          <a:solidFill>
            <a:schemeClr val="bg2">
              <a:lumMod val="10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255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2179AC20-3801-4871-9815-43CE6F1A4F38}"/>
              </a:ext>
            </a:extLst>
          </p:cNvPr>
          <p:cNvCxnSpPr/>
          <p:nvPr/>
        </p:nvCxnSpPr>
        <p:spPr>
          <a:xfrm flipV="1">
            <a:off x="6113417" y="1829003"/>
            <a:ext cx="0" cy="4500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A3F56FEF-2C90-45E1-A39E-D9DBD4F62AF8}"/>
              </a:ext>
            </a:extLst>
          </p:cNvPr>
          <p:cNvCxnSpPr>
            <a:cxnSpLocks/>
          </p:cNvCxnSpPr>
          <p:nvPr/>
        </p:nvCxnSpPr>
        <p:spPr>
          <a:xfrm flipV="1">
            <a:off x="6180667" y="3581638"/>
            <a:ext cx="5552151" cy="281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5B9F876F-7043-45BB-86C2-2E60C40A0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ПОКАЗАТЕЛИ СОЦИАЛЬНО-ЭКОНОМИЧЕСКОГО РАЗВИТИЯ </a:t>
            </a:r>
            <a:br>
              <a:rPr lang="ru-RU" sz="2400" dirty="0" smtClean="0"/>
            </a:br>
            <a:r>
              <a:rPr lang="ru-RU" sz="2400" dirty="0" smtClean="0"/>
              <a:t>ГОРОДА КУРСКА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7368" y="144028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Объем отгруженных товаров собственного производства, выполненных работ  и услуг собственными силами (в млн. руб.)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61326" y="1429420"/>
            <a:ext cx="5669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Численность населения на конец года (в тыс.чел.)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340055" y="3711016"/>
            <a:ext cx="5265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Оборот  общественного  питания (в млн. руб.)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158074139"/>
              </p:ext>
            </p:extLst>
          </p:nvPr>
        </p:nvGraphicFramePr>
        <p:xfrm>
          <a:off x="-220132" y="2496077"/>
          <a:ext cx="644605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666042491"/>
              </p:ext>
            </p:extLst>
          </p:nvPr>
        </p:nvGraphicFramePr>
        <p:xfrm>
          <a:off x="6274851" y="1946268"/>
          <a:ext cx="5544616" cy="1503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Диаграмма 19"/>
          <p:cNvGraphicFramePr/>
          <p:nvPr/>
        </p:nvGraphicFramePr>
        <p:xfrm>
          <a:off x="6254753" y="4203493"/>
          <a:ext cx="5472608" cy="239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9338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человек, компьютер, женщина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ACF42FD6-36A3-461B-81A6-227EB7C894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22" b="12222"/>
          <a:stretch>
            <a:fillRect/>
          </a:stretch>
        </p:blipFill>
        <p:spPr/>
      </p:pic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41414636-CE8E-465F-BFEE-0671819A6847}"/>
              </a:ext>
            </a:extLst>
          </p:cNvPr>
          <p:cNvSpPr/>
          <p:nvPr/>
        </p:nvSpPr>
        <p:spPr>
          <a:xfrm>
            <a:off x="6204824" y="4818045"/>
            <a:ext cx="440465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D25C89B9-7A78-479F-9318-CA2484706F89}"/>
              </a:ext>
            </a:extLst>
          </p:cNvPr>
          <p:cNvSpPr/>
          <p:nvPr/>
        </p:nvSpPr>
        <p:spPr>
          <a:xfrm>
            <a:off x="1" y="1802675"/>
            <a:ext cx="6643219" cy="3038475"/>
          </a:xfrm>
          <a:custGeom>
            <a:avLst/>
            <a:gdLst>
              <a:gd name="connsiteX0" fmla="*/ 0 w 6643219"/>
              <a:gd name="connsiteY0" fmla="*/ 0 h 2821648"/>
              <a:gd name="connsiteX1" fmla="*/ 5465335 w 6643219"/>
              <a:gd name="connsiteY1" fmla="*/ 0 h 2821648"/>
              <a:gd name="connsiteX2" fmla="*/ 6643219 w 6643219"/>
              <a:gd name="connsiteY2" fmla="*/ 2821648 h 2821648"/>
              <a:gd name="connsiteX3" fmla="*/ 0 w 6643219"/>
              <a:gd name="connsiteY3" fmla="*/ 2821648 h 2821648"/>
              <a:gd name="connsiteX4" fmla="*/ 0 w 6643219"/>
              <a:gd name="connsiteY4" fmla="*/ 0 h 282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3219" h="2821648">
                <a:moveTo>
                  <a:pt x="0" y="0"/>
                </a:moveTo>
                <a:lnTo>
                  <a:pt x="5465335" y="0"/>
                </a:lnTo>
                <a:lnTo>
                  <a:pt x="6643219" y="2821648"/>
                </a:lnTo>
                <a:lnTo>
                  <a:pt x="0" y="28216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="" xmlns:a16="http://schemas.microsoft.com/office/drawing/2014/main" id="{7BA77E3E-F038-4820-B2B7-A1DE2AC78C44}"/>
              </a:ext>
            </a:extLst>
          </p:cNvPr>
          <p:cNvSpPr/>
          <p:nvPr/>
        </p:nvSpPr>
        <p:spPr>
          <a:xfrm>
            <a:off x="-36904" y="3185578"/>
            <a:ext cx="6150643" cy="277830"/>
          </a:xfrm>
          <a:custGeom>
            <a:avLst/>
            <a:gdLst>
              <a:gd name="connsiteX0" fmla="*/ 0 w 2198246"/>
              <a:gd name="connsiteY0" fmla="*/ 0 h 252000"/>
              <a:gd name="connsiteX1" fmla="*/ 2198246 w 2198246"/>
              <a:gd name="connsiteY1" fmla="*/ 0 h 252000"/>
              <a:gd name="connsiteX2" fmla="*/ 2198246 w 2198246"/>
              <a:gd name="connsiteY2" fmla="*/ 252000 h 252000"/>
              <a:gd name="connsiteX3" fmla="*/ 0 w 2198246"/>
              <a:gd name="connsiteY3" fmla="*/ 252000 h 252000"/>
              <a:gd name="connsiteX4" fmla="*/ 0 w 2198246"/>
              <a:gd name="connsiteY4" fmla="*/ 0 h 252000"/>
              <a:gd name="connsiteX0" fmla="*/ 0 w 2258536"/>
              <a:gd name="connsiteY0" fmla="*/ 0 h 252000"/>
              <a:gd name="connsiteX1" fmla="*/ 219824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58536"/>
              <a:gd name="connsiteY0" fmla="*/ 0 h 252000"/>
              <a:gd name="connsiteX1" fmla="*/ 213795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43463"/>
              <a:gd name="connsiteY0" fmla="*/ 0 h 252000"/>
              <a:gd name="connsiteX1" fmla="*/ 2137956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38480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6350 h 258350"/>
              <a:gd name="connsiteX1" fmla="*/ 2148005 w 2243463"/>
              <a:gd name="connsiteY1" fmla="*/ 0 h 258350"/>
              <a:gd name="connsiteX2" fmla="*/ 2243463 w 2243463"/>
              <a:gd name="connsiteY2" fmla="*/ 248302 h 258350"/>
              <a:gd name="connsiteX3" fmla="*/ 0 w 2243463"/>
              <a:gd name="connsiteY3" fmla="*/ 258350 h 258350"/>
              <a:gd name="connsiteX4" fmla="*/ 0 w 2243463"/>
              <a:gd name="connsiteY4" fmla="*/ 6350 h 258350"/>
              <a:gd name="connsiteX0" fmla="*/ 0 w 2284524"/>
              <a:gd name="connsiteY0" fmla="*/ 6350 h 258350"/>
              <a:gd name="connsiteX1" fmla="*/ 2148005 w 2284524"/>
              <a:gd name="connsiteY1" fmla="*/ 0 h 258350"/>
              <a:gd name="connsiteX2" fmla="*/ 2284524 w 2284524"/>
              <a:gd name="connsiteY2" fmla="*/ 248302 h 258350"/>
              <a:gd name="connsiteX3" fmla="*/ 0 w 2284524"/>
              <a:gd name="connsiteY3" fmla="*/ 258350 h 258350"/>
              <a:gd name="connsiteX4" fmla="*/ 0 w 2284524"/>
              <a:gd name="connsiteY4" fmla="*/ 6350 h 258350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183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19547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75322"/>
              <a:gd name="connsiteY0" fmla="*/ 9881 h 261881"/>
              <a:gd name="connsiteX1" fmla="*/ 2119547 w 2275322"/>
              <a:gd name="connsiteY1" fmla="*/ 0 h 261881"/>
              <a:gd name="connsiteX2" fmla="*/ 2275322 w 2275322"/>
              <a:gd name="connsiteY2" fmla="*/ 255363 h 261881"/>
              <a:gd name="connsiteX3" fmla="*/ 0 w 2275322"/>
              <a:gd name="connsiteY3" fmla="*/ 261881 h 261881"/>
              <a:gd name="connsiteX4" fmla="*/ 0 w 2275322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5363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2384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25830 h 277830"/>
              <a:gd name="connsiteX1" fmla="*/ 2225225 w 2266120"/>
              <a:gd name="connsiteY1" fmla="*/ 0 h 277830"/>
              <a:gd name="connsiteX2" fmla="*/ 2266120 w 2266120"/>
              <a:gd name="connsiteY2" fmla="*/ 268333 h 277830"/>
              <a:gd name="connsiteX3" fmla="*/ 0 w 2266120"/>
              <a:gd name="connsiteY3" fmla="*/ 277830 h 277830"/>
              <a:gd name="connsiteX4" fmla="*/ 0 w 2266120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4148"/>
              <a:gd name="connsiteY0" fmla="*/ 25830 h 277830"/>
              <a:gd name="connsiteX1" fmla="*/ 22252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  <a:gd name="connsiteX0" fmla="*/ 0 w 2264148"/>
              <a:gd name="connsiteY0" fmla="*/ 25830 h 277830"/>
              <a:gd name="connsiteX1" fmla="*/ 22265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148" h="277830">
                <a:moveTo>
                  <a:pt x="0" y="25830"/>
                </a:moveTo>
                <a:lnTo>
                  <a:pt x="2226525" y="0"/>
                </a:lnTo>
                <a:lnTo>
                  <a:pt x="2264148" y="268333"/>
                </a:lnTo>
                <a:lnTo>
                  <a:pt x="0" y="277830"/>
                </a:lnTo>
                <a:lnTo>
                  <a:pt x="0" y="258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ABCB68E3-4E63-4297-A336-9092EF25B0A2}"/>
              </a:ext>
            </a:extLst>
          </p:cNvPr>
          <p:cNvSpPr/>
          <p:nvPr/>
        </p:nvSpPr>
        <p:spPr>
          <a:xfrm>
            <a:off x="732826" y="2547908"/>
            <a:ext cx="4763589" cy="156966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Segoe UI Light" panose="020B0502040204020203" pitchFamily="34" charset="0"/>
              </a:rPr>
              <a:t>АНАЛИЗ ИСПОЛНЕНИЯ БЮДЖЕТА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336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CD80AE3D-2E81-417B-8B22-51A561BFB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81" y="843883"/>
            <a:ext cx="11725835" cy="695924"/>
          </a:xfrm>
        </p:spPr>
        <p:txBody>
          <a:bodyPr/>
          <a:lstStyle/>
          <a:p>
            <a:r>
              <a:rPr lang="ru-RU" dirty="0" smtClean="0"/>
              <a:t>ОСНОВНЫЕ ПАРАМЕТРЫ  ИСПОЛНЕНИЯ БЮДЖЕТА  </a:t>
            </a:r>
            <a:br>
              <a:rPr lang="ru-RU" dirty="0" smtClean="0"/>
            </a:br>
            <a:r>
              <a:rPr lang="ru-RU" dirty="0" smtClean="0"/>
              <a:t>ГОРОДА КУРСКА ЗА 2020 ГОД И 2021 ГОДЫ </a:t>
            </a:r>
            <a:r>
              <a:rPr lang="ru-RU" sz="2400" b="0" dirty="0" smtClean="0">
                <a:latin typeface="+mn-lt"/>
              </a:rPr>
              <a:t>(в тыс. руб.)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Group 56"/>
          <p:cNvGraphicFramePr>
            <a:graphicFrameLocks noGrp="1"/>
          </p:cNvGraphicFramePr>
          <p:nvPr/>
        </p:nvGraphicFramePr>
        <p:xfrm>
          <a:off x="364066" y="1985962"/>
          <a:ext cx="11311467" cy="3166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6036"/>
                <a:gridCol w="2121404"/>
                <a:gridCol w="2024976"/>
                <a:gridCol w="2039051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2020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2021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отклонения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471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I.</a:t>
                      </a: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Доходы, всего, из них: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12 871 611</a:t>
                      </a:r>
                      <a:endParaRPr kumimoji="0" lang="ru-RU" sz="2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15 554 458</a:t>
                      </a:r>
                      <a:endParaRPr kumimoji="0" lang="ru-RU" sz="2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+2 682 847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8135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Налоговые и неналоговые доходы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4 344 433</a:t>
                      </a:r>
                      <a:endParaRPr kumimoji="0" lang="ru-RU" sz="2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5 110 714</a:t>
                      </a:r>
                      <a:endParaRPr kumimoji="0" lang="ru-RU" sz="2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+766 281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431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Безвозмездные поступления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8 527 178</a:t>
                      </a:r>
                      <a:endParaRPr kumimoji="0" lang="ru-RU" sz="2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10 443 744</a:t>
                      </a:r>
                      <a:endParaRPr kumimoji="0" lang="ru-RU" sz="2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+1 916 566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431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II. </a:t>
                      </a: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Расходы, всего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13 012 326</a:t>
                      </a:r>
                      <a:endParaRPr kumimoji="0" lang="ru-RU" sz="2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15 154 560</a:t>
                      </a:r>
                      <a:endParaRPr kumimoji="0" lang="ru-RU" sz="2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+ 2 142 234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561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III.</a:t>
                      </a: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Дефицит (-), профицит (+)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-140 715</a:t>
                      </a:r>
                      <a:endParaRPr kumimoji="0" lang="ru-RU" sz="2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-399 898</a:t>
                      </a:r>
                      <a:endParaRPr kumimoji="0" lang="ru-RU" sz="2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-259 183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43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CD80AE3D-2E81-417B-8B22-51A561BFB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81" y="843883"/>
            <a:ext cx="11725835" cy="695924"/>
          </a:xfrm>
        </p:spPr>
        <p:txBody>
          <a:bodyPr/>
          <a:lstStyle/>
          <a:p>
            <a:r>
              <a:rPr lang="ru-RU" dirty="0" smtClean="0"/>
              <a:t>ИСПОЛНЕНИЕ БЮДЖЕТА  ГОРОДА КУРСКА ЗА 2021 ГОД</a:t>
            </a:r>
            <a:br>
              <a:rPr lang="ru-RU" dirty="0" smtClean="0"/>
            </a:br>
            <a:r>
              <a:rPr lang="ru-RU" sz="2400" b="0" dirty="0" smtClean="0">
                <a:latin typeface="+mn-lt"/>
              </a:rPr>
              <a:t>(в тыс. руб.)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150444"/>
              </p:ext>
            </p:extLst>
          </p:nvPr>
        </p:nvGraphicFramePr>
        <p:xfrm>
          <a:off x="474132" y="1828792"/>
          <a:ext cx="11311469" cy="400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0161"/>
                <a:gridCol w="1990819"/>
                <a:gridCol w="1990819"/>
                <a:gridCol w="1628851"/>
                <a:gridCol w="1990819"/>
              </a:tblGrid>
              <a:tr h="61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Уточненный 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2021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Исполнено за 2021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Процент исполнения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Отклонения от плана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631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I.</a:t>
                      </a:r>
                      <a:r>
                        <a:rPr kumimoji="0" lang="ru-RU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Доходы, всего,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              из них:</a:t>
                      </a:r>
                      <a:endParaRPr kumimoji="0" lang="ru-RU" sz="18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15 428 644</a:t>
                      </a:r>
                      <a:endParaRPr kumimoji="0" lang="ru-RU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15 554 458</a:t>
                      </a:r>
                      <a:endParaRPr kumimoji="0" lang="ru-RU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100,8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+125 814</a:t>
                      </a:r>
                      <a:endParaRPr kumimoji="0" lang="ru-RU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Налоговые и неналоговые доходы</a:t>
                      </a:r>
                      <a:endParaRPr kumimoji="0" lang="ru-RU" sz="18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4 881 885</a:t>
                      </a:r>
                      <a:endParaRPr kumimoji="0" lang="ru-RU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5 110 714</a:t>
                      </a:r>
                      <a:endParaRPr kumimoji="0" lang="ru-RU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104,7</a:t>
                      </a:r>
                      <a:endParaRPr kumimoji="0" lang="ru-RU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+228 829</a:t>
                      </a:r>
                      <a:endParaRPr kumimoji="0" lang="ru-RU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Безвозмездные поступления</a:t>
                      </a:r>
                      <a:endParaRPr kumimoji="0" lang="ru-RU" sz="18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10 523 011</a:t>
                      </a:r>
                      <a:endParaRPr kumimoji="0" lang="ru-RU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10 443 744</a:t>
                      </a:r>
                      <a:endParaRPr kumimoji="0" lang="ru-RU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99,2</a:t>
                      </a:r>
                      <a:endParaRPr kumimoji="0" lang="ru-RU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- 79 267</a:t>
                      </a:r>
                      <a:endParaRPr kumimoji="0" lang="ru-RU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II. </a:t>
                      </a:r>
                      <a:r>
                        <a:rPr kumimoji="0" lang="ru-RU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Расходы, всего</a:t>
                      </a:r>
                      <a:endParaRPr kumimoji="0" lang="ru-RU" sz="18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15 837 667</a:t>
                      </a:r>
                      <a:endParaRPr kumimoji="0" lang="ru-RU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15 154 560</a:t>
                      </a:r>
                      <a:endParaRPr kumimoji="0" lang="ru-RU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95,7</a:t>
                      </a:r>
                      <a:endParaRPr kumimoji="0" lang="ru-RU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- 683 107</a:t>
                      </a:r>
                      <a:endParaRPr kumimoji="0" lang="ru-RU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III.</a:t>
                      </a:r>
                      <a:r>
                        <a:rPr kumimoji="0" lang="ru-RU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Дефицит (-), профицит (+)</a:t>
                      </a:r>
                      <a:endParaRPr kumimoji="0" lang="ru-RU" sz="18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+ 432 771</a:t>
                      </a:r>
                      <a:endParaRPr kumimoji="0" lang="ru-RU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-399 898</a:t>
                      </a:r>
                      <a:endParaRPr kumimoji="0" lang="ru-RU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Char char="-"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-92,4</a:t>
                      </a:r>
                      <a:endParaRPr kumimoji="0" lang="ru-RU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- 832 669</a:t>
                      </a:r>
                      <a:endParaRPr kumimoji="0" lang="ru-RU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43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 smtClean="0"/>
              <a:t>СТРУКТУРА НАЛОГОВЫХ И НЕНАЛОГОВЫХ ДОХОДОВ БЮДЖЕТА ГОРОДА КУРСКА ЗА 2021 ГОД</a:t>
            </a:r>
            <a:endParaRPr lang="ru-RU" sz="2400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03200" y="1744133"/>
          <a:ext cx="10803467" cy="466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 smtClean="0"/>
              <a:t>СТРУКТУРА НАЛОГОВЫХ ДОХОДОВ БЮДЖЕТА ГОРОДА КУРСКА </a:t>
            </a:r>
            <a:br>
              <a:rPr lang="ru-RU" sz="2400" dirty="0" smtClean="0"/>
            </a:br>
            <a:r>
              <a:rPr lang="ru-RU" sz="2400" dirty="0" smtClean="0"/>
              <a:t>ЗА 2020-2021 ГГ. </a:t>
            </a:r>
            <a:r>
              <a:rPr lang="ru-RU" sz="1800" b="0" dirty="0" smtClean="0">
                <a:latin typeface="+mn-lt"/>
              </a:rPr>
              <a:t>(В %)</a:t>
            </a:r>
            <a:endParaRPr lang="ru-RU" sz="1800" b="0" dirty="0">
              <a:latin typeface="+mn-lt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429269"/>
          <a:ext cx="12192000" cy="492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СТРУКТУРА НЕНАЛОГОВЫХ ДОХОДОВ БЮДЖЕТА ГОРОДА КУРСКА ЗА 2020-2021 ГГ. </a:t>
            </a:r>
            <a:r>
              <a:rPr lang="ru-RU" sz="1800" b="0" dirty="0" smtClean="0">
                <a:latin typeface="+mn-lt"/>
              </a:rPr>
              <a:t>(В %)</a:t>
            </a:r>
            <a:endParaRPr lang="ru-RU" b="0" dirty="0">
              <a:latin typeface="+mn-lt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1222565"/>
          <a:ext cx="12192000" cy="49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 smtClean="0"/>
              <a:t>СТРУКТУРА БЕЗВОЗМЕЗДНЫХ ПОСТУПЛЕНИЙ ИЗ ОБЛАСТНОГО БЮДЖЕТА ЗА 2020-2021 ГГ. </a:t>
            </a:r>
            <a:r>
              <a:rPr lang="ru-RU" sz="1800" b="0" dirty="0" smtClean="0">
                <a:latin typeface="+mn-lt"/>
              </a:rPr>
              <a:t>(в тыс.руб.)</a:t>
            </a:r>
            <a:endParaRPr lang="ru-RU" sz="2400" dirty="0">
              <a:latin typeface="+mn-lt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08701582"/>
              </p:ext>
            </p:extLst>
          </p:nvPr>
        </p:nvGraphicFramePr>
        <p:xfrm>
          <a:off x="0" y="1411277"/>
          <a:ext cx="12192000" cy="5031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830" y="323431"/>
            <a:ext cx="10865180" cy="695924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РАСХОДЫ БЮДЖЕТА ГОРОДА КУРСКА </a:t>
            </a:r>
            <a:r>
              <a:rPr lang="ru-RU" sz="1800" b="0" dirty="0" smtClean="0">
                <a:latin typeface="+mn-lt"/>
              </a:rPr>
              <a:t>(в тыс.руб.)</a:t>
            </a:r>
            <a:endParaRPr lang="ru-RU" sz="2400" b="0" dirty="0">
              <a:latin typeface="+mn-lt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1234225"/>
          <a:ext cx="12192000" cy="5327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 smtClean="0"/>
              <a:t>СТРУКТУРА РАСХОДОВ БЮДЖЕТА ГОРОДА КУРСКА ЗА 2021 ГОД</a:t>
            </a:r>
            <a:endParaRPr lang="ru-RU" sz="2400" b="0" dirty="0">
              <a:latin typeface="+mn-lt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05512802"/>
              </p:ext>
            </p:extLst>
          </p:nvPr>
        </p:nvGraphicFramePr>
        <p:xfrm>
          <a:off x="190459" y="1202758"/>
          <a:ext cx="12001541" cy="5350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540268" y="1175934"/>
            <a:ext cx="5334840" cy="2258853"/>
          </a:xfrm>
        </p:spPr>
        <p:txBody>
          <a:bodyPr/>
          <a:lstStyle/>
          <a:p>
            <a:pPr algn="just"/>
            <a:r>
              <a:rPr lang="ru-RU" dirty="0" smtClean="0">
                <a:cs typeface="Times New Roman" pitchFamily="18" charset="0"/>
              </a:rPr>
              <a:t>	«Бюджет для граждан» существует уже не первый год и доказал свою значимость и </a:t>
            </a:r>
            <a:r>
              <a:rPr lang="ru-RU" dirty="0" err="1" smtClean="0">
                <a:cs typeface="Times New Roman" pitchFamily="18" charset="0"/>
              </a:rPr>
              <a:t>востребованность</a:t>
            </a:r>
            <a:r>
              <a:rPr lang="ru-RU" dirty="0" smtClean="0">
                <a:cs typeface="Times New Roman" pitchFamily="18" charset="0"/>
              </a:rPr>
              <a:t>, как эффективный механизм «виртуального» диалога между муниципальной властью и населением города, занял важное место в общественной жизни. В целях обеспечения открытости работы Администрации города Курска представляем вашему вниманию отчет об исполнении бюджета города Курска за 2021 год в формате – «Бюджет для граждан». Данная форма отчета об исполнении бюджета предназначена для различных категорий населения города и представителей разных профессий: студентов, молодых семей и пенсионеров, педагогов и врачей, а также других категорий населения, не обладающих специальными знаниями в сфере бюджетного законодательства, и поможет разобраться им в главном финансовом документе города. 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6317411" y="1148502"/>
            <a:ext cx="5334658" cy="2258853"/>
          </a:xfrm>
        </p:spPr>
        <p:txBody>
          <a:bodyPr/>
          <a:lstStyle/>
          <a:p>
            <a:pPr algn="just"/>
            <a:r>
              <a:rPr lang="ru-RU" dirty="0" smtClean="0">
                <a:cs typeface="Times New Roman" pitchFamily="18" charset="0"/>
              </a:rPr>
              <a:t>	 В презентации вы сможете оценить объемы доходов и расходов бюджета города за 2021 год, их динамику в сравнении с предыдущим годом, увидеть основные направления расходования средств бюджета в отчетном году на финансирование мероприятий в сфере образования, культуры, молодежной и социальной политики, жилищно-коммунального хозяйства, и других сферах и проектах. Надеюсь, что знакомство с результатами и особенностями муниципальных финансов за 2021 год будет для вас не только интересным, но и полезным, что даст вам в дальнейшем возможность участия в обсуждении важных вопросов и принятии решений, связанных с жизнедеятельностью города Курска. Информационный ресурс «Бюджет для граждан»  подготовлен к  проекту решения Курского городского Собрания «Об исполнении бюджета города Курска за 2021 год». С данным документом  можно ознакомиться в сети «Интернет» на  сайте Администрации  города Курска в разделе «Экономика»  и на сайте Курского городского Собрания в разделе «Открытый диалог».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6974" y="189319"/>
            <a:ext cx="10865180" cy="695924"/>
          </a:xfrm>
        </p:spPr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Дорогие друзья! Сердечно приветствуем  вас на нашем сайте.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8958" y="301924"/>
            <a:ext cx="1182681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dirty="0" smtClean="0">
                <a:latin typeface="+mj-lt"/>
                <a:ea typeface="+mj-ea"/>
                <a:cs typeface="+mj-cs"/>
              </a:rPr>
              <a:t>ПОКАЗАТЕЛИ РАСХОДОВ БЮДЖЕТА ГОРОДА КУРСКА ЗА 2021 ГОД ПО РАЗДЕЛАМ, ПОДРАЗДЕЛАМ КЛАССИФИКАЦИИ РАСХОДОВ БЮДЖЕТА </a:t>
            </a:r>
            <a:r>
              <a:rPr lang="ru-RU" sz="1600" dirty="0" smtClean="0"/>
              <a:t>(тыс.руб.)</a:t>
            </a:r>
            <a:r>
              <a:rPr lang="ru-RU" sz="2400" b="1" dirty="0" smtClean="0">
                <a:latin typeface="+mj-lt"/>
                <a:ea typeface="+mj-ea"/>
                <a:cs typeface="+mj-cs"/>
              </a:rPr>
              <a:t>  </a:t>
            </a:r>
            <a:r>
              <a:rPr lang="ru-RU" dirty="0" smtClean="0">
                <a:ea typeface="+mj-ea"/>
                <a:cs typeface="+mj-cs"/>
              </a:rPr>
              <a:t>(1)</a:t>
            </a:r>
            <a:endParaRPr lang="ru-RU" sz="2400" dirty="0">
              <a:ea typeface="+mj-ea"/>
              <a:cs typeface="+mj-cs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959308"/>
              </p:ext>
            </p:extLst>
          </p:nvPr>
        </p:nvGraphicFramePr>
        <p:xfrm>
          <a:off x="439948" y="1183834"/>
          <a:ext cx="11323836" cy="4962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422"/>
                <a:gridCol w="6021246"/>
                <a:gridCol w="1503164"/>
                <a:gridCol w="1504800"/>
                <a:gridCol w="1242204"/>
              </a:tblGrid>
              <a:tr h="357191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Раздел, подраздел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                              Наименование 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Уточненный</a:t>
                      </a:r>
                      <a:r>
                        <a:rPr lang="ru-RU" sz="1300" baseline="0" dirty="0" smtClean="0"/>
                        <a:t> план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Исполнено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% </a:t>
                      </a:r>
                    </a:p>
                    <a:p>
                      <a:r>
                        <a:rPr lang="ru-RU" sz="1300" dirty="0" smtClean="0"/>
                        <a:t>исполнения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553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0100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+mj-lt"/>
                        </a:rPr>
                        <a:t>Общегосударственные вопросы </a:t>
                      </a: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 всего</a:t>
                      </a: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900" b="1" u="none" strike="noStrik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1 058 835</a:t>
                      </a:r>
                      <a:endParaRPr lang="ru-RU" sz="1900" b="1" u="none" strike="noStrike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900" b="1" u="none" strike="noStrik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805 851</a:t>
                      </a:r>
                      <a:endParaRPr lang="ru-RU" sz="1900" b="1" u="none" strike="noStrike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900" b="1" u="none" strike="noStrik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76,1</a:t>
                      </a:r>
                      <a:endParaRPr lang="ru-RU" sz="1900" b="1" u="none" strike="noStrike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700" marR="12700" marT="9525" marB="0"/>
                </a:tc>
              </a:tr>
              <a:tr h="553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0102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lvl="0" algn="l" fontAlgn="ctr">
                        <a:lnSpc>
                          <a:spcPts val="156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Функционирование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высшего должностного лица муниципального образования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3 684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3 684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100,0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</a:tr>
              <a:tr h="553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0103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lvl="0" algn="l" fontAlgn="ctr">
                        <a:lnSpc>
                          <a:spcPts val="156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Функционирование законодательных (представительных) органов муниципальных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образований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21 808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21 801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100,0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</a:tr>
              <a:tr h="553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0104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lvl="0" algn="l" fontAlgn="ctr">
                        <a:lnSpc>
                          <a:spcPts val="156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Функционирование местных администраций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190 106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189 718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99,8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</a:tr>
              <a:tr h="553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/>
                        <a:t>0105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lvl="0" algn="l" fontAlgn="ctr">
                        <a:lnSpc>
                          <a:spcPts val="1560"/>
                        </a:lnSpc>
                      </a:pPr>
                      <a:r>
                        <a:rPr lang="ru-RU" sz="1300" u="none" strike="noStrike" dirty="0" smtClean="0"/>
                        <a:t>Судебная  система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100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0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0,0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</a:tr>
              <a:tr h="4166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0106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560"/>
                        </a:lnSpc>
                      </a:pPr>
                      <a:r>
                        <a:rPr lang="ru-RU" sz="1300" u="none" strike="noStrike" dirty="0"/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58 941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58 940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100,0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</a:tr>
              <a:tr h="1102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/>
                        <a:t>0107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60"/>
                        </a:lnSpc>
                      </a:pPr>
                      <a:r>
                        <a:rPr lang="ru-RU" sz="1300" u="none" strike="noStrike" dirty="0"/>
                        <a:t>Обеспечение проведения выборов и референдумов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912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912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100,0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</a:tr>
              <a:tr h="816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0111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60"/>
                        </a:lnSpc>
                      </a:pPr>
                      <a:r>
                        <a:rPr lang="ru-RU" sz="1300" u="none" strike="noStrike" dirty="0" smtClean="0"/>
                        <a:t>Резервные </a:t>
                      </a:r>
                      <a:r>
                        <a:rPr lang="ru-RU" sz="1300" u="none" strike="noStrike" dirty="0"/>
                        <a:t>фонды 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3 000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/>
                        <a:t> </a:t>
                      </a:r>
                      <a:r>
                        <a:rPr lang="ru-RU" sz="1900" u="none" strike="noStrike" dirty="0" smtClean="0"/>
                        <a:t>0</a:t>
                      </a:r>
                      <a:endParaRPr lang="ru-RU" sz="1900" b="0" i="0" u="none" strike="noStrike" dirty="0" smtClean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/>
                        <a:t>0,0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</a:tr>
              <a:tr h="530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0113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60"/>
                        </a:lnSpc>
                      </a:pPr>
                      <a:r>
                        <a:rPr lang="ru-RU" sz="1300" u="none" strike="noStrike" dirty="0"/>
                        <a:t>Другие общегосударственные </a:t>
                      </a:r>
                      <a:r>
                        <a:rPr lang="ru-RU" sz="1300" u="none" strike="noStrike" dirty="0" smtClean="0"/>
                        <a:t>вопросы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780 284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530 796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68,0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latin typeface="+mj-lt"/>
                        </a:rPr>
                        <a:t>0300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60"/>
                        </a:lnSpc>
                      </a:pPr>
                      <a:r>
                        <a:rPr lang="ru-RU" sz="1300" b="1" u="none" strike="noStrike" dirty="0">
                          <a:latin typeface="+mj-lt"/>
                        </a:rPr>
                        <a:t>Национальная безопасность и правоохранительная деятельность -всего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1" u="none" strike="noStrike" dirty="0" smtClean="0">
                          <a:latin typeface="+mj-lt"/>
                        </a:rPr>
                        <a:t>70 735</a:t>
                      </a:r>
                      <a:endParaRPr lang="ru-RU" sz="19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1" u="none" strike="noStrike" dirty="0" smtClean="0">
                          <a:latin typeface="+mj-lt"/>
                        </a:rPr>
                        <a:t>70 612</a:t>
                      </a:r>
                      <a:endParaRPr lang="ru-RU" sz="19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b="1" u="none" strike="noStrike" dirty="0" smtClean="0">
                          <a:latin typeface="+mj-lt"/>
                        </a:rPr>
                        <a:t>99,8</a:t>
                      </a:r>
                      <a:endParaRPr lang="ru-RU" sz="19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</a:tr>
              <a:tr h="685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0309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560"/>
                        </a:lnSpc>
                      </a:pPr>
                      <a:r>
                        <a:rPr lang="ru-RU" sz="1300" u="none" strike="noStrike" dirty="0"/>
                        <a:t>Защита населения и территории от чрезвычайных ситуаций природного и техногенного характера, </a:t>
                      </a:r>
                      <a:r>
                        <a:rPr lang="ru-RU" sz="1300" u="none" strike="noStrike" dirty="0" smtClean="0"/>
                        <a:t>гражданская оборона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64</a:t>
                      </a:r>
                      <a:r>
                        <a:rPr lang="ru-RU" sz="1900" u="none" strike="noStrike" baseline="0" dirty="0" smtClean="0"/>
                        <a:t> 338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 64 218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98,4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</a:tr>
              <a:tr h="4166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/>
                        <a:t>0310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60"/>
                        </a:lnSpc>
                      </a:pPr>
                      <a:r>
                        <a:rPr lang="ru-RU" sz="1300" u="none" strike="noStrike" dirty="0" smtClean="0"/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555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552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99,5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</a:tr>
              <a:tr h="4166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0314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60"/>
                        </a:lnSpc>
                      </a:pPr>
                      <a:r>
                        <a:rPr lang="ru-RU" sz="1300" u="none" strike="noStrike" dirty="0"/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5 842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5 842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100,0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</a:tr>
            </a:tbl>
          </a:graphicData>
        </a:graphic>
      </p:graphicFrame>
      <p:sp>
        <p:nvSpPr>
          <p:cNvPr id="55300" name="AutoShape 4" descr="https://openrussia.s3.amazonaws.com/media/legacy/posts/u-img/ecf18e7119/o/35/b0/35b0b1216399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5302" name="AutoShape 6" descr="https://openrussia.s3.amazonaws.com/media/legacy/posts/u-img/ecf18e7119/o/35/b0/35b0b1216399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5304" name="AutoShape 8" descr="https://openrussia.s3.amazonaws.com/media/legacy/posts/u-img/ecf18e7119/o/35/b0/35b0b1216399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8958" y="301924"/>
            <a:ext cx="1182681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dirty="0" smtClean="0">
                <a:latin typeface="+mj-lt"/>
                <a:ea typeface="+mj-ea"/>
                <a:cs typeface="+mj-cs"/>
              </a:rPr>
              <a:t>ПОКАЗАТЕЛИ РАСХОДОВ БЮДЖЕТА ГОРОДА КУРСКА ЗА 2021 ГОД ПО РАЗДЕЛАМ, ПОДРАЗДЕЛАМ КЛАССИФИКАЦИИ РАСХОДОВ БЮДЖЕТА </a:t>
            </a:r>
            <a:r>
              <a:rPr lang="ru-RU" sz="1600" dirty="0" smtClean="0"/>
              <a:t>(тыс.руб.)</a:t>
            </a:r>
            <a:r>
              <a:rPr lang="ru-RU" sz="2400" b="1" dirty="0" smtClean="0">
                <a:latin typeface="+mj-lt"/>
                <a:ea typeface="+mj-ea"/>
                <a:cs typeface="+mj-cs"/>
              </a:rPr>
              <a:t>  </a:t>
            </a:r>
            <a:r>
              <a:rPr lang="ru-RU" dirty="0" smtClean="0">
                <a:ea typeface="+mj-ea"/>
                <a:cs typeface="+mj-cs"/>
              </a:rPr>
              <a:t>(2)</a:t>
            </a:r>
            <a:endParaRPr lang="ru-RU" sz="2400" dirty="0">
              <a:ea typeface="+mj-ea"/>
              <a:cs typeface="+mj-cs"/>
            </a:endParaRPr>
          </a:p>
        </p:txBody>
      </p:sp>
      <p:sp>
        <p:nvSpPr>
          <p:cNvPr id="55300" name="AutoShape 4" descr="https://openrussia.s3.amazonaws.com/media/legacy/posts/u-img/ecf18e7119/o/35/b0/35b0b1216399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5302" name="AutoShape 6" descr="https://openrussia.s3.amazonaws.com/media/legacy/posts/u-img/ecf18e7119/o/35/b0/35b0b1216399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5304" name="AutoShape 8" descr="https://openrussia.s3.amazonaws.com/media/legacy/posts/u-img/ecf18e7119/o/35/b0/35b0b1216399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852890"/>
              </p:ext>
            </p:extLst>
          </p:nvPr>
        </p:nvGraphicFramePr>
        <p:xfrm>
          <a:off x="414866" y="1453612"/>
          <a:ext cx="11325600" cy="4495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200"/>
                <a:gridCol w="6022800"/>
                <a:gridCol w="1504800"/>
                <a:gridCol w="1504800"/>
                <a:gridCol w="1242000"/>
              </a:tblGrid>
              <a:tr h="454879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Раздел, подраздел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                              Наименование 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Уточненный</a:t>
                      </a:r>
                      <a:r>
                        <a:rPr lang="ru-RU" sz="1300" baseline="0" dirty="0" smtClean="0"/>
                        <a:t> план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Исполнено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% </a:t>
                      </a:r>
                    </a:p>
                    <a:p>
                      <a:r>
                        <a:rPr lang="ru-RU" sz="1300" dirty="0" smtClean="0"/>
                        <a:t>исполнения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2789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+mj-lt"/>
                        </a:rPr>
                        <a:t>0400</a:t>
                      </a:r>
                      <a:endParaRPr lang="ru-RU" sz="1400" b="1" i="0" u="none" strike="noStrike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+mj-lt"/>
                        </a:rPr>
                        <a:t>Национальная </a:t>
                      </a:r>
                      <a:r>
                        <a:rPr lang="ru-RU" sz="1300" u="none" strike="noStrike" dirty="0" smtClean="0">
                          <a:latin typeface="+mj-lt"/>
                        </a:rPr>
                        <a:t>экономика- всего</a:t>
                      </a:r>
                      <a:endParaRPr lang="ru-RU" sz="1300" b="1" i="0" u="none" strike="noStrike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>
                          <a:latin typeface="+mj-lt"/>
                        </a:rPr>
                        <a:t>2 457 524</a:t>
                      </a:r>
                      <a:endParaRPr lang="ru-RU" sz="1900" b="1" i="0" u="none" strike="noStrike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>
                          <a:latin typeface="+mj-lt"/>
                        </a:rPr>
                        <a:t>2 376 603</a:t>
                      </a:r>
                      <a:endParaRPr lang="ru-RU" sz="1900" b="1" i="0" u="none" strike="noStrike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>
                          <a:latin typeface="+mj-lt"/>
                        </a:rPr>
                        <a:t>96,7</a:t>
                      </a:r>
                      <a:endParaRPr lang="ru-RU" sz="1900" b="1" i="0" u="none" strike="noStrike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2789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0407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/>
                        <a:t>Лесное хозяйство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1 454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1 454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100,0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2789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0408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/>
                        <a:t>Транспорт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430 055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416 253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96,8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2789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0409 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/>
                        <a:t>Дорожное хозяйство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1 960 896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1 894 485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96,6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2789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0410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 smtClean="0"/>
                        <a:t>Связь и информатика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24 688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24 263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98,3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2789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0412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/>
                        <a:t>Другие вопросы в области  национальной экономики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40 431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40 148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99,3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2898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+mj-lt"/>
                        </a:rPr>
                        <a:t>0500</a:t>
                      </a:r>
                      <a:endParaRPr lang="ru-RU" sz="1400" b="1" i="0" u="none" strike="noStrike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latin typeface="+mj-lt"/>
                        </a:rPr>
                        <a:t>Жилищно-коммунальное хозяйство </a:t>
                      </a:r>
                      <a:r>
                        <a:rPr lang="ru-RU" sz="1300" u="none" strike="noStrike" dirty="0" smtClean="0">
                          <a:latin typeface="+mj-lt"/>
                        </a:rPr>
                        <a:t>- всего</a:t>
                      </a:r>
                      <a:endParaRPr lang="ru-RU" sz="1300" b="1" i="0" u="none" strike="noStrike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>
                          <a:latin typeface="+mj-lt"/>
                        </a:rPr>
                        <a:t>1 497 897</a:t>
                      </a:r>
                      <a:endParaRPr lang="ru-RU" sz="1900" b="1" i="0" u="none" strike="noStrike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>
                          <a:latin typeface="+mj-lt"/>
                        </a:rPr>
                        <a:t>1 353</a:t>
                      </a:r>
                      <a:r>
                        <a:rPr lang="ru-RU" sz="1900" u="none" strike="noStrike" baseline="0" dirty="0" smtClean="0">
                          <a:latin typeface="+mj-lt"/>
                        </a:rPr>
                        <a:t> 441</a:t>
                      </a:r>
                      <a:endParaRPr lang="ru-RU" sz="1900" b="1" i="0" u="none" strike="noStrike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>
                          <a:latin typeface="+mj-lt"/>
                        </a:rPr>
                        <a:t>90,4</a:t>
                      </a:r>
                      <a:endParaRPr lang="ru-RU" sz="1900" b="1" i="0" u="none" strike="noStrike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2789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0501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/>
                        <a:t>Жилищное хозяйство, в том числе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230 438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186 547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81,0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3347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0502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/>
                        <a:t>Коммунальное хозяйство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622 847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562 343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90,3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3139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0503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/>
                        <a:t>Благоустройство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571 933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532 287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93,1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3642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0505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/>
                        <a:t>Другие вопросы в области жилищно-коммунального </a:t>
                      </a:r>
                      <a:r>
                        <a:rPr lang="ru-RU" sz="1300" u="none" strike="noStrike" dirty="0" smtClean="0"/>
                        <a:t>хозяйства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72 679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72 264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99,4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3034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+mj-lt"/>
                        </a:rPr>
                        <a:t>0600</a:t>
                      </a:r>
                      <a:endParaRPr lang="ru-RU" sz="1400" b="1" i="0" u="none" strike="noStrike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+mj-lt"/>
                        </a:rPr>
                        <a:t>Охрана окружающей </a:t>
                      </a:r>
                      <a:r>
                        <a:rPr lang="ru-RU" sz="1300" u="none" strike="noStrike" dirty="0" smtClean="0">
                          <a:latin typeface="+mj-lt"/>
                        </a:rPr>
                        <a:t>среды - всего</a:t>
                      </a:r>
                      <a:endParaRPr lang="ru-RU" sz="1300" b="1" i="0" u="none" strike="noStrike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900" u="none" strike="noStrik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3 724</a:t>
                      </a:r>
                      <a:endParaRPr lang="ru-RU" sz="1900" u="none" strike="noStrike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900" u="none" strike="noStrik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3 717</a:t>
                      </a:r>
                      <a:endParaRPr lang="ru-RU" sz="1900" u="none" strike="noStrike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900" u="none" strike="noStrik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99,8</a:t>
                      </a:r>
                      <a:endParaRPr lang="ru-RU" sz="1900" u="none" strike="noStrike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/>
                </a:tc>
              </a:tr>
              <a:tr h="2460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0605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/>
                        <a:t>Другие вопросы в области охраны окружающей </a:t>
                      </a:r>
                      <a:r>
                        <a:rPr lang="ru-RU" sz="1300" u="none" strike="noStrike" dirty="0" smtClean="0"/>
                        <a:t>среды</a:t>
                      </a:r>
                      <a:endParaRPr lang="ru-RU" sz="13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3 724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u="none" strike="noStrike" dirty="0" smtClean="0"/>
                        <a:t>3 717</a:t>
                      </a:r>
                      <a:endParaRPr lang="ru-RU" sz="19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99,8</a:t>
                      </a:r>
                      <a:endParaRPr lang="ru-RU" sz="1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8958" y="301924"/>
            <a:ext cx="1182681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dirty="0" smtClean="0">
                <a:latin typeface="+mj-lt"/>
                <a:ea typeface="+mj-ea"/>
                <a:cs typeface="+mj-cs"/>
              </a:rPr>
              <a:t>ПОКАЗАТЕЛИ РАСХОДОВ БЮДЖЕТА ГОРОДА КУРСКА ЗА 2021 ГОД ПО РАЗДЕЛАМ, ПОДРАЗДЕЛАМ КЛАССИФИКАЦИИ РАСХОДОВ БЮДЖЕТА </a:t>
            </a:r>
            <a:r>
              <a:rPr lang="ru-RU" sz="1600" dirty="0" smtClean="0"/>
              <a:t>(тыс.руб.)</a:t>
            </a:r>
            <a:r>
              <a:rPr lang="ru-RU" sz="2400" b="1" dirty="0" smtClean="0">
                <a:latin typeface="+mj-lt"/>
                <a:ea typeface="+mj-ea"/>
                <a:cs typeface="+mj-cs"/>
              </a:rPr>
              <a:t>  </a:t>
            </a:r>
            <a:r>
              <a:rPr lang="ru-RU" dirty="0" smtClean="0">
                <a:ea typeface="+mj-ea"/>
                <a:cs typeface="+mj-cs"/>
              </a:rPr>
              <a:t>(3)</a:t>
            </a:r>
            <a:endParaRPr lang="ru-RU" sz="2400" dirty="0">
              <a:ea typeface="+mj-ea"/>
              <a:cs typeface="+mj-cs"/>
            </a:endParaRPr>
          </a:p>
        </p:txBody>
      </p:sp>
      <p:sp>
        <p:nvSpPr>
          <p:cNvPr id="55300" name="AutoShape 4" descr="https://openrussia.s3.amazonaws.com/media/legacy/posts/u-img/ecf18e7119/o/35/b0/35b0b1216399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5302" name="AutoShape 6" descr="https://openrussia.s3.amazonaws.com/media/legacy/posts/u-img/ecf18e7119/o/35/b0/35b0b1216399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5304" name="AutoShape 8" descr="https://openrussia.s3.amazonaws.com/media/legacy/posts/u-img/ecf18e7119/o/35/b0/35b0b1216399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832092"/>
              </p:ext>
            </p:extLst>
          </p:nvPr>
        </p:nvGraphicFramePr>
        <p:xfrm>
          <a:off x="431801" y="1286392"/>
          <a:ext cx="11325600" cy="492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200"/>
                <a:gridCol w="6022800"/>
                <a:gridCol w="1504800"/>
                <a:gridCol w="1504800"/>
                <a:gridCol w="1242000"/>
              </a:tblGrid>
              <a:tr h="413092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Раздел, подраздел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                              Наименование 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Уточненный</a:t>
                      </a:r>
                      <a:r>
                        <a:rPr lang="ru-RU" sz="1300" baseline="0" dirty="0" smtClean="0"/>
                        <a:t> план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Исполнено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% </a:t>
                      </a:r>
                    </a:p>
                    <a:p>
                      <a:r>
                        <a:rPr lang="ru-RU" sz="1300" dirty="0" smtClean="0"/>
                        <a:t>исполнения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227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latin typeface="+mj-lt"/>
                        </a:rPr>
                        <a:t>0700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 smtClean="0">
                          <a:latin typeface="+mj-lt"/>
                        </a:rPr>
                        <a:t>Образование- </a:t>
                      </a:r>
                      <a:r>
                        <a:rPr lang="ru-RU" sz="1300" u="none" strike="noStrike" dirty="0">
                          <a:latin typeface="+mj-lt"/>
                        </a:rPr>
                        <a:t>всего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>
                          <a:latin typeface="+mj-lt"/>
                        </a:rPr>
                        <a:t>7 634 482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>
                          <a:latin typeface="+mj-lt"/>
                        </a:rPr>
                        <a:t>7 547 939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>
                          <a:latin typeface="+mj-lt"/>
                        </a:rPr>
                        <a:t>98,9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227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0701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/>
                        <a:t>Дошкольное </a:t>
                      </a:r>
                      <a:r>
                        <a:rPr lang="ru-RU" sz="1300" u="none" strike="noStrike" dirty="0" smtClean="0"/>
                        <a:t>образование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 smtClean="0"/>
                        <a:t>2 </a:t>
                      </a:r>
                      <a:r>
                        <a:rPr lang="ru-RU" sz="1700" u="none" strike="noStrike" dirty="0" smtClean="0"/>
                        <a:t>363 621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 smtClean="0"/>
                        <a:t>2 </a:t>
                      </a:r>
                      <a:r>
                        <a:rPr lang="ru-RU" sz="1700" u="none" strike="noStrike" dirty="0" smtClean="0"/>
                        <a:t>362 944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smtClean="0"/>
                        <a:t>100,0</a:t>
                      </a:r>
                    </a:p>
                  </a:txBody>
                  <a:tcPr marL="12700" marR="12700" marT="9525" marB="0" anchor="b"/>
                </a:tc>
              </a:tr>
              <a:tr h="227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0702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/>
                        <a:t>Общее </a:t>
                      </a:r>
                      <a:r>
                        <a:rPr lang="ru-RU" sz="1300" u="none" strike="noStrike" dirty="0" smtClean="0"/>
                        <a:t>образование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4 287 497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4 201 726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98,0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227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/>
                        <a:t>0703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 smtClean="0"/>
                        <a:t>Дополнительное образование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798 223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798 181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100,0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227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0707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/>
                        <a:t>Молодежная </a:t>
                      </a:r>
                      <a:r>
                        <a:rPr lang="ru-RU" sz="1300" u="none" strike="noStrike" dirty="0" smtClean="0"/>
                        <a:t>политика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74 508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74 455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99,9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227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0709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/>
                        <a:t>Другие расходы в области </a:t>
                      </a:r>
                      <a:r>
                        <a:rPr lang="ru-RU" sz="1300" u="none" strike="noStrike" dirty="0" smtClean="0"/>
                        <a:t>образования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110</a:t>
                      </a:r>
                      <a:r>
                        <a:rPr lang="ru-RU" sz="1700" u="none" strike="noStrike" baseline="0" dirty="0" smtClean="0"/>
                        <a:t> 633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110</a:t>
                      </a:r>
                      <a:r>
                        <a:rPr lang="ru-RU" sz="1700" u="none" strike="noStrike" baseline="0" dirty="0" smtClean="0"/>
                        <a:t> 633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100,0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227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latin typeface="+mj-lt"/>
                        </a:rPr>
                        <a:t>0800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latin typeface="+mj-lt"/>
                        </a:rPr>
                        <a:t>Культура,  кинематография  - всего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>
                          <a:latin typeface="+mj-lt"/>
                        </a:rPr>
                        <a:t>347 129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>
                          <a:latin typeface="+mj-lt"/>
                        </a:rPr>
                        <a:t>329 428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>
                          <a:latin typeface="+mj-lt"/>
                        </a:rPr>
                        <a:t>94,9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227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0801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/>
                        <a:t>Культура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303</a:t>
                      </a:r>
                      <a:r>
                        <a:rPr lang="ru-RU" sz="1700" u="none" strike="noStrike" baseline="0" dirty="0" smtClean="0"/>
                        <a:t> 188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285 487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94,2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3437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0804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/>
                        <a:t>Другие вопросы в области культуры, кинематографии и средств массовой информации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43 941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43 941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100,0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227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latin typeface="+mj-lt"/>
                        </a:rPr>
                        <a:t>0900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 smtClean="0">
                          <a:latin typeface="+mj-lt"/>
                        </a:rPr>
                        <a:t>Здравоохранение - всего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>
                          <a:latin typeface="+mj-lt"/>
                        </a:rPr>
                        <a:t>11 316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>
                          <a:latin typeface="+mj-lt"/>
                        </a:rPr>
                        <a:t>11 264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>
                          <a:latin typeface="+mj-lt"/>
                        </a:rPr>
                        <a:t>99,5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227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/>
                        <a:t>0907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 smtClean="0"/>
                        <a:t>Санитарно-эпидемиологическое благополучие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11 316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11 264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99,5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227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latin typeface="+mj-lt"/>
                        </a:rPr>
                        <a:t>1000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latin typeface="+mj-lt"/>
                        </a:rPr>
                        <a:t>Социальная политика- всего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>
                          <a:latin typeface="+mj-lt"/>
                        </a:rPr>
                        <a:t>2 432 041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>
                          <a:latin typeface="+mj-lt"/>
                        </a:rPr>
                        <a:t>2 334 354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>
                          <a:latin typeface="+mj-lt"/>
                        </a:rPr>
                        <a:t>96,0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227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1001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/>
                        <a:t>Пенсионное обеспечение 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15 099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15 090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100,0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227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1003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/>
                        <a:t>Социальное обеспечение </a:t>
                      </a:r>
                      <a:r>
                        <a:rPr lang="ru-RU" sz="1300" u="none" strike="noStrike" dirty="0" smtClean="0"/>
                        <a:t>населения 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1 140 419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1 069 372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93,8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227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1004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/>
                        <a:t>Охрана семьи и детства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1 182 773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1 156 821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97,8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227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1006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300" u="none" strike="noStrike" dirty="0"/>
                        <a:t>Другие вопросы в области соц.политики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93 750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93 062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700" u="none" strike="noStrike" dirty="0" smtClean="0"/>
                        <a:t>99,3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8958" y="301924"/>
            <a:ext cx="1182681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dirty="0" smtClean="0">
                <a:latin typeface="+mj-lt"/>
                <a:ea typeface="+mj-ea"/>
                <a:cs typeface="+mj-cs"/>
              </a:rPr>
              <a:t>ПОКАЗАТЕЛИ РАСХОДОВ БЮДЖЕТА ГОРОДА КУРСКА ЗА 2021 ГОД ПО РАЗДЕЛАМ, ПОДРАЗДЕЛАМ КЛАССИФИКАЦИИ РАСХОДОВ БЮДЖЕТА </a:t>
            </a:r>
            <a:r>
              <a:rPr lang="ru-RU" sz="1600" dirty="0" smtClean="0"/>
              <a:t>(тыс.руб.)</a:t>
            </a:r>
            <a:r>
              <a:rPr lang="ru-RU" sz="2400" b="1" dirty="0" smtClean="0">
                <a:latin typeface="+mj-lt"/>
                <a:ea typeface="+mj-ea"/>
                <a:cs typeface="+mj-cs"/>
              </a:rPr>
              <a:t>  </a:t>
            </a:r>
            <a:r>
              <a:rPr lang="ru-RU" dirty="0" smtClean="0">
                <a:ea typeface="+mj-ea"/>
                <a:cs typeface="+mj-cs"/>
              </a:rPr>
              <a:t>(4)</a:t>
            </a:r>
            <a:endParaRPr lang="ru-RU" sz="2400" dirty="0">
              <a:ea typeface="+mj-ea"/>
              <a:cs typeface="+mj-cs"/>
            </a:endParaRPr>
          </a:p>
        </p:txBody>
      </p:sp>
      <p:sp>
        <p:nvSpPr>
          <p:cNvPr id="55300" name="AutoShape 4" descr="https://openrussia.s3.amazonaws.com/media/legacy/posts/u-img/ecf18e7119/o/35/b0/35b0b1216399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5302" name="AutoShape 6" descr="https://openrussia.s3.amazonaws.com/media/legacy/posts/u-img/ecf18e7119/o/35/b0/35b0b1216399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5304" name="AutoShape 8" descr="https://openrussia.s3.amazonaws.com/media/legacy/posts/u-img/ecf18e7119/o/35/b0/35b0b1216399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14867" y="1812917"/>
          <a:ext cx="11325600" cy="3689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200"/>
                <a:gridCol w="6022800"/>
                <a:gridCol w="1504800"/>
                <a:gridCol w="1504800"/>
                <a:gridCol w="1242000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Раздел, подраздел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                              Наименование 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Уточненный</a:t>
                      </a:r>
                      <a:r>
                        <a:rPr lang="ru-RU" sz="1300" baseline="0" dirty="0" smtClean="0"/>
                        <a:t> план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Исполнено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% исполнения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3249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+mj-lt"/>
                        </a:rPr>
                        <a:t>1100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latin typeface="+mj-lt"/>
                        </a:rPr>
                        <a:t>Физическая культура и спорт </a:t>
                      </a:r>
                      <a:r>
                        <a:rPr lang="ru-RU" sz="1300" u="none" strike="noStrike" dirty="0" smtClean="0">
                          <a:latin typeface="+mj-lt"/>
                        </a:rPr>
                        <a:t>- всего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>
                          <a:latin typeface="+mj-lt"/>
                        </a:rPr>
                        <a:t>192 922</a:t>
                      </a:r>
                      <a:endParaRPr lang="ru-RU" sz="19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>
                          <a:latin typeface="+mj-lt"/>
                        </a:rPr>
                        <a:t>190</a:t>
                      </a:r>
                      <a:r>
                        <a:rPr lang="ru-RU" sz="1900" u="none" strike="noStrike" baseline="0" dirty="0" smtClean="0">
                          <a:latin typeface="+mj-lt"/>
                        </a:rPr>
                        <a:t> 289</a:t>
                      </a:r>
                      <a:endParaRPr lang="ru-RU" sz="19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>
                          <a:latin typeface="+mj-lt"/>
                        </a:rPr>
                        <a:t>98,6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</a:tr>
              <a:tr h="2657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1101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/>
                        <a:t>Физическая культура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187 453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184 820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98,6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</a:tr>
              <a:tr h="2258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1102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 smtClean="0"/>
                        <a:t>Массовый спорт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u="none" strike="noStrike" dirty="0" smtClean="0"/>
                        <a:t>1 977</a:t>
                      </a:r>
                      <a:endParaRPr lang="ru-RU" sz="19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1 977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u="none" strike="noStrike" dirty="0" smtClean="0"/>
                        <a:t>100,0</a:t>
                      </a:r>
                      <a:endParaRPr lang="ru-RU" sz="19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</a:tr>
              <a:tr h="336551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 smtClean="0"/>
                        <a:t>1105</a:t>
                      </a:r>
                      <a:endParaRPr kumimoji="0" lang="ru-RU" sz="14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300" u="none" strike="noStrike" kern="1200" dirty="0" smtClean="0"/>
                        <a:t>Другие вопросы в области физической культуры и спорта</a:t>
                      </a:r>
                      <a:endParaRPr kumimoji="0" lang="ru-RU" sz="13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3 492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u="none" strike="noStrike" dirty="0" smtClean="0"/>
                        <a:t>3 492</a:t>
                      </a:r>
                      <a:endParaRPr lang="ru-RU" sz="19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100,0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</a:tr>
              <a:tr h="3365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+mj-lt"/>
                        </a:rPr>
                        <a:t>1200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latin typeface="+mj-lt"/>
                        </a:rPr>
                        <a:t>Средства массовой </a:t>
                      </a:r>
                      <a:r>
                        <a:rPr lang="ru-RU" sz="1300" u="none" strike="noStrike" dirty="0" smtClean="0">
                          <a:latin typeface="+mj-lt"/>
                        </a:rPr>
                        <a:t>информации- всего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>
                          <a:latin typeface="+mj-lt"/>
                        </a:rPr>
                        <a:t>12 305</a:t>
                      </a:r>
                      <a:endParaRPr lang="ru-RU" sz="19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>
                          <a:latin typeface="+mj-lt"/>
                        </a:rPr>
                        <a:t>12 305</a:t>
                      </a:r>
                      <a:endParaRPr lang="ru-RU" sz="19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>
                          <a:latin typeface="+mj-lt"/>
                        </a:rPr>
                        <a:t>100,0</a:t>
                      </a:r>
                      <a:endParaRPr lang="ru-RU" sz="19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</a:tr>
              <a:tr h="3684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1202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/>
                        <a:t>Периодическая печать и издательства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12 305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12 305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100,0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</a:tr>
              <a:tr h="2947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+mj-lt"/>
                        </a:rPr>
                        <a:t>1300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latin typeface="+mj-lt"/>
                        </a:rPr>
                        <a:t>Обслуживание  государственного и муниципального </a:t>
                      </a:r>
                      <a:r>
                        <a:rPr lang="ru-RU" sz="1300" u="none" strike="noStrike" dirty="0" smtClean="0">
                          <a:latin typeface="+mj-lt"/>
                        </a:rPr>
                        <a:t>долга- всего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>
                          <a:latin typeface="+mj-lt"/>
                        </a:rPr>
                        <a:t>118 756</a:t>
                      </a:r>
                      <a:endParaRPr lang="ru-RU" sz="19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>
                          <a:latin typeface="+mj-lt"/>
                        </a:rPr>
                        <a:t>118 756</a:t>
                      </a:r>
                      <a:endParaRPr lang="ru-RU" sz="19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>
                          <a:latin typeface="+mj-lt"/>
                        </a:rPr>
                        <a:t>100,0</a:t>
                      </a:r>
                      <a:endParaRPr lang="ru-RU" sz="19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</a:tr>
              <a:tr h="3386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1301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/>
                        <a:t>Обслуживание  внутреннего государственного и муниципального долга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118 756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118 756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900" u="none" strike="noStrike" dirty="0" smtClean="0"/>
                        <a:t>100,0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</a:tr>
              <a:tr h="5158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 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latin typeface="+mj-lt"/>
                        </a:rPr>
                        <a:t>В С Е Г О        Р А С Х О Д О В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 smtClean="0">
                          <a:latin typeface="+mj-lt"/>
                        </a:rPr>
                        <a:t>15 837 667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 smtClean="0">
                          <a:latin typeface="+mj-lt"/>
                        </a:rPr>
                        <a:t>15</a:t>
                      </a:r>
                      <a:r>
                        <a:rPr lang="ru-RU" sz="2400" u="none" strike="noStrike" baseline="0" dirty="0" smtClean="0">
                          <a:latin typeface="+mj-lt"/>
                        </a:rPr>
                        <a:t> 154 560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 smtClean="0">
                          <a:latin typeface="+mj-lt"/>
                        </a:rPr>
                        <a:t>95,7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object 42"/>
          <p:cNvSpPr>
            <a:spLocks noChangeArrowheads="1"/>
          </p:cNvSpPr>
          <p:nvPr/>
        </p:nvSpPr>
        <p:spPr bwMode="auto">
          <a:xfrm>
            <a:off x="11231033" y="268289"/>
            <a:ext cx="262467" cy="1984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52" name="object 4"/>
          <p:cNvSpPr txBox="1"/>
          <p:nvPr/>
        </p:nvSpPr>
        <p:spPr>
          <a:xfrm rot="20296279">
            <a:off x="4133851" y="3562350"/>
            <a:ext cx="488949" cy="292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12700" algn="ctr">
              <a:defRPr/>
            </a:pPr>
            <a:endParaRPr lang="ru-RU" sz="1200" dirty="0">
              <a:latin typeface="Calibri" pitchFamily="34" charset="0"/>
            </a:endParaRPr>
          </a:p>
        </p:txBody>
      </p:sp>
      <p:sp>
        <p:nvSpPr>
          <p:cNvPr id="8199" name="Text Box 29"/>
          <p:cNvSpPr txBox="1">
            <a:spLocks noChangeArrowheads="1"/>
          </p:cNvSpPr>
          <p:nvPr/>
        </p:nvSpPr>
        <p:spPr bwMode="auto">
          <a:xfrm>
            <a:off x="6610351" y="3213101"/>
            <a:ext cx="349249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 dirty="0"/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194732" y="1464734"/>
          <a:ext cx="7272868" cy="5139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096000" y="979468"/>
            <a:ext cx="564726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500" dirty="0" smtClean="0">
                <a:ea typeface="Tahoma" pitchFamily="34" charset="0"/>
                <a:cs typeface="Times New Roman" pitchFamily="18" charset="0"/>
              </a:rPr>
              <a:t>Бюджет города Курска за 2021 год, как и все предыдущие годы, - социально-ориентированный. </a:t>
            </a:r>
          </a:p>
          <a:p>
            <a:pPr indent="457200" algn="just"/>
            <a:r>
              <a:rPr lang="ru-RU" sz="1500" dirty="0" smtClean="0">
                <a:ea typeface="Tahoma" pitchFamily="34" charset="0"/>
                <a:cs typeface="Times New Roman" pitchFamily="18" charset="0"/>
              </a:rPr>
              <a:t>Значительное увеличение расходов  на социально-  культурную сферу в  2021 году в сравнении с предыдущими годами обусловлено выполнением Указов Президента РФ 2012 года, в том числе  повышением уровня оплаты труда отдельных категорий работников учреждений образования и работников учреждений культуры, введением в действие школы по проспекту А. </a:t>
            </a:r>
            <a:r>
              <a:rPr lang="ru-RU" sz="1500" dirty="0" err="1" smtClean="0">
                <a:ea typeface="Tahoma" pitchFamily="34" charset="0"/>
                <a:cs typeface="Times New Roman" pitchFamily="18" charset="0"/>
              </a:rPr>
              <a:t>Дериглазова</a:t>
            </a:r>
            <a:r>
              <a:rPr lang="ru-RU" sz="1500" dirty="0" smtClean="0">
                <a:ea typeface="Tahoma" pitchFamily="34" charset="0"/>
                <a:cs typeface="Times New Roman" pitchFamily="18" charset="0"/>
              </a:rPr>
              <a:t> в городе Курске. Также в рамках проекта «Народный бюджет» отремонтировано и благоустроено </a:t>
            </a:r>
            <a:r>
              <a:rPr lang="ru-RU" sz="1600" b="1" dirty="0" smtClean="0">
                <a:latin typeface="+mj-lt"/>
                <a:ea typeface="Tahoma" pitchFamily="34" charset="0"/>
                <a:cs typeface="Times New Roman" pitchFamily="18" charset="0"/>
              </a:rPr>
              <a:t>47</a:t>
            </a:r>
            <a:r>
              <a:rPr lang="ru-RU" sz="1500" dirty="0" smtClean="0">
                <a:ea typeface="Tahoma" pitchFamily="34" charset="0"/>
                <a:cs typeface="Times New Roman" pitchFamily="18" charset="0"/>
              </a:rPr>
              <a:t> объектов социально-культурной сферы, что на 21 объект больше уровня 2020 года. </a:t>
            </a:r>
          </a:p>
          <a:p>
            <a:pPr indent="457200" algn="just">
              <a:defRPr/>
            </a:pPr>
            <a:r>
              <a:rPr lang="ru-RU" sz="1500" dirty="0" smtClean="0">
                <a:cs typeface="Times New Roman" pitchFamily="18" charset="0"/>
              </a:rPr>
              <a:t>Все обязательства муниципального образования «Город Курск» по реализации Указов Президента РФ №597 «О мероприятиях по реализации государственной социальной политики» и №761 от 01.06.2012 г. «О национальной стратегии действий в интересах детей на 2012 – 2017 годы», в части доведения размера оплаты труда до требуемого уровня, выполнены в соответствии с утвержденными «дорожными картами».</a:t>
            </a:r>
          </a:p>
          <a:p>
            <a:pPr indent="457200" algn="just">
              <a:defRPr/>
            </a:pPr>
            <a:r>
              <a:rPr lang="ru-RU" sz="1500" dirty="0" smtClean="0">
                <a:cs typeface="Times New Roman" pitchFamily="18" charset="0"/>
              </a:rPr>
              <a:t>Всего в 2021 году  на социально-культурную сферу направлено бюджетных средств-68,7%  от общего объема расходов или </a:t>
            </a:r>
            <a:r>
              <a:rPr lang="ru-RU" sz="1500" b="1" dirty="0" smtClean="0">
                <a:latin typeface="+mj-lt"/>
                <a:cs typeface="Times New Roman" pitchFamily="18" charset="0"/>
              </a:rPr>
              <a:t>10 413 274 тыс.рублей</a:t>
            </a:r>
            <a:r>
              <a:rPr lang="ru-RU" sz="1500" dirty="0" smtClean="0">
                <a:cs typeface="Times New Roman" pitchFamily="18" charset="0"/>
              </a:rPr>
              <a:t>, что на </a:t>
            </a:r>
            <a:r>
              <a:rPr lang="ru-RU" sz="1500" b="1" dirty="0" smtClean="0">
                <a:latin typeface="+mj-lt"/>
                <a:cs typeface="Times New Roman" pitchFamily="18" charset="0"/>
              </a:rPr>
              <a:t>1 570 045 </a:t>
            </a:r>
            <a:r>
              <a:rPr lang="ru-RU" sz="1500" b="1" dirty="0" smtClean="0">
                <a:cs typeface="Times New Roman" pitchFamily="18" charset="0"/>
              </a:rPr>
              <a:t>тыс.рублей  </a:t>
            </a:r>
            <a:r>
              <a:rPr lang="ru-RU" sz="1500" dirty="0" smtClean="0">
                <a:cs typeface="Times New Roman" pitchFamily="18" charset="0"/>
              </a:rPr>
              <a:t>больше уровня  2020 года</a:t>
            </a:r>
          </a:p>
          <a:p>
            <a:pPr algn="just"/>
            <a:endParaRPr lang="ru-RU" sz="1600" dirty="0"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БЮДЖЕТА НА СОЦИАЛЬНО - КУЛЬТУРНУЮ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СФЕРУ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ГОРОДА КУРСКА ЗА 2021 ГОД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664234" y="344502"/>
            <a:ext cx="1086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altLang="ko-KR" sz="2400" dirty="0" smtClean="0">
                <a:latin typeface="+mj-lt"/>
                <a:ea typeface="+mj-ea"/>
                <a:cs typeface="+mj-cs"/>
              </a:rPr>
              <a:t>ОБЩЕЕ КОЛИЧЕСТВО УЧРЕЖДЕНИЙ,ОКАЗЫВАЮЩИХ УСЛУГИ </a:t>
            </a:r>
          </a:p>
          <a:p>
            <a:pPr eaLnBrk="0" hangingPunct="0">
              <a:defRPr/>
            </a:pPr>
            <a:r>
              <a:rPr lang="ru-RU" altLang="ko-KR" sz="2400" dirty="0" smtClean="0">
                <a:ea typeface="+mj-ea"/>
                <a:cs typeface="+mj-cs"/>
              </a:rPr>
              <a:t>за счет бюджета города Курска </a:t>
            </a:r>
            <a:r>
              <a:rPr lang="ru-RU" altLang="ko-KR" sz="1400" dirty="0" smtClean="0">
                <a:ea typeface="+mj-ea"/>
                <a:cs typeface="+mj-cs"/>
              </a:rPr>
              <a:t>(казенных, </a:t>
            </a:r>
            <a:r>
              <a:rPr lang="ru-RU" altLang="ko-KR" sz="1400" dirty="0" smtClean="0"/>
              <a:t>бюджетных, автономных и частных)-</a:t>
            </a:r>
            <a:r>
              <a:rPr lang="ru-RU" altLang="ko-KR" dirty="0" smtClean="0">
                <a:latin typeface="+mj-lt"/>
              </a:rPr>
              <a:t>236: </a:t>
            </a:r>
            <a:endParaRPr lang="ru-RU" altLang="ko-KR" dirty="0">
              <a:latin typeface="+mj-lt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1095556" y="1832293"/>
            <a:ext cx="10180617" cy="4357902"/>
            <a:chOff x="1035170" y="1461358"/>
            <a:chExt cx="10180617" cy="4357902"/>
          </a:xfrm>
        </p:grpSpPr>
        <p:grpSp>
          <p:nvGrpSpPr>
            <p:cNvPr id="23" name="Группа 27"/>
            <p:cNvGrpSpPr/>
            <p:nvPr/>
          </p:nvGrpSpPr>
          <p:grpSpPr>
            <a:xfrm>
              <a:off x="1035170" y="1461358"/>
              <a:ext cx="10180617" cy="4357902"/>
              <a:chOff x="1045590" y="2192124"/>
              <a:chExt cx="7466831" cy="3528279"/>
            </a:xfrm>
          </p:grpSpPr>
          <p:sp>
            <p:nvSpPr>
              <p:cNvPr id="24" name="Snip Single Corner Rectangle 3">
                <a:extLst>
                  <a:ext uri="{FF2B5EF4-FFF2-40B4-BE49-F238E27FC236}">
                    <a16:creationId xmlns="" xmlns:a16="http://schemas.microsoft.com/office/drawing/2014/main" id="{62FFA9DA-F5BA-4E1E-9D84-0977BF971FC3}"/>
                  </a:ext>
                </a:extLst>
              </p:cNvPr>
              <p:cNvSpPr/>
              <p:nvPr/>
            </p:nvSpPr>
            <p:spPr>
              <a:xfrm>
                <a:off x="1049754" y="2192124"/>
                <a:ext cx="2269165" cy="3494560"/>
              </a:xfrm>
              <a:prstGeom prst="snip1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alpha val="3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4">
                <a:extLst>
                  <a:ext uri="{FF2B5EF4-FFF2-40B4-BE49-F238E27FC236}">
                    <a16:creationId xmlns="" xmlns:a16="http://schemas.microsoft.com/office/drawing/2014/main" id="{53FB9C39-9EBB-4689-B464-2BFD7D4E9DBD}"/>
                  </a:ext>
                </a:extLst>
              </p:cNvPr>
              <p:cNvSpPr/>
              <p:nvPr/>
            </p:nvSpPr>
            <p:spPr>
              <a:xfrm>
                <a:off x="1049754" y="2590643"/>
                <a:ext cx="2269165" cy="48774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0C745936-946A-4B68-A3C9-3D0723F83FD0}"/>
                  </a:ext>
                </a:extLst>
              </p:cNvPr>
              <p:cNvSpPr txBox="1"/>
              <p:nvPr/>
            </p:nvSpPr>
            <p:spPr>
              <a:xfrm>
                <a:off x="4015060" y="2671048"/>
                <a:ext cx="15576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ea typeface="Roboto" panose="02000000000000000000" pitchFamily="2" charset="0"/>
                  </a:rPr>
                  <a:t>Perfect Concept</a:t>
                </a:r>
              </a:p>
            </p:txBody>
          </p:sp>
          <p:sp>
            <p:nvSpPr>
              <p:cNvPr id="30" name="Snip Single Corner Rectangle 11">
                <a:extLst>
                  <a:ext uri="{FF2B5EF4-FFF2-40B4-BE49-F238E27FC236}">
                    <a16:creationId xmlns="" xmlns:a16="http://schemas.microsoft.com/office/drawing/2014/main" id="{543495E1-B7DB-425E-BFF5-886F9F092BFE}"/>
                  </a:ext>
                </a:extLst>
              </p:cNvPr>
              <p:cNvSpPr/>
              <p:nvPr/>
            </p:nvSpPr>
            <p:spPr>
              <a:xfrm>
                <a:off x="3646505" y="2192124"/>
                <a:ext cx="2269165" cy="3494560"/>
              </a:xfrm>
              <a:prstGeom prst="snip1Rect">
                <a:avLst/>
              </a:prstGeom>
              <a:solidFill>
                <a:schemeClr val="bg1"/>
              </a:solidFill>
              <a:ln w="38100">
                <a:solidFill>
                  <a:schemeClr val="accent2">
                    <a:alpha val="3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400" dirty="0" smtClean="0">
                    <a:solidFill>
                      <a:schemeClr val="tx1"/>
                    </a:solidFill>
                    <a:cs typeface="Times New Roman" pitchFamily="18" charset="0"/>
                  </a:rPr>
                  <a:t>Частное общеобразовательное учреждение «Курская православная гимназия во имя преподобного Феодосия Печерского».</a:t>
                </a:r>
              </a:p>
              <a:p>
                <a:pPr algn="ctr"/>
                <a:endParaRPr lang="en-US" dirty="0"/>
              </a:p>
            </p:txBody>
          </p:sp>
          <p:sp>
            <p:nvSpPr>
              <p:cNvPr id="31" name="Rectangle 12">
                <a:extLst>
                  <a:ext uri="{FF2B5EF4-FFF2-40B4-BE49-F238E27FC236}">
                    <a16:creationId xmlns="" xmlns:a16="http://schemas.microsoft.com/office/drawing/2014/main" id="{473F1A32-16EE-4B5E-9ABD-FF49B6678BCD}"/>
                  </a:ext>
                </a:extLst>
              </p:cNvPr>
              <p:cNvSpPr/>
              <p:nvPr/>
            </p:nvSpPr>
            <p:spPr>
              <a:xfrm>
                <a:off x="3646505" y="2590643"/>
                <a:ext cx="2269165" cy="48774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Snip Single Corner Rectangle 27">
                <a:extLst>
                  <a:ext uri="{FF2B5EF4-FFF2-40B4-BE49-F238E27FC236}">
                    <a16:creationId xmlns="" xmlns:a16="http://schemas.microsoft.com/office/drawing/2014/main" id="{062BAB97-95A6-4E27-9A57-4767002B9B4B}"/>
                  </a:ext>
                </a:extLst>
              </p:cNvPr>
              <p:cNvSpPr/>
              <p:nvPr/>
            </p:nvSpPr>
            <p:spPr>
              <a:xfrm>
                <a:off x="6243256" y="2192124"/>
                <a:ext cx="2269165" cy="3494560"/>
              </a:xfrm>
              <a:prstGeom prst="snip1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75000"/>
                    <a:alpha val="3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28">
                <a:extLst>
                  <a:ext uri="{FF2B5EF4-FFF2-40B4-BE49-F238E27FC236}">
                    <a16:creationId xmlns="" xmlns:a16="http://schemas.microsoft.com/office/drawing/2014/main" id="{53B38A2A-91E0-4B59-AF95-33E34F13B448}"/>
                  </a:ext>
                </a:extLst>
              </p:cNvPr>
              <p:cNvSpPr/>
              <p:nvPr/>
            </p:nvSpPr>
            <p:spPr>
              <a:xfrm>
                <a:off x="6243256" y="2590643"/>
                <a:ext cx="2269165" cy="48774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55">
                <a:extLst>
                  <a:ext uri="{FF2B5EF4-FFF2-40B4-BE49-F238E27FC236}">
                    <a16:creationId xmlns="" xmlns:a16="http://schemas.microsoft.com/office/drawing/2014/main" id="{051A5C2E-9C71-4ACC-B3F2-F3D43C9F6454}"/>
                  </a:ext>
                </a:extLst>
              </p:cNvPr>
              <p:cNvSpPr/>
              <p:nvPr/>
            </p:nvSpPr>
            <p:spPr>
              <a:xfrm>
                <a:off x="1045590" y="3029210"/>
                <a:ext cx="2271365" cy="26911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eaLnBrk="0" hangingPunct="0"/>
                <a:r>
                  <a:rPr lang="ru-RU" sz="1400" b="1" dirty="0" smtClean="0">
                    <a:cs typeface="Times New Roman" pitchFamily="18" charset="0"/>
                  </a:rPr>
                  <a:t>60</a:t>
                </a:r>
                <a:r>
                  <a:rPr lang="ru-RU" sz="1400" dirty="0" smtClean="0">
                    <a:cs typeface="Times New Roman" pitchFamily="18" charset="0"/>
                  </a:rPr>
                  <a:t> школ;</a:t>
                </a:r>
              </a:p>
              <a:p>
                <a:pPr marL="342900" indent="-342900" eaLnBrk="0" hangingPunct="0"/>
                <a:r>
                  <a:rPr lang="ru-RU" sz="1400" b="1" dirty="0" smtClean="0">
                    <a:cs typeface="Times New Roman" pitchFamily="18" charset="0"/>
                  </a:rPr>
                  <a:t>82</a:t>
                </a:r>
                <a:r>
                  <a:rPr lang="ru-RU" sz="1400" dirty="0" smtClean="0">
                    <a:cs typeface="Times New Roman" pitchFamily="18" charset="0"/>
                  </a:rPr>
                  <a:t> детских садов;</a:t>
                </a:r>
              </a:p>
              <a:p>
                <a:pPr marL="342900" indent="-342900" eaLnBrk="0" hangingPunct="0"/>
                <a:r>
                  <a:rPr lang="ru-RU" sz="1400" b="1" dirty="0" smtClean="0">
                    <a:cs typeface="Times New Roman" pitchFamily="18" charset="0"/>
                  </a:rPr>
                  <a:t>19</a:t>
                </a:r>
                <a:r>
                  <a:rPr lang="ru-RU" sz="1400" dirty="0" smtClean="0">
                    <a:cs typeface="Times New Roman" pitchFamily="18" charset="0"/>
                  </a:rPr>
                  <a:t> учреждений дополнительного образования; </a:t>
                </a:r>
              </a:p>
              <a:p>
                <a:pPr marL="342900" indent="-342900" eaLnBrk="0" hangingPunct="0"/>
                <a:r>
                  <a:rPr lang="ru-RU" sz="1400" b="1" dirty="0" smtClean="0">
                    <a:cs typeface="Times New Roman" pitchFamily="18" charset="0"/>
                  </a:rPr>
                  <a:t>10</a:t>
                </a:r>
                <a:r>
                  <a:rPr lang="ru-RU" sz="1400" dirty="0" smtClean="0">
                    <a:cs typeface="Times New Roman" pitchFamily="18" charset="0"/>
                  </a:rPr>
                  <a:t> центров досуга;</a:t>
                </a:r>
              </a:p>
              <a:p>
                <a:pPr marL="342900" indent="-342900" eaLnBrk="0" hangingPunct="0"/>
                <a:r>
                  <a:rPr lang="ru-RU" sz="1400" b="1" dirty="0" smtClean="0">
                    <a:cs typeface="Times New Roman" pitchFamily="18" charset="0"/>
                  </a:rPr>
                  <a:t>1</a:t>
                </a:r>
                <a:r>
                  <a:rPr lang="ru-RU" sz="1400" dirty="0" smtClean="0">
                    <a:cs typeface="Times New Roman" pitchFamily="18" charset="0"/>
                  </a:rPr>
                  <a:t> централизованная библиотечная система;</a:t>
                </a:r>
              </a:p>
              <a:p>
                <a:pPr marL="342900" indent="-342900" eaLnBrk="0" hangingPunct="0"/>
                <a:r>
                  <a:rPr lang="ru-RU" sz="1400" b="1" dirty="0" smtClean="0">
                    <a:cs typeface="Times New Roman" pitchFamily="18" charset="0"/>
                  </a:rPr>
                  <a:t>3</a:t>
                </a:r>
                <a:r>
                  <a:rPr lang="ru-RU" sz="1400" dirty="0" smtClean="0">
                    <a:cs typeface="Times New Roman" pitchFamily="18" charset="0"/>
                  </a:rPr>
                  <a:t> спортивных центра;</a:t>
                </a:r>
              </a:p>
              <a:p>
                <a:pPr marL="342900" indent="-342900" eaLnBrk="0" hangingPunct="0"/>
                <a:r>
                  <a:rPr lang="ru-RU" sz="1400" b="1" dirty="0" smtClean="0">
                    <a:cs typeface="Times New Roman" pitchFamily="18" charset="0"/>
                  </a:rPr>
                  <a:t>10</a:t>
                </a:r>
                <a:r>
                  <a:rPr lang="ru-RU" sz="1400" dirty="0" smtClean="0">
                    <a:cs typeface="Times New Roman" pitchFamily="18" charset="0"/>
                  </a:rPr>
                  <a:t> спортивных школ;</a:t>
                </a:r>
              </a:p>
              <a:p>
                <a:pPr marL="342900" indent="-342900" eaLnBrk="0" hangingPunct="0"/>
                <a:r>
                  <a:rPr lang="ru-RU" sz="1400" b="1" dirty="0" smtClean="0">
                    <a:cs typeface="Times New Roman" pitchFamily="18" charset="0"/>
                  </a:rPr>
                  <a:t>1 </a:t>
                </a:r>
                <a:r>
                  <a:rPr lang="ru-RU" sz="1400" dirty="0" smtClean="0">
                    <a:cs typeface="Times New Roman" pitchFamily="18" charset="0"/>
                  </a:rPr>
                  <a:t>учреждение дорожного хозяйства;</a:t>
                </a:r>
              </a:p>
              <a:p>
                <a:pPr marL="342900" indent="-342900" eaLnBrk="0" hangingPunct="0"/>
                <a:r>
                  <a:rPr lang="ru-RU" sz="1400" b="1" dirty="0" smtClean="0">
                    <a:cs typeface="Times New Roman" pitchFamily="18" charset="0"/>
                  </a:rPr>
                  <a:t>2 </a:t>
                </a:r>
                <a:r>
                  <a:rPr lang="ru-RU" sz="1400" dirty="0" smtClean="0">
                    <a:cs typeface="Times New Roman" pitchFamily="18" charset="0"/>
                  </a:rPr>
                  <a:t>учреждения соц.обеспечения;</a:t>
                </a:r>
              </a:p>
              <a:p>
                <a:pPr marL="342900" indent="-342900" eaLnBrk="0" hangingPunct="0"/>
                <a:r>
                  <a:rPr lang="ru-RU" sz="1400" b="1" dirty="0" smtClean="0">
                    <a:cs typeface="Times New Roman" pitchFamily="18" charset="0"/>
                  </a:rPr>
                  <a:t>1</a:t>
                </a:r>
                <a:r>
                  <a:rPr lang="ru-RU" sz="1400" dirty="0" smtClean="0">
                    <a:cs typeface="Times New Roman" pitchFamily="18" charset="0"/>
                  </a:rPr>
                  <a:t> учреждение архитектуры</a:t>
                </a:r>
              </a:p>
              <a:p>
                <a:pPr marL="342900" indent="-342900" eaLnBrk="0" hangingPunct="0"/>
                <a:r>
                  <a:rPr lang="ru-RU" sz="1400" b="1" dirty="0" smtClean="0">
                    <a:cs typeface="Times New Roman" pitchFamily="18" charset="0"/>
                  </a:rPr>
                  <a:t>3</a:t>
                </a:r>
                <a:r>
                  <a:rPr lang="ru-RU" sz="1400" dirty="0" smtClean="0">
                    <a:cs typeface="Times New Roman" pitchFamily="18" charset="0"/>
                  </a:rPr>
                  <a:t> учреждения молодежи и </a:t>
                </a:r>
                <a:r>
                  <a:rPr lang="ru-RU" sz="1400" dirty="0" err="1" smtClean="0">
                    <a:cs typeface="Times New Roman" pitchFamily="18" charset="0"/>
                  </a:rPr>
                  <a:t>реализа-ции</a:t>
                </a:r>
                <a:r>
                  <a:rPr lang="ru-RU" sz="1400" dirty="0" smtClean="0">
                    <a:cs typeface="Times New Roman" pitchFamily="18" charset="0"/>
                  </a:rPr>
                  <a:t> молодежных программ;</a:t>
                </a:r>
              </a:p>
              <a:p>
                <a:pPr marL="342900" indent="-342900" eaLnBrk="0" hangingPunct="0"/>
                <a:r>
                  <a:rPr lang="ru-RU" sz="1400" b="1" dirty="0" smtClean="0">
                    <a:cs typeface="Times New Roman" pitchFamily="18" charset="0"/>
                  </a:rPr>
                  <a:t>1</a:t>
                </a:r>
                <a:r>
                  <a:rPr lang="ru-RU" sz="1400" dirty="0" smtClean="0">
                    <a:cs typeface="Times New Roman" pitchFamily="18" charset="0"/>
                  </a:rPr>
                  <a:t> учреждение СМИ.</a:t>
                </a:r>
                <a:endParaRPr lang="ru-RU" sz="1400" dirty="0"/>
              </a:p>
            </p:txBody>
          </p:sp>
          <p:sp>
            <p:nvSpPr>
              <p:cNvPr id="36" name="Rectangle 57">
                <a:extLst>
                  <a:ext uri="{FF2B5EF4-FFF2-40B4-BE49-F238E27FC236}">
                    <a16:creationId xmlns="" xmlns:a16="http://schemas.microsoft.com/office/drawing/2014/main" id="{BF051932-71AF-4368-81FB-0BE9A78A3A73}"/>
                  </a:ext>
                </a:extLst>
              </p:cNvPr>
              <p:cNvSpPr/>
              <p:nvPr/>
            </p:nvSpPr>
            <p:spPr>
              <a:xfrm>
                <a:off x="6279783" y="3115896"/>
                <a:ext cx="2118995" cy="25167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/>
                <a:r>
                  <a:rPr lang="ru-RU" sz="1400" b="1" dirty="0" smtClean="0">
                    <a:cs typeface="Times New Roman" pitchFamily="18" charset="0"/>
                  </a:rPr>
                  <a:t>2</a:t>
                </a:r>
                <a:r>
                  <a:rPr lang="ru-RU" sz="1400" dirty="0" smtClean="0">
                    <a:cs typeface="Times New Roman" pitchFamily="18" charset="0"/>
                  </a:rPr>
                  <a:t> школы;</a:t>
                </a:r>
              </a:p>
              <a:p>
                <a:pPr marL="342900" indent="-342900"/>
                <a:r>
                  <a:rPr lang="ru-RU" sz="1400" b="1" dirty="0" smtClean="0">
                    <a:cs typeface="Times New Roman" pitchFamily="18" charset="0"/>
                  </a:rPr>
                  <a:t>3</a:t>
                </a:r>
                <a:r>
                  <a:rPr lang="ru-RU" sz="1400" dirty="0" smtClean="0">
                    <a:cs typeface="Times New Roman" pitchFamily="18" charset="0"/>
                  </a:rPr>
                  <a:t> детских сада; </a:t>
                </a:r>
              </a:p>
              <a:p>
                <a:pPr marL="342900" indent="-342900"/>
                <a:r>
                  <a:rPr lang="ru-RU" sz="1400" b="1" dirty="0" smtClean="0">
                    <a:cs typeface="Times New Roman" pitchFamily="18" charset="0"/>
                  </a:rPr>
                  <a:t>20</a:t>
                </a:r>
                <a:r>
                  <a:rPr lang="ru-RU" sz="1400" dirty="0" smtClean="0">
                    <a:cs typeface="Times New Roman" pitchFamily="18" charset="0"/>
                  </a:rPr>
                  <a:t> отраслевого органа  Администрации города Курска;</a:t>
                </a:r>
              </a:p>
              <a:p>
                <a:pPr marL="342900" indent="-342900">
                  <a:buFont typeface="Wingdings" pitchFamily="2" charset="2"/>
                  <a:buNone/>
                </a:pPr>
                <a:r>
                  <a:rPr lang="ru-RU" sz="1400" b="1" dirty="0" smtClean="0">
                    <a:cs typeface="Times New Roman" pitchFamily="18" charset="0"/>
                  </a:rPr>
                  <a:t>2</a:t>
                </a:r>
                <a:r>
                  <a:rPr lang="ru-RU" sz="1400" dirty="0" smtClean="0">
                    <a:cs typeface="Times New Roman" pitchFamily="18" charset="0"/>
                  </a:rPr>
                  <a:t> учреждения городского хозяйства</a:t>
                </a:r>
              </a:p>
              <a:p>
                <a:pPr marL="342900" indent="-342900">
                  <a:buFont typeface="Wingdings" pitchFamily="2" charset="2"/>
                  <a:buNone/>
                </a:pPr>
                <a:r>
                  <a:rPr lang="ru-RU" sz="1400" b="1" dirty="0" smtClean="0">
                    <a:cs typeface="Times New Roman" pitchFamily="18" charset="0"/>
                  </a:rPr>
                  <a:t>5</a:t>
                </a:r>
                <a:r>
                  <a:rPr lang="ru-RU" sz="1400" dirty="0" smtClean="0">
                    <a:cs typeface="Times New Roman" pitchFamily="18" charset="0"/>
                  </a:rPr>
                  <a:t> Централизованных бухгалтерий (образования, культуры, молодежи)</a:t>
                </a:r>
              </a:p>
              <a:p>
                <a:pPr marL="342900" indent="-342900">
                  <a:buFont typeface="Wingdings" pitchFamily="2" charset="2"/>
                  <a:buNone/>
                </a:pPr>
                <a:r>
                  <a:rPr lang="ru-RU" sz="1400" b="1" dirty="0" smtClean="0">
                    <a:cs typeface="Times New Roman" pitchFamily="18" charset="0"/>
                  </a:rPr>
                  <a:t>3</a:t>
                </a:r>
                <a:r>
                  <a:rPr lang="ru-RU" sz="1400" dirty="0" smtClean="0">
                    <a:cs typeface="Times New Roman" pitchFamily="18" charset="0"/>
                  </a:rPr>
                  <a:t> прочих учреждения  образования;</a:t>
                </a:r>
              </a:p>
              <a:p>
                <a:pPr marL="342900" indent="-342900">
                  <a:buFont typeface="Wingdings" pitchFamily="2" charset="2"/>
                  <a:buNone/>
                </a:pPr>
                <a:r>
                  <a:rPr lang="ru-RU" sz="1400" b="1" dirty="0" smtClean="0">
                    <a:cs typeface="Times New Roman" pitchFamily="18" charset="0"/>
                  </a:rPr>
                  <a:t>1</a:t>
                </a:r>
                <a:r>
                  <a:rPr lang="ru-RU" sz="1400" dirty="0" smtClean="0">
                    <a:cs typeface="Times New Roman" pitchFamily="18" charset="0"/>
                  </a:rPr>
                  <a:t> Избирательная комиссия</a:t>
                </a:r>
              </a:p>
              <a:p>
                <a:pPr marL="342900" indent="-342900">
                  <a:buFont typeface="Wingdings" pitchFamily="2" charset="2"/>
                  <a:buNone/>
                </a:pPr>
                <a:r>
                  <a:rPr lang="ru-RU" sz="1400" b="1" dirty="0" smtClean="0">
                    <a:cs typeface="Times New Roman" pitchFamily="18" charset="0"/>
                  </a:rPr>
                  <a:t>6</a:t>
                </a:r>
                <a:r>
                  <a:rPr lang="ru-RU" sz="1400" dirty="0" smtClean="0">
                    <a:cs typeface="Times New Roman" pitchFamily="18" charset="0"/>
                  </a:rPr>
                  <a:t> Обслуживающих учреждения.</a:t>
                </a:r>
                <a:endParaRPr lang="ru-RU" sz="1400" dirty="0">
                  <a:cs typeface="Times New Roman" pitchFamily="18" charset="0"/>
                </a:endParaRPr>
              </a:p>
            </p:txBody>
          </p:sp>
        </p:grpSp>
        <p:sp>
          <p:nvSpPr>
            <p:cNvPr id="25611" name="Text Box 12"/>
            <p:cNvSpPr txBox="1">
              <a:spLocks noChangeArrowheads="1"/>
            </p:cNvSpPr>
            <p:nvPr/>
          </p:nvSpPr>
          <p:spPr bwMode="auto">
            <a:xfrm>
              <a:off x="1124271" y="1881896"/>
              <a:ext cx="2880783" cy="7078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sz="2000" b="1" dirty="0">
                  <a:latin typeface="+mj-lt"/>
                  <a:cs typeface="Times New Roman" pitchFamily="18" charset="0"/>
                </a:rPr>
                <a:t>Бюджетные учреждения - </a:t>
              </a:r>
              <a:r>
                <a:rPr lang="ru-RU" sz="2000" b="1" dirty="0" smtClean="0">
                  <a:latin typeface="+mj-lt"/>
                  <a:cs typeface="Times New Roman" pitchFamily="18" charset="0"/>
                </a:rPr>
                <a:t>1</a:t>
              </a:r>
              <a:r>
                <a:rPr lang="en-US" sz="2000" b="1" dirty="0" smtClean="0">
                  <a:latin typeface="+mj-lt"/>
                  <a:cs typeface="Times New Roman" pitchFamily="18" charset="0"/>
                </a:rPr>
                <a:t>9</a:t>
              </a:r>
              <a:r>
                <a:rPr lang="ru-RU" sz="2000" b="1" dirty="0" smtClean="0">
                  <a:latin typeface="+mj-lt"/>
                  <a:cs typeface="Times New Roman" pitchFamily="18" charset="0"/>
                </a:rPr>
                <a:t>3</a:t>
              </a:r>
              <a:endParaRPr lang="en-US" sz="2000" b="1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25615" name="Text Box 12"/>
            <p:cNvSpPr txBox="1">
              <a:spLocks noChangeArrowheads="1"/>
            </p:cNvSpPr>
            <p:nvPr/>
          </p:nvSpPr>
          <p:spPr bwMode="auto">
            <a:xfrm>
              <a:off x="4727626" y="2122090"/>
              <a:ext cx="2783417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ru-RU" sz="2000" b="1" dirty="0" smtClean="0">
                  <a:latin typeface="+mj-lt"/>
                  <a:cs typeface="Times New Roman" pitchFamily="18" charset="0"/>
                </a:rPr>
                <a:t>Частное учреждение</a:t>
              </a:r>
              <a:endParaRPr lang="en-US" sz="2000" b="1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25616" name="Text Box 12"/>
            <p:cNvSpPr txBox="1">
              <a:spLocks noChangeArrowheads="1"/>
            </p:cNvSpPr>
            <p:nvPr/>
          </p:nvSpPr>
          <p:spPr bwMode="auto">
            <a:xfrm>
              <a:off x="8106330" y="1881895"/>
              <a:ext cx="3073400" cy="7078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sz="2000" b="1" dirty="0">
                  <a:latin typeface="+mj-lt"/>
                  <a:cs typeface="Times New Roman" pitchFamily="18" charset="0"/>
                </a:rPr>
                <a:t>Казенные учреждения - </a:t>
              </a:r>
              <a:r>
                <a:rPr lang="ru-RU" sz="2000" b="1" dirty="0" smtClean="0">
                  <a:latin typeface="+mj-lt"/>
                  <a:cs typeface="Times New Roman" pitchFamily="18" charset="0"/>
                </a:rPr>
                <a:t>42</a:t>
              </a:r>
              <a:endParaRPr lang="en-US" sz="2000" b="1" dirty="0">
                <a:latin typeface="+mj-lt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400" b="0" dirty="0" smtClean="0"/>
              <a:t>РАСХОДЫ БЮДЖЕТА НА ОБРАЗОВАНИЕ</a:t>
            </a:r>
            <a:endParaRPr lang="ru-RU" sz="2400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95223" y="1064017"/>
            <a:ext cx="516722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/>
              <a:t>В бюджете  города Курска  предусмотрены средства на оказание муниципальных услуг в области образования</a:t>
            </a:r>
            <a:r>
              <a:rPr lang="ru-RU" b="1" dirty="0" smtClean="0"/>
              <a:t>:</a:t>
            </a:r>
          </a:p>
          <a:p>
            <a:r>
              <a:rPr lang="ru-RU" sz="1600" b="1" dirty="0" smtClean="0"/>
              <a:t> </a:t>
            </a:r>
            <a:endParaRPr lang="ru-RU" sz="1600" b="1" dirty="0"/>
          </a:p>
          <a:p>
            <a:pPr algn="just">
              <a:buFontTx/>
              <a:buChar char="•"/>
            </a:pPr>
            <a:r>
              <a:rPr lang="ru-RU" sz="1400" dirty="0"/>
              <a:t>  </a:t>
            </a:r>
            <a:r>
              <a:rPr lang="ru-RU" sz="1400" dirty="0" smtClean="0"/>
              <a:t>по предоставлению общедоступного </a:t>
            </a:r>
            <a:r>
              <a:rPr lang="ru-RU" sz="1400" dirty="0"/>
              <a:t>бесплатного дошкольного образования </a:t>
            </a:r>
            <a:r>
              <a:rPr lang="ru-RU" sz="1400" dirty="0" smtClean="0"/>
              <a:t>85 детскими </a:t>
            </a:r>
            <a:r>
              <a:rPr lang="ru-RU" sz="1400" dirty="0"/>
              <a:t>дошкольными </a:t>
            </a:r>
            <a:r>
              <a:rPr lang="ru-RU" sz="1400" dirty="0" smtClean="0"/>
              <a:t>учреждениями, с общей численностью детей- </a:t>
            </a:r>
            <a:r>
              <a:rPr lang="ru-RU" sz="1400" b="1" dirty="0" smtClean="0"/>
              <a:t>21 513 человек</a:t>
            </a:r>
            <a:r>
              <a:rPr lang="ru-RU" sz="1400" dirty="0" smtClean="0"/>
              <a:t>;</a:t>
            </a:r>
            <a:endParaRPr lang="ru-RU" sz="1400" dirty="0"/>
          </a:p>
          <a:p>
            <a:pPr algn="just">
              <a:buFontTx/>
              <a:buChar char="•"/>
            </a:pPr>
            <a:r>
              <a:rPr lang="ru-RU" sz="1400" dirty="0"/>
              <a:t>  по предоставлению общедоступного и бесплатного начального общего, основного общего, среднего(полного) общего образования по основным образовательным программам </a:t>
            </a:r>
            <a:r>
              <a:rPr lang="ru-RU" sz="1400" dirty="0" smtClean="0"/>
              <a:t>61 общеобразовательными учреждениями с численностью  обучающихся- </a:t>
            </a:r>
            <a:r>
              <a:rPr lang="ru-RU" sz="1400" b="1" dirty="0" smtClean="0"/>
              <a:t>50 909   учащихся</a:t>
            </a:r>
            <a:r>
              <a:rPr lang="ru-RU" sz="1400" dirty="0" smtClean="0"/>
              <a:t>;</a:t>
            </a:r>
          </a:p>
          <a:p>
            <a:pPr algn="just">
              <a:buFontTx/>
              <a:buChar char="•"/>
            </a:pPr>
            <a:r>
              <a:rPr lang="ru-RU" sz="1400" dirty="0" smtClean="0"/>
              <a:t> по предоставлению дополнительного образования муниципальными образовательными учреждениями (дворец пионеров и школьников, дом искусств,  детский (подростковый) центр, дом  и дворец детского творчества)-8 учреждений с  общей численностью </a:t>
            </a:r>
            <a:r>
              <a:rPr lang="ru-RU" sz="1400" b="1" dirty="0" smtClean="0"/>
              <a:t>35 507 человек</a:t>
            </a:r>
            <a:r>
              <a:rPr lang="ru-RU" sz="1400" dirty="0" smtClean="0"/>
              <a:t>);</a:t>
            </a:r>
          </a:p>
          <a:p>
            <a:pPr algn="just">
              <a:buFontTx/>
              <a:buChar char="•"/>
            </a:pPr>
            <a:r>
              <a:rPr lang="ru-RU" sz="1400" dirty="0" smtClean="0"/>
              <a:t> по предоставлению дополнительного образования художественной и музыкальной направленности (школы искусств)-11 учреждений, число обучающихся  </a:t>
            </a:r>
            <a:r>
              <a:rPr lang="ru-RU" sz="1400" b="1" dirty="0" smtClean="0"/>
              <a:t>6 007 человек</a:t>
            </a:r>
            <a:r>
              <a:rPr lang="ru-RU" sz="1400" dirty="0" smtClean="0"/>
              <a:t>;</a:t>
            </a:r>
          </a:p>
          <a:p>
            <a:pPr algn="just">
              <a:buFontTx/>
              <a:buChar char="•"/>
            </a:pPr>
            <a:r>
              <a:rPr lang="ru-RU" sz="1400" dirty="0" smtClean="0"/>
              <a:t>по оказанию прочих услуг в области образования (научно-методический центр, центр диагностики и консультирования «Гармония», издательский центр «ЮМЭКС»).</a:t>
            </a:r>
            <a:endParaRPr lang="ru-RU" dirty="0"/>
          </a:p>
        </p:txBody>
      </p:sp>
      <p:graphicFrame>
        <p:nvGraphicFramePr>
          <p:cNvPr id="6" name="Group 68"/>
          <p:cNvGraphicFramePr>
            <a:graphicFrameLocks noGrp="1"/>
          </p:cNvGraphicFramePr>
          <p:nvPr/>
        </p:nvGraphicFramePr>
        <p:xfrm>
          <a:off x="5996129" y="1295565"/>
          <a:ext cx="5937079" cy="3541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000"/>
                <a:gridCol w="1362974"/>
                <a:gridCol w="1406105"/>
                <a:gridCol w="1476000"/>
              </a:tblGrid>
              <a:tr h="513746"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План на 2021 год </a:t>
                      </a:r>
                    </a:p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тыс.руб.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Исполнено </a:t>
                      </a:r>
                    </a:p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 2021 год </a:t>
                      </a:r>
                    </a:p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тыс. руб.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</a:t>
                      </a:r>
                    </a:p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исполнения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220378"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Дошкольное образование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/>
                        <a:t>2 363 621</a:t>
                      </a:r>
                      <a:endParaRPr lang="ru-RU" sz="20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/>
                        <a:t>2 362 944</a:t>
                      </a:r>
                      <a:endParaRPr lang="ru-RU" sz="20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/>
                        <a:t>100,0</a:t>
                      </a:r>
                      <a:endParaRPr lang="ru-RU" sz="20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190852"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Общее образование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/>
                        <a:t>4 287 497</a:t>
                      </a:r>
                      <a:endParaRPr lang="ru-RU" sz="20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/>
                        <a:t>4 201 726</a:t>
                      </a:r>
                      <a:endParaRPr lang="ru-RU" sz="20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/>
                        <a:t>98,0</a:t>
                      </a:r>
                      <a:endParaRPr lang="ru-RU" sz="20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147646"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Дополнительное образование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/>
                        <a:t>798 223</a:t>
                      </a:r>
                      <a:endParaRPr lang="ru-RU" sz="20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/>
                        <a:t>798 181</a:t>
                      </a:r>
                      <a:endParaRPr lang="ru-RU" sz="20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/>
                        <a:t>100,0</a:t>
                      </a:r>
                      <a:endParaRPr lang="ru-RU" sz="20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190512"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Другие вопросы в области образования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/>
                        <a:t>110 633</a:t>
                      </a:r>
                      <a:endParaRPr lang="ru-RU" sz="20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/>
                        <a:t>110 633</a:t>
                      </a:r>
                      <a:endParaRPr lang="ru-RU" sz="20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/>
                        <a:t>100,0</a:t>
                      </a:r>
                      <a:endParaRPr lang="ru-RU" sz="20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b"/>
                </a:tc>
              </a:tr>
              <a:tr h="295851"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ИТОГО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136525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7 559 974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136525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7 473 484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136525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98,9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-2506" y="3054232"/>
            <a:ext cx="5240636" cy="369332"/>
          </a:xfrm>
          <a:prstGeom prst="rect">
            <a:avLst/>
          </a:prstGeom>
          <a:solidFill>
            <a:schemeClr val="accent3"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28" y="3421153"/>
            <a:ext cx="5244509" cy="369332"/>
          </a:xfrm>
          <a:prstGeom prst="rect">
            <a:avLst/>
          </a:prstGeom>
          <a:solidFill>
            <a:schemeClr val="accent4"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46CA6C2-F1EB-4EB1-858E-BD3CE49D5ADB}"/>
              </a:ext>
            </a:extLst>
          </p:cNvPr>
          <p:cNvSpPr txBox="1"/>
          <p:nvPr/>
        </p:nvSpPr>
        <p:spPr>
          <a:xfrm flipH="1">
            <a:off x="6954927" y="3054777"/>
            <a:ext cx="5240636" cy="369332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CFBDCDBF-8E51-4855-AC5C-C9562D2E91E2}"/>
              </a:ext>
            </a:extLst>
          </p:cNvPr>
          <p:cNvSpPr txBox="1"/>
          <p:nvPr/>
        </p:nvSpPr>
        <p:spPr>
          <a:xfrm flipH="1">
            <a:off x="6947320" y="3421698"/>
            <a:ext cx="5244509" cy="369332"/>
          </a:xfrm>
          <a:prstGeom prst="rect">
            <a:avLst/>
          </a:prstGeom>
          <a:solidFill>
            <a:schemeClr val="accent4"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4071669" y="1483743"/>
            <a:ext cx="4123426" cy="3933645"/>
            <a:chOff x="4555749" y="1912893"/>
            <a:chExt cx="3081559" cy="3032760"/>
          </a:xfrm>
        </p:grpSpPr>
        <p:grpSp>
          <p:nvGrpSpPr>
            <p:cNvPr id="2" name="Group 2"/>
            <p:cNvGrpSpPr/>
            <p:nvPr/>
          </p:nvGrpSpPr>
          <p:grpSpPr>
            <a:xfrm>
              <a:off x="4555749" y="1912893"/>
              <a:ext cx="1540251" cy="1516107"/>
              <a:chOff x="4555750" y="1912893"/>
              <a:chExt cx="1540250" cy="1516107"/>
            </a:xfrm>
          </p:grpSpPr>
          <p:sp>
            <p:nvSpPr>
              <p:cNvPr id="62" name="Freeform 61"/>
              <p:cNvSpPr>
                <a:spLocks noChangeArrowheads="1"/>
              </p:cNvSpPr>
              <p:nvPr/>
            </p:nvSpPr>
            <p:spPr bwMode="auto">
              <a:xfrm>
                <a:off x="4555750" y="1912893"/>
                <a:ext cx="1540250" cy="1516107"/>
              </a:xfrm>
              <a:custGeom>
                <a:avLst/>
                <a:gdLst>
                  <a:gd name="connsiteX0" fmla="*/ 1540250 w 1540250"/>
                  <a:gd name="connsiteY0" fmla="*/ 0 h 1516107"/>
                  <a:gd name="connsiteX1" fmla="*/ 1540250 w 1540250"/>
                  <a:gd name="connsiteY1" fmla="*/ 1516107 h 1516107"/>
                  <a:gd name="connsiteX2" fmla="*/ 0 w 1540250"/>
                  <a:gd name="connsiteY2" fmla="*/ 1516107 h 1516107"/>
                  <a:gd name="connsiteX3" fmla="*/ 5452 w 1540250"/>
                  <a:gd name="connsiteY3" fmla="*/ 1401014 h 1516107"/>
                  <a:gd name="connsiteX4" fmla="*/ 1390815 w 1540250"/>
                  <a:gd name="connsiteY4" fmla="*/ 7541 h 1516107"/>
                  <a:gd name="connsiteX5" fmla="*/ 1540250 w 1540250"/>
                  <a:gd name="connsiteY5" fmla="*/ 0 h 1516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40250" h="1516107">
                    <a:moveTo>
                      <a:pt x="1540250" y="0"/>
                    </a:moveTo>
                    <a:lnTo>
                      <a:pt x="1540250" y="1516107"/>
                    </a:lnTo>
                    <a:lnTo>
                      <a:pt x="0" y="1516107"/>
                    </a:lnTo>
                    <a:lnTo>
                      <a:pt x="5452" y="1401014"/>
                    </a:lnTo>
                    <a:cubicBezTo>
                      <a:pt x="75368" y="666840"/>
                      <a:pt x="657602" y="81965"/>
                      <a:pt x="1390815" y="7541"/>
                    </a:cubicBezTo>
                    <a:lnTo>
                      <a:pt x="154025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4" name="Freeform 63"/>
              <p:cNvSpPr>
                <a:spLocks noChangeArrowheads="1"/>
              </p:cNvSpPr>
              <p:nvPr/>
            </p:nvSpPr>
            <p:spPr bwMode="auto">
              <a:xfrm>
                <a:off x="4776085" y="2129774"/>
                <a:ext cx="1319915" cy="1299226"/>
              </a:xfrm>
              <a:custGeom>
                <a:avLst/>
                <a:gdLst>
                  <a:gd name="connsiteX0" fmla="*/ 1540250 w 1540250"/>
                  <a:gd name="connsiteY0" fmla="*/ 0 h 1516107"/>
                  <a:gd name="connsiteX1" fmla="*/ 1540250 w 1540250"/>
                  <a:gd name="connsiteY1" fmla="*/ 1516107 h 1516107"/>
                  <a:gd name="connsiteX2" fmla="*/ 0 w 1540250"/>
                  <a:gd name="connsiteY2" fmla="*/ 1516107 h 1516107"/>
                  <a:gd name="connsiteX3" fmla="*/ 5452 w 1540250"/>
                  <a:gd name="connsiteY3" fmla="*/ 1401014 h 1516107"/>
                  <a:gd name="connsiteX4" fmla="*/ 1390815 w 1540250"/>
                  <a:gd name="connsiteY4" fmla="*/ 7541 h 1516107"/>
                  <a:gd name="connsiteX5" fmla="*/ 1540250 w 1540250"/>
                  <a:gd name="connsiteY5" fmla="*/ 0 h 1516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40250" h="1516107">
                    <a:moveTo>
                      <a:pt x="1540250" y="0"/>
                    </a:moveTo>
                    <a:lnTo>
                      <a:pt x="1540250" y="1516107"/>
                    </a:lnTo>
                    <a:lnTo>
                      <a:pt x="0" y="1516107"/>
                    </a:lnTo>
                    <a:lnTo>
                      <a:pt x="5452" y="1401014"/>
                    </a:lnTo>
                    <a:cubicBezTo>
                      <a:pt x="75368" y="666840"/>
                      <a:pt x="657602" y="81965"/>
                      <a:pt x="1390815" y="7541"/>
                    </a:cubicBezTo>
                    <a:lnTo>
                      <a:pt x="154025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5" name="Freeform 64"/>
              <p:cNvSpPr>
                <a:spLocks noChangeArrowheads="1"/>
              </p:cNvSpPr>
              <p:nvPr/>
            </p:nvSpPr>
            <p:spPr bwMode="auto">
              <a:xfrm>
                <a:off x="4979977" y="2330471"/>
                <a:ext cx="1116023" cy="1098529"/>
              </a:xfrm>
              <a:custGeom>
                <a:avLst/>
                <a:gdLst>
                  <a:gd name="connsiteX0" fmla="*/ 1540250 w 1540250"/>
                  <a:gd name="connsiteY0" fmla="*/ 0 h 1516107"/>
                  <a:gd name="connsiteX1" fmla="*/ 1540250 w 1540250"/>
                  <a:gd name="connsiteY1" fmla="*/ 1516107 h 1516107"/>
                  <a:gd name="connsiteX2" fmla="*/ 0 w 1540250"/>
                  <a:gd name="connsiteY2" fmla="*/ 1516107 h 1516107"/>
                  <a:gd name="connsiteX3" fmla="*/ 5452 w 1540250"/>
                  <a:gd name="connsiteY3" fmla="*/ 1401014 h 1516107"/>
                  <a:gd name="connsiteX4" fmla="*/ 1390815 w 1540250"/>
                  <a:gd name="connsiteY4" fmla="*/ 7541 h 1516107"/>
                  <a:gd name="connsiteX5" fmla="*/ 1540250 w 1540250"/>
                  <a:gd name="connsiteY5" fmla="*/ 0 h 1516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40250" h="1516107">
                    <a:moveTo>
                      <a:pt x="1540250" y="0"/>
                    </a:moveTo>
                    <a:lnTo>
                      <a:pt x="1540250" y="1516107"/>
                    </a:lnTo>
                    <a:lnTo>
                      <a:pt x="0" y="1516107"/>
                    </a:lnTo>
                    <a:lnTo>
                      <a:pt x="5452" y="1401014"/>
                    </a:lnTo>
                    <a:cubicBezTo>
                      <a:pt x="75368" y="666840"/>
                      <a:pt x="657602" y="81965"/>
                      <a:pt x="1390815" y="7541"/>
                    </a:cubicBezTo>
                    <a:lnTo>
                      <a:pt x="1540250" y="0"/>
                    </a:lnTo>
                    <a:close/>
                  </a:path>
                </a:pathLst>
              </a:custGeom>
              <a:solidFill>
                <a:schemeClr val="accent1">
                  <a:alpha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6" name="Freeform 65"/>
              <p:cNvSpPr>
                <a:spLocks noChangeArrowheads="1"/>
              </p:cNvSpPr>
              <p:nvPr/>
            </p:nvSpPr>
            <p:spPr bwMode="auto">
              <a:xfrm>
                <a:off x="5193464" y="2564091"/>
                <a:ext cx="878683" cy="864909"/>
              </a:xfrm>
              <a:custGeom>
                <a:avLst/>
                <a:gdLst>
                  <a:gd name="connsiteX0" fmla="*/ 1540250 w 1540250"/>
                  <a:gd name="connsiteY0" fmla="*/ 0 h 1516107"/>
                  <a:gd name="connsiteX1" fmla="*/ 1540250 w 1540250"/>
                  <a:gd name="connsiteY1" fmla="*/ 1516107 h 1516107"/>
                  <a:gd name="connsiteX2" fmla="*/ 0 w 1540250"/>
                  <a:gd name="connsiteY2" fmla="*/ 1516107 h 1516107"/>
                  <a:gd name="connsiteX3" fmla="*/ 5452 w 1540250"/>
                  <a:gd name="connsiteY3" fmla="*/ 1401014 h 1516107"/>
                  <a:gd name="connsiteX4" fmla="*/ 1390815 w 1540250"/>
                  <a:gd name="connsiteY4" fmla="*/ 7541 h 1516107"/>
                  <a:gd name="connsiteX5" fmla="*/ 1540250 w 1540250"/>
                  <a:gd name="connsiteY5" fmla="*/ 0 h 1516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40250" h="1516107">
                    <a:moveTo>
                      <a:pt x="1540250" y="0"/>
                    </a:moveTo>
                    <a:lnTo>
                      <a:pt x="1540250" y="1516107"/>
                    </a:lnTo>
                    <a:lnTo>
                      <a:pt x="0" y="1516107"/>
                    </a:lnTo>
                    <a:lnTo>
                      <a:pt x="5452" y="1401014"/>
                    </a:lnTo>
                    <a:cubicBezTo>
                      <a:pt x="75368" y="666840"/>
                      <a:pt x="657602" y="81965"/>
                      <a:pt x="1390815" y="7541"/>
                    </a:cubicBezTo>
                    <a:lnTo>
                      <a:pt x="1540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" name="Group 20"/>
            <p:cNvGrpSpPr/>
            <p:nvPr/>
          </p:nvGrpSpPr>
          <p:grpSpPr>
            <a:xfrm flipV="1">
              <a:off x="4555749" y="3429001"/>
              <a:ext cx="1540251" cy="1516107"/>
              <a:chOff x="4555750" y="1912893"/>
              <a:chExt cx="1540250" cy="1516107"/>
            </a:xfrm>
          </p:grpSpPr>
          <p:sp>
            <p:nvSpPr>
              <p:cNvPr id="22" name="Freeform 21"/>
              <p:cNvSpPr>
                <a:spLocks noChangeArrowheads="1"/>
              </p:cNvSpPr>
              <p:nvPr/>
            </p:nvSpPr>
            <p:spPr bwMode="auto">
              <a:xfrm>
                <a:off x="4555750" y="1912893"/>
                <a:ext cx="1540250" cy="1516107"/>
              </a:xfrm>
              <a:custGeom>
                <a:avLst/>
                <a:gdLst>
                  <a:gd name="connsiteX0" fmla="*/ 1540250 w 1540250"/>
                  <a:gd name="connsiteY0" fmla="*/ 0 h 1516107"/>
                  <a:gd name="connsiteX1" fmla="*/ 1540250 w 1540250"/>
                  <a:gd name="connsiteY1" fmla="*/ 1516107 h 1516107"/>
                  <a:gd name="connsiteX2" fmla="*/ 0 w 1540250"/>
                  <a:gd name="connsiteY2" fmla="*/ 1516107 h 1516107"/>
                  <a:gd name="connsiteX3" fmla="*/ 5452 w 1540250"/>
                  <a:gd name="connsiteY3" fmla="*/ 1401014 h 1516107"/>
                  <a:gd name="connsiteX4" fmla="*/ 1390815 w 1540250"/>
                  <a:gd name="connsiteY4" fmla="*/ 7541 h 1516107"/>
                  <a:gd name="connsiteX5" fmla="*/ 1540250 w 1540250"/>
                  <a:gd name="connsiteY5" fmla="*/ 0 h 1516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40250" h="1516107">
                    <a:moveTo>
                      <a:pt x="1540250" y="0"/>
                    </a:moveTo>
                    <a:lnTo>
                      <a:pt x="1540250" y="1516107"/>
                    </a:lnTo>
                    <a:lnTo>
                      <a:pt x="0" y="1516107"/>
                    </a:lnTo>
                    <a:lnTo>
                      <a:pt x="5452" y="1401014"/>
                    </a:lnTo>
                    <a:cubicBezTo>
                      <a:pt x="75368" y="666840"/>
                      <a:pt x="657602" y="81965"/>
                      <a:pt x="1390815" y="7541"/>
                    </a:cubicBezTo>
                    <a:lnTo>
                      <a:pt x="1540250" y="0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" name="Freeform 22"/>
              <p:cNvSpPr>
                <a:spLocks noChangeArrowheads="1"/>
              </p:cNvSpPr>
              <p:nvPr/>
            </p:nvSpPr>
            <p:spPr bwMode="auto">
              <a:xfrm>
                <a:off x="4776085" y="2129774"/>
                <a:ext cx="1319915" cy="1299226"/>
              </a:xfrm>
              <a:custGeom>
                <a:avLst/>
                <a:gdLst>
                  <a:gd name="connsiteX0" fmla="*/ 1540250 w 1540250"/>
                  <a:gd name="connsiteY0" fmla="*/ 0 h 1516107"/>
                  <a:gd name="connsiteX1" fmla="*/ 1540250 w 1540250"/>
                  <a:gd name="connsiteY1" fmla="*/ 1516107 h 1516107"/>
                  <a:gd name="connsiteX2" fmla="*/ 0 w 1540250"/>
                  <a:gd name="connsiteY2" fmla="*/ 1516107 h 1516107"/>
                  <a:gd name="connsiteX3" fmla="*/ 5452 w 1540250"/>
                  <a:gd name="connsiteY3" fmla="*/ 1401014 h 1516107"/>
                  <a:gd name="connsiteX4" fmla="*/ 1390815 w 1540250"/>
                  <a:gd name="connsiteY4" fmla="*/ 7541 h 1516107"/>
                  <a:gd name="connsiteX5" fmla="*/ 1540250 w 1540250"/>
                  <a:gd name="connsiteY5" fmla="*/ 0 h 1516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40250" h="1516107">
                    <a:moveTo>
                      <a:pt x="1540250" y="0"/>
                    </a:moveTo>
                    <a:lnTo>
                      <a:pt x="1540250" y="1516107"/>
                    </a:lnTo>
                    <a:lnTo>
                      <a:pt x="0" y="1516107"/>
                    </a:lnTo>
                    <a:lnTo>
                      <a:pt x="5452" y="1401014"/>
                    </a:lnTo>
                    <a:cubicBezTo>
                      <a:pt x="75368" y="666840"/>
                      <a:pt x="657602" y="81965"/>
                      <a:pt x="1390815" y="7541"/>
                    </a:cubicBezTo>
                    <a:lnTo>
                      <a:pt x="1540250" y="0"/>
                    </a:lnTo>
                    <a:close/>
                  </a:path>
                </a:pathLst>
              </a:custGeom>
              <a:solidFill>
                <a:schemeClr val="accent4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" name="Freeform 23"/>
              <p:cNvSpPr>
                <a:spLocks noChangeArrowheads="1"/>
              </p:cNvSpPr>
              <p:nvPr/>
            </p:nvSpPr>
            <p:spPr bwMode="auto">
              <a:xfrm>
                <a:off x="4979977" y="2330471"/>
                <a:ext cx="1116023" cy="1098529"/>
              </a:xfrm>
              <a:custGeom>
                <a:avLst/>
                <a:gdLst>
                  <a:gd name="connsiteX0" fmla="*/ 1540250 w 1540250"/>
                  <a:gd name="connsiteY0" fmla="*/ 0 h 1516107"/>
                  <a:gd name="connsiteX1" fmla="*/ 1540250 w 1540250"/>
                  <a:gd name="connsiteY1" fmla="*/ 1516107 h 1516107"/>
                  <a:gd name="connsiteX2" fmla="*/ 0 w 1540250"/>
                  <a:gd name="connsiteY2" fmla="*/ 1516107 h 1516107"/>
                  <a:gd name="connsiteX3" fmla="*/ 5452 w 1540250"/>
                  <a:gd name="connsiteY3" fmla="*/ 1401014 h 1516107"/>
                  <a:gd name="connsiteX4" fmla="*/ 1390815 w 1540250"/>
                  <a:gd name="connsiteY4" fmla="*/ 7541 h 1516107"/>
                  <a:gd name="connsiteX5" fmla="*/ 1540250 w 1540250"/>
                  <a:gd name="connsiteY5" fmla="*/ 0 h 1516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40250" h="1516107">
                    <a:moveTo>
                      <a:pt x="1540250" y="0"/>
                    </a:moveTo>
                    <a:lnTo>
                      <a:pt x="1540250" y="1516107"/>
                    </a:lnTo>
                    <a:lnTo>
                      <a:pt x="0" y="1516107"/>
                    </a:lnTo>
                    <a:lnTo>
                      <a:pt x="5452" y="1401014"/>
                    </a:lnTo>
                    <a:cubicBezTo>
                      <a:pt x="75368" y="666840"/>
                      <a:pt x="657602" y="81965"/>
                      <a:pt x="1390815" y="7541"/>
                    </a:cubicBezTo>
                    <a:lnTo>
                      <a:pt x="1540250" y="0"/>
                    </a:lnTo>
                    <a:close/>
                  </a:path>
                </a:pathLst>
              </a:custGeom>
              <a:solidFill>
                <a:schemeClr val="accent4">
                  <a:alpha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5" name="Freeform 24"/>
              <p:cNvSpPr>
                <a:spLocks noChangeArrowheads="1"/>
              </p:cNvSpPr>
              <p:nvPr/>
            </p:nvSpPr>
            <p:spPr bwMode="auto">
              <a:xfrm>
                <a:off x="5193464" y="2564091"/>
                <a:ext cx="878683" cy="864909"/>
              </a:xfrm>
              <a:custGeom>
                <a:avLst/>
                <a:gdLst>
                  <a:gd name="connsiteX0" fmla="*/ 1540250 w 1540250"/>
                  <a:gd name="connsiteY0" fmla="*/ 0 h 1516107"/>
                  <a:gd name="connsiteX1" fmla="*/ 1540250 w 1540250"/>
                  <a:gd name="connsiteY1" fmla="*/ 1516107 h 1516107"/>
                  <a:gd name="connsiteX2" fmla="*/ 0 w 1540250"/>
                  <a:gd name="connsiteY2" fmla="*/ 1516107 h 1516107"/>
                  <a:gd name="connsiteX3" fmla="*/ 5452 w 1540250"/>
                  <a:gd name="connsiteY3" fmla="*/ 1401014 h 1516107"/>
                  <a:gd name="connsiteX4" fmla="*/ 1390815 w 1540250"/>
                  <a:gd name="connsiteY4" fmla="*/ 7541 h 1516107"/>
                  <a:gd name="connsiteX5" fmla="*/ 1540250 w 1540250"/>
                  <a:gd name="connsiteY5" fmla="*/ 0 h 1516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40250" h="1516107">
                    <a:moveTo>
                      <a:pt x="1540250" y="0"/>
                    </a:moveTo>
                    <a:lnTo>
                      <a:pt x="1540250" y="1516107"/>
                    </a:lnTo>
                    <a:lnTo>
                      <a:pt x="0" y="1516107"/>
                    </a:lnTo>
                    <a:lnTo>
                      <a:pt x="5452" y="1401014"/>
                    </a:lnTo>
                    <a:cubicBezTo>
                      <a:pt x="75368" y="666840"/>
                      <a:pt x="657602" y="81965"/>
                      <a:pt x="1390815" y="7541"/>
                    </a:cubicBezTo>
                    <a:lnTo>
                      <a:pt x="154025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2">
              <a:extLst>
                <a:ext uri="{FF2B5EF4-FFF2-40B4-BE49-F238E27FC236}">
                  <a16:creationId xmlns:a16="http://schemas.microsoft.com/office/drawing/2014/main" xmlns="" id="{C6CD298E-6A8E-4D47-9BF0-92AECA296AB7}"/>
                </a:ext>
              </a:extLst>
            </p:cNvPr>
            <p:cNvGrpSpPr/>
            <p:nvPr/>
          </p:nvGrpSpPr>
          <p:grpSpPr>
            <a:xfrm flipH="1">
              <a:off x="6097057" y="1913438"/>
              <a:ext cx="1540251" cy="1516107"/>
              <a:chOff x="4555750" y="1912893"/>
              <a:chExt cx="1540250" cy="1516107"/>
            </a:xfrm>
          </p:grpSpPr>
          <p:sp>
            <p:nvSpPr>
              <p:cNvPr id="72" name="Freeform 61">
                <a:extLst>
                  <a:ext uri="{FF2B5EF4-FFF2-40B4-BE49-F238E27FC236}">
                    <a16:creationId xmlns:a16="http://schemas.microsoft.com/office/drawing/2014/main" xmlns="" id="{E812076D-1A4F-4259-BA56-17F9F4E537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5750" y="1912893"/>
                <a:ext cx="1540250" cy="1516107"/>
              </a:xfrm>
              <a:custGeom>
                <a:avLst/>
                <a:gdLst>
                  <a:gd name="connsiteX0" fmla="*/ 1540250 w 1540250"/>
                  <a:gd name="connsiteY0" fmla="*/ 0 h 1516107"/>
                  <a:gd name="connsiteX1" fmla="*/ 1540250 w 1540250"/>
                  <a:gd name="connsiteY1" fmla="*/ 1516107 h 1516107"/>
                  <a:gd name="connsiteX2" fmla="*/ 0 w 1540250"/>
                  <a:gd name="connsiteY2" fmla="*/ 1516107 h 1516107"/>
                  <a:gd name="connsiteX3" fmla="*/ 5452 w 1540250"/>
                  <a:gd name="connsiteY3" fmla="*/ 1401014 h 1516107"/>
                  <a:gd name="connsiteX4" fmla="*/ 1390815 w 1540250"/>
                  <a:gd name="connsiteY4" fmla="*/ 7541 h 1516107"/>
                  <a:gd name="connsiteX5" fmla="*/ 1540250 w 1540250"/>
                  <a:gd name="connsiteY5" fmla="*/ 0 h 1516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40250" h="1516107">
                    <a:moveTo>
                      <a:pt x="1540250" y="0"/>
                    </a:moveTo>
                    <a:lnTo>
                      <a:pt x="1540250" y="1516107"/>
                    </a:lnTo>
                    <a:lnTo>
                      <a:pt x="0" y="1516107"/>
                    </a:lnTo>
                    <a:lnTo>
                      <a:pt x="5452" y="1401014"/>
                    </a:lnTo>
                    <a:cubicBezTo>
                      <a:pt x="75368" y="666840"/>
                      <a:pt x="657602" y="81965"/>
                      <a:pt x="1390815" y="7541"/>
                    </a:cubicBezTo>
                    <a:lnTo>
                      <a:pt x="154025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9" name="Freeform 63">
                <a:extLst>
                  <a:ext uri="{FF2B5EF4-FFF2-40B4-BE49-F238E27FC236}">
                    <a16:creationId xmlns:a16="http://schemas.microsoft.com/office/drawing/2014/main" xmlns="" id="{7058EEA7-F152-4C5B-B81B-6726987547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6085" y="2129774"/>
                <a:ext cx="1319915" cy="1299226"/>
              </a:xfrm>
              <a:custGeom>
                <a:avLst/>
                <a:gdLst>
                  <a:gd name="connsiteX0" fmla="*/ 1540250 w 1540250"/>
                  <a:gd name="connsiteY0" fmla="*/ 0 h 1516107"/>
                  <a:gd name="connsiteX1" fmla="*/ 1540250 w 1540250"/>
                  <a:gd name="connsiteY1" fmla="*/ 1516107 h 1516107"/>
                  <a:gd name="connsiteX2" fmla="*/ 0 w 1540250"/>
                  <a:gd name="connsiteY2" fmla="*/ 1516107 h 1516107"/>
                  <a:gd name="connsiteX3" fmla="*/ 5452 w 1540250"/>
                  <a:gd name="connsiteY3" fmla="*/ 1401014 h 1516107"/>
                  <a:gd name="connsiteX4" fmla="*/ 1390815 w 1540250"/>
                  <a:gd name="connsiteY4" fmla="*/ 7541 h 1516107"/>
                  <a:gd name="connsiteX5" fmla="*/ 1540250 w 1540250"/>
                  <a:gd name="connsiteY5" fmla="*/ 0 h 1516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40250" h="1516107">
                    <a:moveTo>
                      <a:pt x="1540250" y="0"/>
                    </a:moveTo>
                    <a:lnTo>
                      <a:pt x="1540250" y="1516107"/>
                    </a:lnTo>
                    <a:lnTo>
                      <a:pt x="0" y="1516107"/>
                    </a:lnTo>
                    <a:lnTo>
                      <a:pt x="5452" y="1401014"/>
                    </a:lnTo>
                    <a:cubicBezTo>
                      <a:pt x="75368" y="666840"/>
                      <a:pt x="657602" y="81965"/>
                      <a:pt x="1390815" y="7541"/>
                    </a:cubicBezTo>
                    <a:lnTo>
                      <a:pt x="154025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0" name="Freeform 64">
                <a:extLst>
                  <a:ext uri="{FF2B5EF4-FFF2-40B4-BE49-F238E27FC236}">
                    <a16:creationId xmlns:a16="http://schemas.microsoft.com/office/drawing/2014/main" xmlns="" id="{36263CE7-D4C3-4BB8-B94B-67676B1F5F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9977" y="2330471"/>
                <a:ext cx="1116023" cy="1098529"/>
              </a:xfrm>
              <a:custGeom>
                <a:avLst/>
                <a:gdLst>
                  <a:gd name="connsiteX0" fmla="*/ 1540250 w 1540250"/>
                  <a:gd name="connsiteY0" fmla="*/ 0 h 1516107"/>
                  <a:gd name="connsiteX1" fmla="*/ 1540250 w 1540250"/>
                  <a:gd name="connsiteY1" fmla="*/ 1516107 h 1516107"/>
                  <a:gd name="connsiteX2" fmla="*/ 0 w 1540250"/>
                  <a:gd name="connsiteY2" fmla="*/ 1516107 h 1516107"/>
                  <a:gd name="connsiteX3" fmla="*/ 5452 w 1540250"/>
                  <a:gd name="connsiteY3" fmla="*/ 1401014 h 1516107"/>
                  <a:gd name="connsiteX4" fmla="*/ 1390815 w 1540250"/>
                  <a:gd name="connsiteY4" fmla="*/ 7541 h 1516107"/>
                  <a:gd name="connsiteX5" fmla="*/ 1540250 w 1540250"/>
                  <a:gd name="connsiteY5" fmla="*/ 0 h 1516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40250" h="1516107">
                    <a:moveTo>
                      <a:pt x="1540250" y="0"/>
                    </a:moveTo>
                    <a:lnTo>
                      <a:pt x="1540250" y="1516107"/>
                    </a:lnTo>
                    <a:lnTo>
                      <a:pt x="0" y="1516107"/>
                    </a:lnTo>
                    <a:lnTo>
                      <a:pt x="5452" y="1401014"/>
                    </a:lnTo>
                    <a:cubicBezTo>
                      <a:pt x="75368" y="666840"/>
                      <a:pt x="657602" y="81965"/>
                      <a:pt x="1390815" y="7541"/>
                    </a:cubicBezTo>
                    <a:lnTo>
                      <a:pt x="1540250" y="0"/>
                    </a:lnTo>
                    <a:close/>
                  </a:path>
                </a:pathLst>
              </a:custGeom>
              <a:solidFill>
                <a:schemeClr val="accent1">
                  <a:alpha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1" name="Freeform 65">
                <a:extLst>
                  <a:ext uri="{FF2B5EF4-FFF2-40B4-BE49-F238E27FC236}">
                    <a16:creationId xmlns:a16="http://schemas.microsoft.com/office/drawing/2014/main" xmlns="" id="{25C724C4-0781-4319-A163-201411A0EB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464" y="2564091"/>
                <a:ext cx="878683" cy="864909"/>
              </a:xfrm>
              <a:custGeom>
                <a:avLst/>
                <a:gdLst>
                  <a:gd name="connsiteX0" fmla="*/ 1540250 w 1540250"/>
                  <a:gd name="connsiteY0" fmla="*/ 0 h 1516107"/>
                  <a:gd name="connsiteX1" fmla="*/ 1540250 w 1540250"/>
                  <a:gd name="connsiteY1" fmla="*/ 1516107 h 1516107"/>
                  <a:gd name="connsiteX2" fmla="*/ 0 w 1540250"/>
                  <a:gd name="connsiteY2" fmla="*/ 1516107 h 1516107"/>
                  <a:gd name="connsiteX3" fmla="*/ 5452 w 1540250"/>
                  <a:gd name="connsiteY3" fmla="*/ 1401014 h 1516107"/>
                  <a:gd name="connsiteX4" fmla="*/ 1390815 w 1540250"/>
                  <a:gd name="connsiteY4" fmla="*/ 7541 h 1516107"/>
                  <a:gd name="connsiteX5" fmla="*/ 1540250 w 1540250"/>
                  <a:gd name="connsiteY5" fmla="*/ 0 h 1516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40250" h="1516107">
                    <a:moveTo>
                      <a:pt x="1540250" y="0"/>
                    </a:moveTo>
                    <a:lnTo>
                      <a:pt x="1540250" y="1516107"/>
                    </a:lnTo>
                    <a:lnTo>
                      <a:pt x="0" y="1516107"/>
                    </a:lnTo>
                    <a:lnTo>
                      <a:pt x="5452" y="1401014"/>
                    </a:lnTo>
                    <a:cubicBezTo>
                      <a:pt x="75368" y="666840"/>
                      <a:pt x="657602" y="81965"/>
                      <a:pt x="1390815" y="7541"/>
                    </a:cubicBezTo>
                    <a:lnTo>
                      <a:pt x="1540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20">
              <a:extLst>
                <a:ext uri="{FF2B5EF4-FFF2-40B4-BE49-F238E27FC236}">
                  <a16:creationId xmlns:a16="http://schemas.microsoft.com/office/drawing/2014/main" xmlns="" id="{61BB9223-9ED6-481B-8C27-5DDC31CEC528}"/>
                </a:ext>
              </a:extLst>
            </p:cNvPr>
            <p:cNvGrpSpPr/>
            <p:nvPr/>
          </p:nvGrpSpPr>
          <p:grpSpPr>
            <a:xfrm flipH="1" flipV="1">
              <a:off x="6097057" y="3429546"/>
              <a:ext cx="1540251" cy="1516107"/>
              <a:chOff x="4555750" y="1912893"/>
              <a:chExt cx="1540250" cy="1516107"/>
            </a:xfrm>
          </p:grpSpPr>
          <p:sp>
            <p:nvSpPr>
              <p:cNvPr id="68" name="Freeform 21">
                <a:extLst>
                  <a:ext uri="{FF2B5EF4-FFF2-40B4-BE49-F238E27FC236}">
                    <a16:creationId xmlns:a16="http://schemas.microsoft.com/office/drawing/2014/main" xmlns="" id="{817B8BC3-A042-4D3A-8483-590EA20450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5750" y="1912893"/>
                <a:ext cx="1540250" cy="1516107"/>
              </a:xfrm>
              <a:custGeom>
                <a:avLst/>
                <a:gdLst>
                  <a:gd name="connsiteX0" fmla="*/ 1540250 w 1540250"/>
                  <a:gd name="connsiteY0" fmla="*/ 0 h 1516107"/>
                  <a:gd name="connsiteX1" fmla="*/ 1540250 w 1540250"/>
                  <a:gd name="connsiteY1" fmla="*/ 1516107 h 1516107"/>
                  <a:gd name="connsiteX2" fmla="*/ 0 w 1540250"/>
                  <a:gd name="connsiteY2" fmla="*/ 1516107 h 1516107"/>
                  <a:gd name="connsiteX3" fmla="*/ 5452 w 1540250"/>
                  <a:gd name="connsiteY3" fmla="*/ 1401014 h 1516107"/>
                  <a:gd name="connsiteX4" fmla="*/ 1390815 w 1540250"/>
                  <a:gd name="connsiteY4" fmla="*/ 7541 h 1516107"/>
                  <a:gd name="connsiteX5" fmla="*/ 1540250 w 1540250"/>
                  <a:gd name="connsiteY5" fmla="*/ 0 h 1516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40250" h="1516107">
                    <a:moveTo>
                      <a:pt x="1540250" y="0"/>
                    </a:moveTo>
                    <a:lnTo>
                      <a:pt x="1540250" y="1516107"/>
                    </a:lnTo>
                    <a:lnTo>
                      <a:pt x="0" y="1516107"/>
                    </a:lnTo>
                    <a:lnTo>
                      <a:pt x="5452" y="1401014"/>
                    </a:lnTo>
                    <a:cubicBezTo>
                      <a:pt x="75368" y="666840"/>
                      <a:pt x="657602" y="81965"/>
                      <a:pt x="1390815" y="7541"/>
                    </a:cubicBezTo>
                    <a:lnTo>
                      <a:pt x="1540250" y="0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9" name="Freeform 22">
                <a:extLst>
                  <a:ext uri="{FF2B5EF4-FFF2-40B4-BE49-F238E27FC236}">
                    <a16:creationId xmlns:a16="http://schemas.microsoft.com/office/drawing/2014/main" xmlns="" id="{8E8D70AA-CF8A-462B-930C-DF88A9F44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6085" y="2129774"/>
                <a:ext cx="1319915" cy="1299226"/>
              </a:xfrm>
              <a:custGeom>
                <a:avLst/>
                <a:gdLst>
                  <a:gd name="connsiteX0" fmla="*/ 1540250 w 1540250"/>
                  <a:gd name="connsiteY0" fmla="*/ 0 h 1516107"/>
                  <a:gd name="connsiteX1" fmla="*/ 1540250 w 1540250"/>
                  <a:gd name="connsiteY1" fmla="*/ 1516107 h 1516107"/>
                  <a:gd name="connsiteX2" fmla="*/ 0 w 1540250"/>
                  <a:gd name="connsiteY2" fmla="*/ 1516107 h 1516107"/>
                  <a:gd name="connsiteX3" fmla="*/ 5452 w 1540250"/>
                  <a:gd name="connsiteY3" fmla="*/ 1401014 h 1516107"/>
                  <a:gd name="connsiteX4" fmla="*/ 1390815 w 1540250"/>
                  <a:gd name="connsiteY4" fmla="*/ 7541 h 1516107"/>
                  <a:gd name="connsiteX5" fmla="*/ 1540250 w 1540250"/>
                  <a:gd name="connsiteY5" fmla="*/ 0 h 1516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40250" h="1516107">
                    <a:moveTo>
                      <a:pt x="1540250" y="0"/>
                    </a:moveTo>
                    <a:lnTo>
                      <a:pt x="1540250" y="1516107"/>
                    </a:lnTo>
                    <a:lnTo>
                      <a:pt x="0" y="1516107"/>
                    </a:lnTo>
                    <a:lnTo>
                      <a:pt x="5452" y="1401014"/>
                    </a:lnTo>
                    <a:cubicBezTo>
                      <a:pt x="75368" y="666840"/>
                      <a:pt x="657602" y="81965"/>
                      <a:pt x="1390815" y="7541"/>
                    </a:cubicBezTo>
                    <a:lnTo>
                      <a:pt x="1540250" y="0"/>
                    </a:lnTo>
                    <a:close/>
                  </a:path>
                </a:pathLst>
              </a:custGeom>
              <a:solidFill>
                <a:schemeClr val="accent4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0" name="Freeform 23">
                <a:extLst>
                  <a:ext uri="{FF2B5EF4-FFF2-40B4-BE49-F238E27FC236}">
                    <a16:creationId xmlns:a16="http://schemas.microsoft.com/office/drawing/2014/main" xmlns="" id="{AA40CB2A-16C1-4CF9-89F3-FBB170F402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9977" y="2330471"/>
                <a:ext cx="1116023" cy="1098529"/>
              </a:xfrm>
              <a:custGeom>
                <a:avLst/>
                <a:gdLst>
                  <a:gd name="connsiteX0" fmla="*/ 1540250 w 1540250"/>
                  <a:gd name="connsiteY0" fmla="*/ 0 h 1516107"/>
                  <a:gd name="connsiteX1" fmla="*/ 1540250 w 1540250"/>
                  <a:gd name="connsiteY1" fmla="*/ 1516107 h 1516107"/>
                  <a:gd name="connsiteX2" fmla="*/ 0 w 1540250"/>
                  <a:gd name="connsiteY2" fmla="*/ 1516107 h 1516107"/>
                  <a:gd name="connsiteX3" fmla="*/ 5452 w 1540250"/>
                  <a:gd name="connsiteY3" fmla="*/ 1401014 h 1516107"/>
                  <a:gd name="connsiteX4" fmla="*/ 1390815 w 1540250"/>
                  <a:gd name="connsiteY4" fmla="*/ 7541 h 1516107"/>
                  <a:gd name="connsiteX5" fmla="*/ 1540250 w 1540250"/>
                  <a:gd name="connsiteY5" fmla="*/ 0 h 1516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40250" h="1516107">
                    <a:moveTo>
                      <a:pt x="1540250" y="0"/>
                    </a:moveTo>
                    <a:lnTo>
                      <a:pt x="1540250" y="1516107"/>
                    </a:lnTo>
                    <a:lnTo>
                      <a:pt x="0" y="1516107"/>
                    </a:lnTo>
                    <a:lnTo>
                      <a:pt x="5452" y="1401014"/>
                    </a:lnTo>
                    <a:cubicBezTo>
                      <a:pt x="75368" y="666840"/>
                      <a:pt x="657602" y="81965"/>
                      <a:pt x="1390815" y="7541"/>
                    </a:cubicBezTo>
                    <a:lnTo>
                      <a:pt x="1540250" y="0"/>
                    </a:lnTo>
                    <a:close/>
                  </a:path>
                </a:pathLst>
              </a:custGeom>
              <a:solidFill>
                <a:schemeClr val="accent4">
                  <a:alpha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1" name="Freeform 24">
                <a:extLst>
                  <a:ext uri="{FF2B5EF4-FFF2-40B4-BE49-F238E27FC236}">
                    <a16:creationId xmlns:a16="http://schemas.microsoft.com/office/drawing/2014/main" xmlns="" id="{F9F6C569-8342-4592-B051-E6E91AE6B0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464" y="2564091"/>
                <a:ext cx="878683" cy="864909"/>
              </a:xfrm>
              <a:custGeom>
                <a:avLst/>
                <a:gdLst>
                  <a:gd name="connsiteX0" fmla="*/ 1540250 w 1540250"/>
                  <a:gd name="connsiteY0" fmla="*/ 0 h 1516107"/>
                  <a:gd name="connsiteX1" fmla="*/ 1540250 w 1540250"/>
                  <a:gd name="connsiteY1" fmla="*/ 1516107 h 1516107"/>
                  <a:gd name="connsiteX2" fmla="*/ 0 w 1540250"/>
                  <a:gd name="connsiteY2" fmla="*/ 1516107 h 1516107"/>
                  <a:gd name="connsiteX3" fmla="*/ 5452 w 1540250"/>
                  <a:gd name="connsiteY3" fmla="*/ 1401014 h 1516107"/>
                  <a:gd name="connsiteX4" fmla="*/ 1390815 w 1540250"/>
                  <a:gd name="connsiteY4" fmla="*/ 7541 h 1516107"/>
                  <a:gd name="connsiteX5" fmla="*/ 1540250 w 1540250"/>
                  <a:gd name="connsiteY5" fmla="*/ 0 h 1516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40250" h="1516107">
                    <a:moveTo>
                      <a:pt x="1540250" y="0"/>
                    </a:moveTo>
                    <a:lnTo>
                      <a:pt x="1540250" y="1516107"/>
                    </a:lnTo>
                    <a:lnTo>
                      <a:pt x="0" y="1516107"/>
                    </a:lnTo>
                    <a:lnTo>
                      <a:pt x="5452" y="1401014"/>
                    </a:lnTo>
                    <a:cubicBezTo>
                      <a:pt x="75368" y="666840"/>
                      <a:pt x="657602" y="81965"/>
                      <a:pt x="1390815" y="7541"/>
                    </a:cubicBezTo>
                    <a:lnTo>
                      <a:pt x="154025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36" name="Oval 35"/>
            <p:cNvSpPr/>
            <p:nvPr/>
          </p:nvSpPr>
          <p:spPr>
            <a:xfrm>
              <a:off x="5241965" y="2574965"/>
              <a:ext cx="1708073" cy="1708073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974789" y="2849144"/>
              <a:ext cx="2204797" cy="1067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>
                  <a:solidFill>
                    <a:schemeClr val="bg1"/>
                  </a:solidFill>
                  <a:latin typeface="+mj-lt"/>
                </a:rPr>
                <a:t>РАСХОДЫ НА МОЛОДЕЖНУЮ ПОЛИТИКУ</a:t>
              </a:r>
              <a:endParaRPr 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aphicFrame>
        <p:nvGraphicFramePr>
          <p:cNvPr id="42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151219"/>
              </p:ext>
            </p:extLst>
          </p:nvPr>
        </p:nvGraphicFramePr>
        <p:xfrm>
          <a:off x="7471158" y="671771"/>
          <a:ext cx="4720842" cy="13411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73470"/>
                <a:gridCol w="1726353"/>
                <a:gridCol w="1521019"/>
              </a:tblGrid>
              <a:tr h="447676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ПЛАН НА 2021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(ТЫС.РУБ.)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ИСПОЛНЕНО ЗА 2021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(ТЫС. РУБ.)</a:t>
                      </a: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% ИСПОЛНЕ-НИЯ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1920" marR="121920" horzOverflow="overflow"/>
                </a:tc>
              </a:tr>
              <a:tr h="285752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52 769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52 732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99,9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1920" marR="121920" horzOverflow="overflow"/>
                </a:tc>
              </a:tr>
            </a:tbl>
          </a:graphicData>
        </a:graphic>
      </p:graphicFrame>
      <p:graphicFrame>
        <p:nvGraphicFramePr>
          <p:cNvPr id="43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151219"/>
              </p:ext>
            </p:extLst>
          </p:nvPr>
        </p:nvGraphicFramePr>
        <p:xfrm>
          <a:off x="7548795" y="4499024"/>
          <a:ext cx="4643205" cy="13411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49238"/>
                <a:gridCol w="1697962"/>
                <a:gridCol w="1496005"/>
              </a:tblGrid>
              <a:tr h="447676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ПЛАН НА 2021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(ТЫС.РУБ.)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ИСПОЛНЕНО ЗА 2021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(ТЫС. РУБ.)</a:t>
                      </a: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% ИСПОЛНЕ-НИЯ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1920" marR="121920" horzOverflow="overflow"/>
                </a:tc>
              </a:tr>
              <a:tr h="285752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21 739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21 723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99,9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1920" marR="121920" horzOverflow="overflow"/>
                </a:tc>
              </a:tr>
            </a:tbl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831012" y="655977"/>
            <a:ext cx="4983192" cy="5255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cs typeface="Times New Roman" pitchFamily="18" charset="0"/>
              </a:rPr>
              <a:t>За счет средств предусмотренных на  обеспечение отдыха и оздоровление детей  в каникулярное время в лагерях в отчетном году приобретено путевок в загородные лагеря для </a:t>
            </a:r>
            <a:r>
              <a:rPr lang="ru-RU" b="1" dirty="0" smtClean="0">
                <a:latin typeface="+mj-lt"/>
                <a:cs typeface="Times New Roman" pitchFamily="18" charset="0"/>
              </a:rPr>
              <a:t>1503 детей</a:t>
            </a:r>
            <a:r>
              <a:rPr lang="ru-RU" sz="1600" dirty="0" smtClean="0">
                <a:cs typeface="Times New Roman" pitchFamily="18" charset="0"/>
              </a:rPr>
              <a:t>. </a:t>
            </a:r>
          </a:p>
          <a:p>
            <a:pPr algn="just"/>
            <a:r>
              <a:rPr lang="ru-RU" sz="1600" dirty="0" smtClean="0">
                <a:cs typeface="Times New Roman" pitchFamily="18" charset="0"/>
              </a:rPr>
              <a:t>Организована работа по оздоровлению </a:t>
            </a:r>
          </a:p>
          <a:p>
            <a:pPr algn="just"/>
            <a:r>
              <a:rPr lang="ru-RU" b="1" dirty="0" smtClean="0">
                <a:latin typeface="+mj-lt"/>
                <a:cs typeface="Times New Roman" pitchFamily="18" charset="0"/>
              </a:rPr>
              <a:t>9 816 детей  </a:t>
            </a:r>
            <a:r>
              <a:rPr lang="ru-RU" sz="1600" dirty="0" smtClean="0">
                <a:cs typeface="Times New Roman" pitchFamily="18" charset="0"/>
              </a:rPr>
              <a:t>в школьных лагерях</a:t>
            </a:r>
          </a:p>
          <a:p>
            <a:pPr algn="just"/>
            <a:r>
              <a:rPr lang="ru-RU" sz="1600" dirty="0" smtClean="0">
                <a:cs typeface="Times New Roman" pitchFamily="18" charset="0"/>
              </a:rPr>
              <a:t> с дневным пребыванием,  также </a:t>
            </a:r>
          </a:p>
          <a:p>
            <a:pPr algn="just"/>
            <a:r>
              <a:rPr lang="ru-RU" sz="1600" dirty="0" smtClean="0">
                <a:cs typeface="Times New Roman" pitchFamily="18" charset="0"/>
              </a:rPr>
              <a:t>с ростом на </a:t>
            </a:r>
            <a:r>
              <a:rPr lang="ru-RU" b="1" dirty="0" smtClean="0">
                <a:latin typeface="+mj-lt"/>
                <a:cs typeface="Times New Roman" pitchFamily="18" charset="0"/>
              </a:rPr>
              <a:t>2 851 детей </a:t>
            </a:r>
            <a:r>
              <a:rPr lang="ru-RU" sz="1600" dirty="0" smtClean="0">
                <a:cs typeface="Times New Roman" pitchFamily="18" charset="0"/>
              </a:rPr>
              <a:t>по </a:t>
            </a:r>
          </a:p>
          <a:p>
            <a:pPr algn="just"/>
            <a:r>
              <a:rPr lang="ru-RU" sz="1600" dirty="0" smtClean="0">
                <a:cs typeface="Times New Roman" pitchFamily="18" charset="0"/>
              </a:rPr>
              <a:t>сравнению с 2020 годом.</a:t>
            </a:r>
          </a:p>
          <a:p>
            <a:pPr algn="just"/>
            <a:endParaRPr lang="ru-RU" sz="1200" dirty="0" smtClean="0">
              <a:cs typeface="Times New Roman" pitchFamily="18" charset="0"/>
            </a:endParaRPr>
          </a:p>
          <a:p>
            <a:pPr algn="just"/>
            <a:endParaRPr lang="ru-RU" sz="1200" dirty="0" smtClean="0">
              <a:cs typeface="Times New Roman" pitchFamily="18" charset="0"/>
            </a:endParaRPr>
          </a:p>
          <a:p>
            <a:pPr algn="just"/>
            <a:endParaRPr lang="ru-RU" sz="1200" dirty="0" smtClean="0">
              <a:cs typeface="Times New Roman" pitchFamily="18" charset="0"/>
            </a:endParaRPr>
          </a:p>
          <a:p>
            <a:pPr algn="just"/>
            <a:endParaRPr lang="ru-RU" sz="1200" dirty="0" smtClean="0">
              <a:cs typeface="Times New Roman" pitchFamily="18" charset="0"/>
            </a:endParaRPr>
          </a:p>
          <a:p>
            <a:pPr algn="just"/>
            <a:endParaRPr lang="ru-RU" sz="1100" dirty="0" smtClean="0">
              <a:cs typeface="Times New Roman" pitchFamily="18" charset="0"/>
            </a:endParaRPr>
          </a:p>
          <a:p>
            <a:pPr algn="just"/>
            <a:endParaRPr lang="ru-RU" sz="1100" dirty="0" smtClean="0">
              <a:cs typeface="Times New Roman" pitchFamily="18" charset="0"/>
            </a:endParaRPr>
          </a:p>
          <a:p>
            <a:pPr algn="just"/>
            <a:endParaRPr lang="ru-RU" sz="1100" dirty="0" smtClean="0">
              <a:cs typeface="Times New Roman" pitchFamily="18" charset="0"/>
            </a:endParaRPr>
          </a:p>
          <a:p>
            <a:pPr algn="just"/>
            <a:endParaRPr lang="ru-RU" sz="1050" dirty="0" smtClean="0">
              <a:cs typeface="Times New Roman" pitchFamily="18" charset="0"/>
            </a:endParaRPr>
          </a:p>
          <a:p>
            <a:pPr algn="just"/>
            <a:endParaRPr lang="ru-RU" sz="1600" dirty="0" smtClean="0">
              <a:cs typeface="Times New Roman" pitchFamily="18" charset="0"/>
            </a:endParaRPr>
          </a:p>
          <a:p>
            <a:pPr algn="just"/>
            <a:r>
              <a:rPr lang="ru-RU" sz="1600" dirty="0" smtClean="0">
                <a:cs typeface="Times New Roman" pitchFamily="18" charset="0"/>
              </a:rPr>
              <a:t>На проведение мероприятий </a:t>
            </a:r>
          </a:p>
          <a:p>
            <a:pPr algn="just"/>
            <a:r>
              <a:rPr lang="ru-RU" sz="1600" dirty="0" smtClean="0">
                <a:cs typeface="Times New Roman" pitchFamily="18" charset="0"/>
              </a:rPr>
              <a:t>в области молодежной политики, на </a:t>
            </a:r>
          </a:p>
          <a:p>
            <a:pPr algn="just"/>
            <a:r>
              <a:rPr lang="ru-RU" sz="1600" dirty="0" smtClean="0">
                <a:cs typeface="Times New Roman" pitchFamily="18" charset="0"/>
              </a:rPr>
              <a:t>организационно-воспитательную работу</a:t>
            </a:r>
          </a:p>
          <a:p>
            <a:pPr algn="just"/>
            <a:r>
              <a:rPr lang="ru-RU" sz="1600" dirty="0" smtClean="0">
                <a:cs typeface="Times New Roman" pitchFamily="18" charset="0"/>
              </a:rPr>
              <a:t>с молодежью и на другие расходы </a:t>
            </a:r>
          </a:p>
          <a:p>
            <a:pPr algn="just"/>
            <a:r>
              <a:rPr lang="ru-RU" sz="1600" dirty="0" smtClean="0">
                <a:cs typeface="Times New Roman" pitchFamily="18" charset="0"/>
              </a:rPr>
              <a:t>предусмотрены средства в следующих объемах:</a:t>
            </a:r>
            <a:endParaRPr lang="ru-RU" sz="16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22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59E4FA9-F4F9-402B-A060-84A06F5A6373}"/>
              </a:ext>
            </a:extLst>
          </p:cNvPr>
          <p:cNvSpPr/>
          <p:nvPr/>
        </p:nvSpPr>
        <p:spPr>
          <a:xfrm>
            <a:off x="0" y="3025286"/>
            <a:ext cx="12192000" cy="1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Oval 7">
            <a:extLst>
              <a:ext uri="{FF2B5EF4-FFF2-40B4-BE49-F238E27FC236}">
                <a16:creationId xmlns="" xmlns:a16="http://schemas.microsoft.com/office/drawing/2014/main" id="{F5B796DF-5BB3-4015-9CF1-A8B882610369}"/>
              </a:ext>
            </a:extLst>
          </p:cNvPr>
          <p:cNvSpPr/>
          <p:nvPr/>
        </p:nvSpPr>
        <p:spPr>
          <a:xfrm>
            <a:off x="5020733" y="2591069"/>
            <a:ext cx="2088897" cy="936000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+mj-lt"/>
              </a:rPr>
              <a:t>329 428</a:t>
            </a:r>
            <a:endParaRPr lang="en-US" dirty="0"/>
          </a:p>
        </p:txBody>
      </p:sp>
      <p:sp>
        <p:nvSpPr>
          <p:cNvPr id="6" name="Oval 7">
            <a:extLst>
              <a:ext uri="{FF2B5EF4-FFF2-40B4-BE49-F238E27FC236}">
                <a16:creationId xmlns="" xmlns:a16="http://schemas.microsoft.com/office/drawing/2014/main" id="{44CB67F4-0506-459C-999B-98180B9CCD0B}"/>
              </a:ext>
            </a:extLst>
          </p:cNvPr>
          <p:cNvSpPr/>
          <p:nvPr/>
        </p:nvSpPr>
        <p:spPr>
          <a:xfrm>
            <a:off x="9229639" y="2608003"/>
            <a:ext cx="1260000" cy="936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+mj-lt"/>
              </a:rPr>
              <a:t>94,9</a:t>
            </a:r>
            <a:endParaRPr lang="en-US" sz="2800" dirty="0">
              <a:latin typeface="+mj-lt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34B3486D-044B-4ABC-AC17-AD2E7AAB0D6F}"/>
              </a:ext>
            </a:extLst>
          </p:cNvPr>
          <p:cNvSpPr/>
          <p:nvPr/>
        </p:nvSpPr>
        <p:spPr>
          <a:xfrm>
            <a:off x="821585" y="4912008"/>
            <a:ext cx="10430934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400" dirty="0" smtClean="0">
                <a:ea typeface="Calibri"/>
                <a:cs typeface="Times New Roman"/>
              </a:rPr>
              <a:t>	За счет средств бюджета города учреждения культуры оказывают муниципальные услуги по  организации библиотечного обслуживания населения, комплектованию и обеспечению сохранности библиотечного  фонда, предоставлению </a:t>
            </a:r>
            <a:r>
              <a:rPr lang="ru-RU" sz="1400" dirty="0" err="1" smtClean="0">
                <a:ea typeface="Calibri"/>
                <a:cs typeface="Times New Roman"/>
              </a:rPr>
              <a:t>культурно-досуговой</a:t>
            </a:r>
            <a:r>
              <a:rPr lang="ru-RU" sz="1400" dirty="0" smtClean="0">
                <a:ea typeface="Calibri"/>
                <a:cs typeface="Times New Roman"/>
              </a:rPr>
              <a:t> деятельности, поддержке традиционного  художественного творчества.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ea typeface="Calibri"/>
                <a:cs typeface="Times New Roman"/>
              </a:rPr>
              <a:t>	Впервые в 2021 году по данной отрасли реализован проект «Народный бюджет» на ремонт полов в помещениях МБУК ГКЦ «Лира», расположенного по адресу: г. Курск, ул. Менделеева, 59.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4" name="Oval 7">
            <a:extLst>
              <a:ext uri="{FF2B5EF4-FFF2-40B4-BE49-F238E27FC236}">
                <a16:creationId xmlns="" xmlns:a16="http://schemas.microsoft.com/office/drawing/2014/main" id="{F867D8BF-3A9E-4C03-BFE9-9F07056C235B}"/>
              </a:ext>
            </a:extLst>
          </p:cNvPr>
          <p:cNvSpPr/>
          <p:nvPr/>
        </p:nvSpPr>
        <p:spPr>
          <a:xfrm>
            <a:off x="1286933" y="2599536"/>
            <a:ext cx="2037089" cy="936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+mj-lt"/>
              </a:rPr>
              <a:t>347 129</a:t>
            </a:r>
            <a:endParaRPr lang="en-US" sz="2800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63624" y="1536192"/>
            <a:ext cx="1316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1509776" y="3639989"/>
            <a:ext cx="1554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>ПЛАН НА 2021 ГОД </a:t>
            </a:r>
            <a:r>
              <a:rPr lang="ru-RU" sz="1600" dirty="0" smtClean="0"/>
              <a:t>(ТЫС.РУБ.)</a:t>
            </a:r>
            <a:endParaRPr lang="ru-RU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5088467" y="3569207"/>
            <a:ext cx="20489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>ИСПОЛНЕНО ЗА </a:t>
            </a:r>
          </a:p>
          <a:p>
            <a:pPr algn="ctr"/>
            <a:r>
              <a:rPr lang="ru-RU" dirty="0" smtClean="0">
                <a:latin typeface="+mj-lt"/>
              </a:rPr>
              <a:t>2021 ГОД </a:t>
            </a:r>
          </a:p>
          <a:p>
            <a:pPr algn="ctr"/>
            <a:r>
              <a:rPr lang="ru-RU" sz="1600" dirty="0" smtClean="0"/>
              <a:t>(ТЫС.РУБ.)</a:t>
            </a:r>
            <a:endParaRPr lang="ru-RU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8991599" y="3667421"/>
            <a:ext cx="1820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>% ИСПОЛНЕНИЯ</a:t>
            </a:r>
            <a:endParaRPr lang="ru-RU" dirty="0">
              <a:latin typeface="+mj-lt"/>
            </a:endParaRPr>
          </a:p>
        </p:txBody>
      </p:sp>
      <p:sp>
        <p:nvSpPr>
          <p:cNvPr id="34" name="Заголовок 4">
            <a:extLst>
              <a:ext uri="{FF2B5EF4-FFF2-40B4-BE49-F238E27FC236}">
                <a16:creationId xmlns="" xmlns:a16="http://schemas.microsoft.com/office/drawing/2014/main" id="{B52AD055-DC69-48DB-A6B9-DB795D851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30" y="399631"/>
            <a:ext cx="10865180" cy="695924"/>
          </a:xfrm>
        </p:spPr>
        <p:txBody>
          <a:bodyPr/>
          <a:lstStyle/>
          <a:p>
            <a:r>
              <a:rPr lang="ru-RU" sz="2400" dirty="0" smtClean="0"/>
              <a:t>РАСХОДЫ БЮДЖЕТА НА КУЛЬТУРУ</a:t>
            </a:r>
            <a:endParaRPr lang="ru-RU" sz="2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829734" y="1900536"/>
            <a:ext cx="10337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ea typeface="Calibri"/>
                <a:cs typeface="Times New Roman"/>
              </a:rPr>
              <a:t>Общий объем расходов по разделу «Культура и кинематография», в том числе на функционирование 12  учреждений составил: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6942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bject 4"/>
          <p:cNvSpPr>
            <a:spLocks noChangeArrowheads="1"/>
          </p:cNvSpPr>
          <p:nvPr/>
        </p:nvSpPr>
        <p:spPr bwMode="auto">
          <a:xfrm>
            <a:off x="10274301" y="649289"/>
            <a:ext cx="630767" cy="4794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23556" name="object 10"/>
          <p:cNvSpPr>
            <a:spLocks noChangeArrowheads="1"/>
          </p:cNvSpPr>
          <p:nvPr/>
        </p:nvSpPr>
        <p:spPr bwMode="auto">
          <a:xfrm>
            <a:off x="8782051" y="1350964"/>
            <a:ext cx="632883" cy="4794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23557" name="object 42"/>
          <p:cNvSpPr>
            <a:spLocks noChangeArrowheads="1"/>
          </p:cNvSpPr>
          <p:nvPr/>
        </p:nvSpPr>
        <p:spPr bwMode="auto">
          <a:xfrm>
            <a:off x="11231033" y="268289"/>
            <a:ext cx="262467" cy="19843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52" name="object 4"/>
          <p:cNvSpPr txBox="1"/>
          <p:nvPr/>
        </p:nvSpPr>
        <p:spPr>
          <a:xfrm rot="567049">
            <a:off x="3119967" y="3284538"/>
            <a:ext cx="863600" cy="133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12700" algn="ctr">
              <a:defRPr/>
            </a:pPr>
            <a:endParaRPr lang="ru-RU" sz="1200" dirty="0">
              <a:latin typeface="Calibri" pitchFamily="34" charset="0"/>
            </a:endParaRPr>
          </a:p>
        </p:txBody>
      </p:sp>
      <p:sp>
        <p:nvSpPr>
          <p:cNvPr id="53" name="object 4"/>
          <p:cNvSpPr txBox="1"/>
          <p:nvPr/>
        </p:nvSpPr>
        <p:spPr>
          <a:xfrm rot="21154204">
            <a:off x="5816600" y="3254375"/>
            <a:ext cx="863600" cy="133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12700" algn="ctr">
              <a:defRPr/>
            </a:pPr>
            <a:endParaRPr lang="ru-RU" sz="1200" dirty="0">
              <a:latin typeface="Calibri" pitchFamily="34" charset="0"/>
            </a:endParaRPr>
          </a:p>
        </p:txBody>
      </p:sp>
      <p:sp>
        <p:nvSpPr>
          <p:cNvPr id="54" name="object 4"/>
          <p:cNvSpPr txBox="1"/>
          <p:nvPr/>
        </p:nvSpPr>
        <p:spPr>
          <a:xfrm rot="21200360">
            <a:off x="8585200" y="3106738"/>
            <a:ext cx="863600" cy="133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12700" algn="ctr">
              <a:defRPr/>
            </a:pPr>
            <a:endParaRPr lang="ru-RU" sz="1200" dirty="0">
              <a:latin typeface="Calibri" pitchFamily="34" charset="0"/>
            </a:endParaRPr>
          </a:p>
        </p:txBody>
      </p:sp>
      <p:sp>
        <p:nvSpPr>
          <p:cNvPr id="23564" name="object 4"/>
          <p:cNvSpPr>
            <a:spLocks noChangeArrowheads="1"/>
          </p:cNvSpPr>
          <p:nvPr/>
        </p:nvSpPr>
        <p:spPr bwMode="auto">
          <a:xfrm rot="-5400000">
            <a:off x="-161660" y="4400286"/>
            <a:ext cx="1258888" cy="50376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800" dirty="0">
              <a:latin typeface="Calibri" pitchFamily="34" charset="0"/>
            </a:endParaRPr>
          </a:p>
        </p:txBody>
      </p:sp>
      <p:graphicFrame>
        <p:nvGraphicFramePr>
          <p:cNvPr id="56525" name="Group 2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304983"/>
              </p:ext>
            </p:extLst>
          </p:nvPr>
        </p:nvGraphicFramePr>
        <p:xfrm>
          <a:off x="423332" y="226031"/>
          <a:ext cx="11430000" cy="6119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91135"/>
                <a:gridCol w="1049866"/>
                <a:gridCol w="888999"/>
              </a:tblGrid>
              <a:tr h="69683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ko-KR" sz="2400" b="1" kern="1200" dirty="0" smtClean="0">
                          <a:ln w="10541" cmpd="sng">
                            <a:noFill/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РАСХОДЫ НА СОЦИАЛЬНУЮ ПОЛИТИКУ  </a:t>
                      </a:r>
                      <a:endParaRPr lang="ru-RU" altLang="ko-KR" sz="2400" b="1" kern="1200" dirty="0" smtClean="0">
                        <a:ln w="10541" cmpd="sng">
                          <a:noFill/>
                          <a:prstDash val="solid"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Отчет за 2021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(тыс.рублей)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получателей (чел.)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2701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ВСЕГО, в том числе: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latin typeface="+mj-lt"/>
                        </a:rPr>
                        <a:t>2 334 354</a:t>
                      </a:r>
                      <a:endParaRPr lang="ru-RU" sz="1400" b="1" i="0" u="none" strike="noStrike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13464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доплаты к пенсиям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/>
                        <a:t>11 419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осуществление  мер социальной поддержки работникам образовательных учреждений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5 854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25258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обеспечение жильем молодых семей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23 772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компенсационные выплаты по обеспечению мер соц.поддержки по оплате ЖКУ ветеранам труда Курской области и многодетным семьям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148 784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16 760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30228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обеспечение мер социальной поддержки реабилитированным лицам и лицам, пострадавшим от политических репрессий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6 795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36484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компенсацию части родительской платы на содержание ребенка в  муниципальных учреждениях, реализующих основную общеобразовательную программу дошкольного образования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95 984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18 341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21166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льготное торговое обслуживание и выплату денежной компенсации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5 628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941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25258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выплату  гражданам субсидий на оплату жилья и коммунальных услуг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140 725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12 414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25258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обеспечение мер социальной поддержки ветеранов труда и труженикам тыла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555 610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37840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25258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выплату лицам, награжденным почетным знаком города Курска «За особые заслуги перед городом Курска»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25258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выплату пенсии за звание «Почетный гражданин города Курска»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25258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материальная помощь отдельной категории граждан и адресная поддержка алкоголе и наркозависимым лицам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11 933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861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25258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содержание детей в приемных семьях и семьях опекунов (попечителей)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72 941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538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25258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МБУ «Социальная гостиная для оказания помощи женщинам с детьми, оказавшимся в трудной жизненной ситуации»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4 547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557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25258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оплату ЖКУ отдельным категориям граждан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239 427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38 689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27175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содержание работников, выполняющие </a:t>
                      </a:r>
                      <a:r>
                        <a:rPr kumimoji="0" lang="ru-RU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гос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полномочия Курской области, в т. ч. за счет средств бюджета города в сфере соц. защиты населения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58 696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25258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поддержку отдельных категорий граждан по уплате взноса на капитальный ремонт в многоквартирных домах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777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487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25258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выплату пособия на детей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945 480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13 121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</a:tbl>
          </a:graphicData>
        </a:graphic>
      </p:graphicFrame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11429995" y="7101409"/>
            <a:ext cx="762005" cy="365125"/>
          </a:xfrm>
        </p:spPr>
        <p:txBody>
          <a:bodyPr/>
          <a:lstStyle/>
          <a:p>
            <a:pPr>
              <a:defRPr/>
            </a:pPr>
            <a:fld id="{1261D785-9DB5-4984-AFDF-016AB80C6479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 descr="Изображение выглядит как внешний, дорога, здание, больш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C9F01340-A413-40BD-AD96-72CA2FAE3B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6" r="20486"/>
          <a:stretch>
            <a:fillRect/>
          </a:stretch>
        </p:blipFill>
        <p:spPr/>
      </p:pic>
      <p:pic>
        <p:nvPicPr>
          <p:cNvPr id="57" name="Рисунок 56" descr="Изображение выглядит как внешний, здание, часы, башня&#10;&#10;Автоматически созданное описание">
            <a:extLst>
              <a:ext uri="{FF2B5EF4-FFF2-40B4-BE49-F238E27FC236}">
                <a16:creationId xmlns="" xmlns:a16="http://schemas.microsoft.com/office/drawing/2014/main" id="{8FC6C333-CB71-4997-A793-5F761E42269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2" r="20382"/>
          <a:stretch>
            <a:fillRect/>
          </a:stretch>
        </p:blipFill>
        <p:spPr/>
      </p:pic>
      <p:pic>
        <p:nvPicPr>
          <p:cNvPr id="52" name="Рисунок 51" descr="Изображение выглядит как трава, внешний, здание, цвет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095A03D7-5E2B-4161-B8D8-BB7ABE7A554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9" r="20449"/>
          <a:stretch>
            <a:fillRect/>
          </a:stretch>
        </p:blipFill>
        <p:spPr/>
      </p:pic>
      <p:sp>
        <p:nvSpPr>
          <p:cNvPr id="82" name="Текст 81">
            <a:extLst>
              <a:ext uri="{FF2B5EF4-FFF2-40B4-BE49-F238E27FC236}">
                <a16:creationId xmlns="" xmlns:a16="http://schemas.microsoft.com/office/drawing/2014/main" id="{F660674B-2730-44B3-9C1F-6EA327328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r>
              <a:rPr lang="ru-RU" b="1" dirty="0" smtClean="0">
                <a:cs typeface="Times New Roman" pitchFamily="18" charset="0"/>
              </a:rPr>
              <a:t>КУРСК</a:t>
            </a:r>
            <a:r>
              <a:rPr lang="ru-RU" dirty="0" smtClean="0">
                <a:cs typeface="Times New Roman" pitchFamily="18" charset="0"/>
              </a:rPr>
              <a:t>- </a:t>
            </a:r>
            <a:r>
              <a:rPr lang="ru-RU" sz="2400" dirty="0" smtClean="0">
                <a:latin typeface="+mn-lt"/>
                <a:cs typeface="Times New Roman" pitchFamily="18" charset="0"/>
              </a:rPr>
              <a:t>город в России,         административный центр Курской области. </a:t>
            </a:r>
          </a:p>
        </p:txBody>
      </p:sp>
      <p:sp>
        <p:nvSpPr>
          <p:cNvPr id="83" name="Текст 82">
            <a:extLst>
              <a:ext uri="{FF2B5EF4-FFF2-40B4-BE49-F238E27FC236}">
                <a16:creationId xmlns="" xmlns:a16="http://schemas.microsoft.com/office/drawing/2014/main" id="{4ED5A6DF-8270-40A0-986F-EA4FF07470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l">
              <a:spcBef>
                <a:spcPts val="0"/>
              </a:spcBef>
            </a:pPr>
            <a:r>
              <a:rPr lang="ru-RU" sz="2400" dirty="0" smtClean="0">
                <a:latin typeface="+mn-lt"/>
                <a:cs typeface="Times New Roman" pitchFamily="18" charset="0"/>
              </a:rPr>
              <a:t>Город областного значения, образующий </a:t>
            </a:r>
          </a:p>
          <a:p>
            <a:pPr algn="l">
              <a:spcBef>
                <a:spcPts val="0"/>
              </a:spcBef>
            </a:pPr>
            <a:r>
              <a:rPr lang="ru-RU" sz="2400" dirty="0" smtClean="0">
                <a:latin typeface="+mn-lt"/>
                <a:cs typeface="Times New Roman" pitchFamily="18" charset="0"/>
              </a:rPr>
              <a:t>муниципальное образование </a:t>
            </a:r>
          </a:p>
          <a:p>
            <a:pPr algn="l">
              <a:spcBef>
                <a:spcPts val="0"/>
              </a:spcBef>
            </a:pPr>
            <a:r>
              <a:rPr lang="ru-RU" sz="2400" dirty="0" smtClean="0">
                <a:latin typeface="+mn-lt"/>
                <a:cs typeface="Times New Roman" pitchFamily="18" charset="0"/>
              </a:rPr>
              <a:t>«Город Курск», со статусом городского округа.</a:t>
            </a:r>
          </a:p>
          <a:p>
            <a:pPr algn="l"/>
            <a:endParaRPr lang="ru-RU" sz="24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84" name="Текст 83">
            <a:extLst>
              <a:ext uri="{FF2B5EF4-FFF2-40B4-BE49-F238E27FC236}">
                <a16:creationId xmlns="" xmlns:a16="http://schemas.microsoft.com/office/drawing/2014/main" id="{3869D8CF-3162-4ABF-A4EE-4AE212FAB1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l"/>
            <a:r>
              <a:rPr lang="ru-RU" sz="2400" dirty="0" smtClean="0">
                <a:latin typeface="+mn-lt"/>
                <a:cs typeface="Times New Roman" pitchFamily="18" charset="0"/>
              </a:rPr>
              <a:t>Численность населения города Курска на 01.12.2021г. – 447,865</a:t>
            </a:r>
            <a:r>
              <a:rPr lang="ru-RU" sz="24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400" dirty="0" smtClean="0">
                <a:latin typeface="+mn-lt"/>
                <a:cs typeface="Times New Roman" pitchFamily="18" charset="0"/>
              </a:rPr>
              <a:t>тыс. человек.</a:t>
            </a:r>
          </a:p>
        </p:txBody>
      </p:sp>
      <p:sp>
        <p:nvSpPr>
          <p:cNvPr id="85" name="Текст 84">
            <a:extLst>
              <a:ext uri="{FF2B5EF4-FFF2-40B4-BE49-F238E27FC236}">
                <a16:creationId xmlns="" xmlns:a16="http://schemas.microsoft.com/office/drawing/2014/main" id="{4B5A63C6-CD7E-4583-A7C7-6E48ED2E98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l">
              <a:spcBef>
                <a:spcPts val="0"/>
              </a:spcBef>
            </a:pPr>
            <a:r>
              <a:rPr lang="ru-RU" sz="2400" dirty="0" smtClean="0">
                <a:latin typeface="+mn-lt"/>
                <a:cs typeface="Times New Roman" pitchFamily="18" charset="0"/>
              </a:rPr>
              <a:t>Территория</a:t>
            </a:r>
          </a:p>
          <a:p>
            <a:pPr algn="l">
              <a:spcBef>
                <a:spcPts val="0"/>
              </a:spcBef>
            </a:pPr>
            <a:r>
              <a:rPr lang="ru-RU" sz="2400" dirty="0" smtClean="0">
                <a:latin typeface="+mn-lt"/>
                <a:cs typeface="Times New Roman" pitchFamily="18" charset="0"/>
              </a:rPr>
              <a:t>города Курска  составляет  208 км2.</a:t>
            </a:r>
          </a:p>
        </p:txBody>
      </p:sp>
      <p:pic>
        <p:nvPicPr>
          <p:cNvPr id="15" name="Рисунок 14" descr="Безымянный.png 1.png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/>
          <a:srcRect t="6486" b="64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712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РАСХОДЫ БЮДЖЕТА ГОРОДА КУРСКА НА ФИЗКУЛЬТУРУ И СПОРТ </a:t>
            </a:r>
            <a:br>
              <a:rPr lang="ru-RU" sz="2400" dirty="0" smtClean="0"/>
            </a:br>
            <a:r>
              <a:rPr lang="ru-RU" sz="2400" dirty="0" smtClean="0"/>
              <a:t>ЗА 2021 ГОД</a:t>
            </a:r>
            <a:endParaRPr lang="ru-RU" sz="2400" dirty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685800" y="1305458"/>
            <a:ext cx="107308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cs typeface="Times New Roman" pitchFamily="18" charset="0"/>
              </a:rPr>
              <a:t>На </a:t>
            </a:r>
            <a:r>
              <a:rPr lang="ru-RU" sz="1400" dirty="0">
                <a:cs typeface="Times New Roman" pitchFamily="18" charset="0"/>
              </a:rPr>
              <a:t>проведение мероприятий в области физической культуры и </a:t>
            </a:r>
            <a:r>
              <a:rPr lang="ru-RU" sz="1400" dirty="0" smtClean="0">
                <a:cs typeface="Times New Roman" pitchFamily="18" charset="0"/>
              </a:rPr>
              <a:t>спорта и содержание </a:t>
            </a:r>
            <a:r>
              <a:rPr lang="ru-RU" b="1" dirty="0" smtClean="0">
                <a:latin typeface="+mj-lt"/>
                <a:cs typeface="Times New Roman" pitchFamily="18" charset="0"/>
              </a:rPr>
              <a:t>14</a:t>
            </a:r>
            <a:r>
              <a:rPr lang="ru-RU" sz="1400" dirty="0" smtClean="0">
                <a:cs typeface="Times New Roman" pitchFamily="18" charset="0"/>
              </a:rPr>
              <a:t> учреждений из </a:t>
            </a:r>
            <a:r>
              <a:rPr lang="ru-RU" sz="1400" dirty="0">
                <a:cs typeface="Times New Roman" pitchFamily="18" charset="0"/>
              </a:rPr>
              <a:t>бюджета города Курска  направлены средства в следующих </a:t>
            </a:r>
            <a:r>
              <a:rPr lang="ru-RU" sz="1400" dirty="0" smtClean="0">
                <a:cs typeface="Times New Roman" pitchFamily="18" charset="0"/>
              </a:rPr>
              <a:t>объемах</a:t>
            </a:r>
            <a:r>
              <a:rPr lang="ru-RU" sz="1400" dirty="0">
                <a:cs typeface="Times New Roman" pitchFamily="18" charset="0"/>
              </a:rPr>
              <a:t>:</a:t>
            </a: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6587067" y="2097105"/>
            <a:ext cx="5198533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cs typeface="Times New Roman" pitchFamily="18" charset="0"/>
              </a:rPr>
              <a:t>В отчетном году в рамках проекта «Народный бюджет» направлено </a:t>
            </a:r>
            <a:r>
              <a:rPr lang="ru-RU" b="1" dirty="0" smtClean="0">
                <a:latin typeface="+mj-lt"/>
                <a:cs typeface="Times New Roman" pitchFamily="18" charset="0"/>
              </a:rPr>
              <a:t>11 454 </a:t>
            </a:r>
            <a:r>
              <a:rPr lang="ru-RU" dirty="0" smtClean="0">
                <a:cs typeface="Times New Roman" pitchFamily="18" charset="0"/>
              </a:rPr>
              <a:t>тыс. рублей </a:t>
            </a:r>
            <a:r>
              <a:rPr lang="ru-RU" sz="1400" dirty="0" smtClean="0">
                <a:cs typeface="Times New Roman" pitchFamily="18" charset="0"/>
              </a:rPr>
              <a:t>и отремонтировано 5 учреждений: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8865302" y="3214705"/>
            <a:ext cx="332669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cs typeface="Times New Roman" pitchFamily="18" charset="0"/>
              </a:rPr>
              <a:t>МБУ ДО «СШ БОКСА»</a:t>
            </a:r>
          </a:p>
          <a:p>
            <a:pPr marL="342900" indent="-342900">
              <a:buAutoNum type="arabicPeriod"/>
            </a:pPr>
            <a:r>
              <a:rPr lang="ru-RU" dirty="0" smtClean="0">
                <a:cs typeface="Times New Roman" pitchFamily="18" charset="0"/>
              </a:rPr>
              <a:t>МБУ «СШ «КАРТИНГ»</a:t>
            </a:r>
          </a:p>
          <a:p>
            <a:pPr marL="342900" indent="-342900">
              <a:buAutoNum type="arabicPeriod"/>
            </a:pPr>
            <a:r>
              <a:rPr lang="ru-RU" dirty="0" smtClean="0">
                <a:cs typeface="Times New Roman" pitchFamily="18" charset="0"/>
              </a:rPr>
              <a:t>МБУ «СШ №4»</a:t>
            </a:r>
          </a:p>
          <a:p>
            <a:pPr marL="342900" indent="-342900">
              <a:buAutoNum type="arabicPeriod"/>
            </a:pPr>
            <a:r>
              <a:rPr lang="ru-RU" dirty="0" smtClean="0">
                <a:cs typeface="Times New Roman" pitchFamily="18" charset="0"/>
              </a:rPr>
              <a:t>МБУ «ГФСЦ»ВОСТОК»</a:t>
            </a:r>
          </a:p>
          <a:p>
            <a:pPr marL="342900" indent="-342900">
              <a:buAutoNum type="arabicPeriod"/>
            </a:pPr>
            <a:r>
              <a:rPr lang="ru-RU" dirty="0" smtClean="0">
                <a:cs typeface="Times New Roman" pitchFamily="18" charset="0"/>
              </a:rPr>
              <a:t>МБУ «СШ «МЕДВЕДЬ»</a:t>
            </a:r>
          </a:p>
          <a:p>
            <a:pPr marL="342900" indent="-342900">
              <a:buAutoNum type="arabicPeriod"/>
            </a:pPr>
            <a:endParaRPr lang="ru-RU" dirty="0"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64068" y="2421466"/>
            <a:ext cx="8187266" cy="3911600"/>
            <a:chOff x="364068" y="2421466"/>
            <a:chExt cx="8187266" cy="3911600"/>
          </a:xfrm>
        </p:grpSpPr>
        <p:graphicFrame>
          <p:nvGraphicFramePr>
            <p:cNvPr id="3" name="Схема 2"/>
            <p:cNvGraphicFramePr/>
            <p:nvPr/>
          </p:nvGraphicFramePr>
          <p:xfrm>
            <a:off x="364068" y="2421466"/>
            <a:ext cx="8187266" cy="3911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575732" y="3894667"/>
              <a:ext cx="1845734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2000" dirty="0" smtClean="0">
                  <a:latin typeface="+mj-lt"/>
                </a:rPr>
                <a:t>План на</a:t>
              </a:r>
            </a:p>
            <a:p>
              <a:pPr lvl="0" algn="ctr"/>
              <a:r>
                <a:rPr lang="ru-RU" sz="2000" dirty="0" smtClean="0">
                  <a:latin typeface="+mj-lt"/>
                </a:rPr>
                <a:t>2021 год </a:t>
              </a:r>
              <a:r>
                <a:rPr lang="ru-RU" sz="1600" dirty="0" smtClean="0"/>
                <a:t>(тыс.руб.)</a:t>
              </a:r>
              <a:endParaRPr lang="ru-RU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34267" y="3911600"/>
              <a:ext cx="220133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+mj-lt"/>
                </a:rPr>
                <a:t>Исполнено за</a:t>
              </a:r>
            </a:p>
            <a:p>
              <a:pPr algn="ctr"/>
              <a:r>
                <a:rPr lang="ru-RU" sz="2000" dirty="0" smtClean="0">
                  <a:latin typeface="+mj-lt"/>
                </a:rPr>
                <a:t> 2021 год </a:t>
              </a:r>
            </a:p>
            <a:p>
              <a:pPr algn="ctr"/>
              <a:r>
                <a:rPr lang="ru-RU" sz="1600" dirty="0" smtClean="0"/>
                <a:t>(тыс.руб.)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89134" y="3928534"/>
              <a:ext cx="2048933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2000" dirty="0" smtClean="0">
                  <a:latin typeface="+mj-lt"/>
                </a:rPr>
                <a:t>%</a:t>
              </a:r>
            </a:p>
            <a:p>
              <a:pPr lvl="0" algn="ctr"/>
              <a:r>
                <a:rPr lang="ru-RU" sz="2000" dirty="0" smtClean="0">
                  <a:latin typeface="+mj-lt"/>
                </a:rPr>
                <a:t>исполнения</a:t>
              </a:r>
            </a:p>
            <a:p>
              <a:endParaRPr lang="ru-RU" sz="16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Группа 60"/>
          <p:cNvGrpSpPr/>
          <p:nvPr/>
        </p:nvGrpSpPr>
        <p:grpSpPr>
          <a:xfrm>
            <a:off x="1009289" y="2987785"/>
            <a:ext cx="9585452" cy="3320939"/>
            <a:chOff x="1009289" y="2576688"/>
            <a:chExt cx="9585452" cy="3732037"/>
          </a:xfrm>
        </p:grpSpPr>
        <p:grpSp>
          <p:nvGrpSpPr>
            <p:cNvPr id="3" name="Group 19">
              <a:extLst>
                <a:ext uri="{FF2B5EF4-FFF2-40B4-BE49-F238E27FC236}">
                  <a16:creationId xmlns="" xmlns:a16="http://schemas.microsoft.com/office/drawing/2014/main" id="{5647D56B-B5C5-449B-8F0C-C22F736C4D61}"/>
                </a:ext>
              </a:extLst>
            </p:cNvPr>
            <p:cNvGrpSpPr/>
            <p:nvPr/>
          </p:nvGrpSpPr>
          <p:grpSpPr>
            <a:xfrm>
              <a:off x="6187283" y="2774194"/>
              <a:ext cx="1580050" cy="773891"/>
              <a:chOff x="6129954" y="2843530"/>
              <a:chExt cx="1540439" cy="727427"/>
            </a:xfrm>
            <a:solidFill>
              <a:schemeClr val="accent1"/>
            </a:solidFill>
          </p:grpSpPr>
          <p:sp>
            <p:nvSpPr>
              <p:cNvPr id="59" name="Freeform 31">
                <a:extLst>
                  <a:ext uri="{FF2B5EF4-FFF2-40B4-BE49-F238E27FC236}">
                    <a16:creationId xmlns="" xmlns:a16="http://schemas.microsoft.com/office/drawing/2014/main" id="{9AB7FDFC-ED34-408C-9A88-BBC04DBBD219}"/>
                  </a:ext>
                </a:extLst>
              </p:cNvPr>
              <p:cNvSpPr/>
              <p:nvPr/>
            </p:nvSpPr>
            <p:spPr>
              <a:xfrm>
                <a:off x="6141352" y="2843530"/>
                <a:ext cx="1529041" cy="514777"/>
              </a:xfrm>
              <a:custGeom>
                <a:avLst/>
                <a:gdLst>
                  <a:gd name="connsiteX0" fmla="*/ 0 w 1274955"/>
                  <a:gd name="connsiteY0" fmla="*/ 0 h 429235"/>
                  <a:gd name="connsiteX1" fmla="*/ 132791 w 1274955"/>
                  <a:gd name="connsiteY1" fmla="*/ 3672 h 429235"/>
                  <a:gd name="connsiteX2" fmla="*/ 1146443 w 1274955"/>
                  <a:gd name="connsiteY2" fmla="*/ 257839 h 429235"/>
                  <a:gd name="connsiteX3" fmla="*/ 1274955 w 1274955"/>
                  <a:gd name="connsiteY3" fmla="*/ 322674 h 429235"/>
                  <a:gd name="connsiteX4" fmla="*/ 1213432 w 1274955"/>
                  <a:gd name="connsiteY4" fmla="*/ 429235 h 429235"/>
                  <a:gd name="connsiteX5" fmla="*/ 1094514 w 1274955"/>
                  <a:gd name="connsiteY5" fmla="*/ 369241 h 429235"/>
                  <a:gd name="connsiteX6" fmla="*/ 125878 w 1274955"/>
                  <a:gd name="connsiteY6" fmla="*/ 126361 h 429235"/>
                  <a:gd name="connsiteX7" fmla="*/ 0 w 1274955"/>
                  <a:gd name="connsiteY7" fmla="*/ 122880 h 429235"/>
                  <a:gd name="connsiteX8" fmla="*/ 0 w 1274955"/>
                  <a:gd name="connsiteY8" fmla="*/ 0 h 429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4955" h="429235">
                    <a:moveTo>
                      <a:pt x="0" y="0"/>
                    </a:moveTo>
                    <a:lnTo>
                      <a:pt x="132791" y="3672"/>
                    </a:lnTo>
                    <a:cubicBezTo>
                      <a:pt x="493432" y="23669"/>
                      <a:pt x="835651" y="112726"/>
                      <a:pt x="1146443" y="257839"/>
                    </a:cubicBezTo>
                    <a:lnTo>
                      <a:pt x="1274955" y="322674"/>
                    </a:lnTo>
                    <a:lnTo>
                      <a:pt x="1213432" y="429235"/>
                    </a:lnTo>
                    <a:lnTo>
                      <a:pt x="1094514" y="369241"/>
                    </a:lnTo>
                    <a:cubicBezTo>
                      <a:pt x="797524" y="230572"/>
                      <a:pt x="470503" y="145470"/>
                      <a:pt x="125878" y="126361"/>
                    </a:cubicBezTo>
                    <a:lnTo>
                      <a:pt x="0" y="12288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0" name="Freeform 89">
                <a:extLst>
                  <a:ext uri="{FF2B5EF4-FFF2-40B4-BE49-F238E27FC236}">
                    <a16:creationId xmlns="" xmlns:a16="http://schemas.microsoft.com/office/drawing/2014/main" id="{BEFA3C31-8FFD-46FD-8F49-BF5FA49676BF}"/>
                  </a:ext>
                </a:extLst>
              </p:cNvPr>
              <p:cNvSpPr/>
              <p:nvPr/>
            </p:nvSpPr>
            <p:spPr>
              <a:xfrm>
                <a:off x="6129954" y="3094399"/>
                <a:ext cx="1415518" cy="476558"/>
              </a:xfrm>
              <a:custGeom>
                <a:avLst/>
                <a:gdLst>
                  <a:gd name="connsiteX0" fmla="*/ 0 w 1274955"/>
                  <a:gd name="connsiteY0" fmla="*/ 0 h 429235"/>
                  <a:gd name="connsiteX1" fmla="*/ 132791 w 1274955"/>
                  <a:gd name="connsiteY1" fmla="*/ 3672 h 429235"/>
                  <a:gd name="connsiteX2" fmla="*/ 1146443 w 1274955"/>
                  <a:gd name="connsiteY2" fmla="*/ 257839 h 429235"/>
                  <a:gd name="connsiteX3" fmla="*/ 1274955 w 1274955"/>
                  <a:gd name="connsiteY3" fmla="*/ 322674 h 429235"/>
                  <a:gd name="connsiteX4" fmla="*/ 1213432 w 1274955"/>
                  <a:gd name="connsiteY4" fmla="*/ 429235 h 429235"/>
                  <a:gd name="connsiteX5" fmla="*/ 1094514 w 1274955"/>
                  <a:gd name="connsiteY5" fmla="*/ 369241 h 429235"/>
                  <a:gd name="connsiteX6" fmla="*/ 125878 w 1274955"/>
                  <a:gd name="connsiteY6" fmla="*/ 126361 h 429235"/>
                  <a:gd name="connsiteX7" fmla="*/ 0 w 1274955"/>
                  <a:gd name="connsiteY7" fmla="*/ 122880 h 429235"/>
                  <a:gd name="connsiteX8" fmla="*/ 0 w 1274955"/>
                  <a:gd name="connsiteY8" fmla="*/ 0 h 429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4955" h="429235">
                    <a:moveTo>
                      <a:pt x="0" y="0"/>
                    </a:moveTo>
                    <a:lnTo>
                      <a:pt x="132791" y="3672"/>
                    </a:lnTo>
                    <a:cubicBezTo>
                      <a:pt x="493432" y="23669"/>
                      <a:pt x="835651" y="112726"/>
                      <a:pt x="1146443" y="257839"/>
                    </a:cubicBezTo>
                    <a:lnTo>
                      <a:pt x="1274955" y="322674"/>
                    </a:lnTo>
                    <a:lnTo>
                      <a:pt x="1213432" y="429235"/>
                    </a:lnTo>
                    <a:lnTo>
                      <a:pt x="1094514" y="369241"/>
                    </a:lnTo>
                    <a:cubicBezTo>
                      <a:pt x="797524" y="230572"/>
                      <a:pt x="470503" y="145470"/>
                      <a:pt x="125878" y="126361"/>
                    </a:cubicBezTo>
                    <a:lnTo>
                      <a:pt x="0" y="12288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4" name="Group 18">
              <a:extLst>
                <a:ext uri="{FF2B5EF4-FFF2-40B4-BE49-F238E27FC236}">
                  <a16:creationId xmlns="" xmlns:a16="http://schemas.microsoft.com/office/drawing/2014/main" id="{532D5653-9DF7-4AE4-99B6-23CACBE41C00}"/>
                </a:ext>
              </a:extLst>
            </p:cNvPr>
            <p:cNvGrpSpPr/>
            <p:nvPr/>
          </p:nvGrpSpPr>
          <p:grpSpPr>
            <a:xfrm>
              <a:off x="4579534" y="2774859"/>
              <a:ext cx="1563199" cy="771491"/>
              <a:chOff x="4562511" y="2844155"/>
              <a:chExt cx="1524010" cy="725171"/>
            </a:xfrm>
          </p:grpSpPr>
          <p:sp>
            <p:nvSpPr>
              <p:cNvPr id="57" name="Freeform 37">
                <a:extLst>
                  <a:ext uri="{FF2B5EF4-FFF2-40B4-BE49-F238E27FC236}">
                    <a16:creationId xmlns="" xmlns:a16="http://schemas.microsoft.com/office/drawing/2014/main" id="{82A42505-B58E-4DEA-B331-4383C55BF6A8}"/>
                  </a:ext>
                </a:extLst>
              </p:cNvPr>
              <p:cNvSpPr/>
              <p:nvPr/>
            </p:nvSpPr>
            <p:spPr>
              <a:xfrm>
                <a:off x="4562511" y="2844155"/>
                <a:ext cx="1524010" cy="512392"/>
              </a:xfrm>
              <a:custGeom>
                <a:avLst/>
                <a:gdLst>
                  <a:gd name="connsiteX0" fmla="*/ 1270760 w 1270760"/>
                  <a:gd name="connsiteY0" fmla="*/ 0 h 427246"/>
                  <a:gd name="connsiteX1" fmla="*/ 1270760 w 1270760"/>
                  <a:gd name="connsiteY1" fmla="*/ 122880 h 427246"/>
                  <a:gd name="connsiteX2" fmla="*/ 1023265 w 1270760"/>
                  <a:gd name="connsiteY2" fmla="*/ 135378 h 427246"/>
                  <a:gd name="connsiteX3" fmla="*/ 89842 w 1270760"/>
                  <a:gd name="connsiteY3" fmla="*/ 411001 h 427246"/>
                  <a:gd name="connsiteX4" fmla="*/ 61388 w 1270760"/>
                  <a:gd name="connsiteY4" fmla="*/ 427246 h 427246"/>
                  <a:gd name="connsiteX5" fmla="*/ 0 w 1270760"/>
                  <a:gd name="connsiteY5" fmla="*/ 320918 h 427246"/>
                  <a:gd name="connsiteX6" fmla="*/ 33900 w 1270760"/>
                  <a:gd name="connsiteY6" fmla="*/ 301564 h 427246"/>
                  <a:gd name="connsiteX7" fmla="*/ 1010702 w 1270760"/>
                  <a:gd name="connsiteY7" fmla="*/ 13132 h 427246"/>
                  <a:gd name="connsiteX8" fmla="*/ 1270760 w 1270760"/>
                  <a:gd name="connsiteY8" fmla="*/ 0 h 427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0760" h="427246">
                    <a:moveTo>
                      <a:pt x="1270760" y="0"/>
                    </a:moveTo>
                    <a:lnTo>
                      <a:pt x="1270760" y="122880"/>
                    </a:lnTo>
                    <a:lnTo>
                      <a:pt x="1023265" y="135378"/>
                    </a:lnTo>
                    <a:cubicBezTo>
                      <a:pt x="689926" y="169231"/>
                      <a:pt x="374892" y="264999"/>
                      <a:pt x="89842" y="411001"/>
                    </a:cubicBezTo>
                    <a:lnTo>
                      <a:pt x="61388" y="427246"/>
                    </a:lnTo>
                    <a:lnTo>
                      <a:pt x="0" y="320918"/>
                    </a:lnTo>
                    <a:lnTo>
                      <a:pt x="33900" y="301564"/>
                    </a:lnTo>
                    <a:cubicBezTo>
                      <a:pt x="332197" y="148777"/>
                      <a:pt x="661872" y="48558"/>
                      <a:pt x="1010702" y="13132"/>
                    </a:cubicBezTo>
                    <a:lnTo>
                      <a:pt x="1270760" y="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8" name="Freeform 90">
                <a:extLst>
                  <a:ext uri="{FF2B5EF4-FFF2-40B4-BE49-F238E27FC236}">
                    <a16:creationId xmlns="" xmlns:a16="http://schemas.microsoft.com/office/drawing/2014/main" id="{5B29DA35-6E2C-48D1-99FB-37B4D6F03F6F}"/>
                  </a:ext>
                </a:extLst>
              </p:cNvPr>
              <p:cNvSpPr/>
              <p:nvPr/>
            </p:nvSpPr>
            <p:spPr>
              <a:xfrm>
                <a:off x="4668333" y="3094977"/>
                <a:ext cx="1410862" cy="474349"/>
              </a:xfrm>
              <a:custGeom>
                <a:avLst/>
                <a:gdLst>
                  <a:gd name="connsiteX0" fmla="*/ 1270760 w 1270760"/>
                  <a:gd name="connsiteY0" fmla="*/ 0 h 427246"/>
                  <a:gd name="connsiteX1" fmla="*/ 1270760 w 1270760"/>
                  <a:gd name="connsiteY1" fmla="*/ 122880 h 427246"/>
                  <a:gd name="connsiteX2" fmla="*/ 1023265 w 1270760"/>
                  <a:gd name="connsiteY2" fmla="*/ 135378 h 427246"/>
                  <a:gd name="connsiteX3" fmla="*/ 89842 w 1270760"/>
                  <a:gd name="connsiteY3" fmla="*/ 411001 h 427246"/>
                  <a:gd name="connsiteX4" fmla="*/ 61388 w 1270760"/>
                  <a:gd name="connsiteY4" fmla="*/ 427246 h 427246"/>
                  <a:gd name="connsiteX5" fmla="*/ 0 w 1270760"/>
                  <a:gd name="connsiteY5" fmla="*/ 320918 h 427246"/>
                  <a:gd name="connsiteX6" fmla="*/ 33900 w 1270760"/>
                  <a:gd name="connsiteY6" fmla="*/ 301564 h 427246"/>
                  <a:gd name="connsiteX7" fmla="*/ 1010702 w 1270760"/>
                  <a:gd name="connsiteY7" fmla="*/ 13132 h 427246"/>
                  <a:gd name="connsiteX8" fmla="*/ 1270760 w 1270760"/>
                  <a:gd name="connsiteY8" fmla="*/ 0 h 427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0760" h="427246">
                    <a:moveTo>
                      <a:pt x="1270760" y="0"/>
                    </a:moveTo>
                    <a:lnTo>
                      <a:pt x="1270760" y="122880"/>
                    </a:lnTo>
                    <a:lnTo>
                      <a:pt x="1023265" y="135378"/>
                    </a:lnTo>
                    <a:cubicBezTo>
                      <a:pt x="689926" y="169231"/>
                      <a:pt x="374892" y="264999"/>
                      <a:pt x="89842" y="411001"/>
                    </a:cubicBezTo>
                    <a:lnTo>
                      <a:pt x="61388" y="427246"/>
                    </a:lnTo>
                    <a:lnTo>
                      <a:pt x="0" y="320918"/>
                    </a:lnTo>
                    <a:lnTo>
                      <a:pt x="33900" y="301564"/>
                    </a:lnTo>
                    <a:cubicBezTo>
                      <a:pt x="332197" y="148777"/>
                      <a:pt x="661872" y="48558"/>
                      <a:pt x="1010702" y="13132"/>
                    </a:cubicBezTo>
                    <a:lnTo>
                      <a:pt x="1270760" y="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5" name="Group 17">
              <a:extLst>
                <a:ext uri="{FF2B5EF4-FFF2-40B4-BE49-F238E27FC236}">
                  <a16:creationId xmlns="" xmlns:a16="http://schemas.microsoft.com/office/drawing/2014/main" id="{EFB46FFF-285F-4BBC-A5C4-4B4433A8C910}"/>
                </a:ext>
              </a:extLst>
            </p:cNvPr>
            <p:cNvGrpSpPr/>
            <p:nvPr/>
          </p:nvGrpSpPr>
          <p:grpSpPr>
            <a:xfrm>
              <a:off x="2766985" y="3213238"/>
              <a:ext cx="1945787" cy="3095487"/>
              <a:chOff x="2795401" y="3256214"/>
              <a:chExt cx="1897006" cy="2909636"/>
            </a:xfrm>
          </p:grpSpPr>
          <p:sp>
            <p:nvSpPr>
              <p:cNvPr id="52" name="Freeform 42">
                <a:extLst>
                  <a:ext uri="{FF2B5EF4-FFF2-40B4-BE49-F238E27FC236}">
                    <a16:creationId xmlns="" xmlns:a16="http://schemas.microsoft.com/office/drawing/2014/main" id="{C48507E7-0A16-4D95-9B06-612C23D4D1A7}"/>
                  </a:ext>
                </a:extLst>
              </p:cNvPr>
              <p:cNvSpPr/>
              <p:nvPr/>
            </p:nvSpPr>
            <p:spPr>
              <a:xfrm>
                <a:off x="3343455" y="3256214"/>
                <a:ext cx="1245061" cy="1152952"/>
              </a:xfrm>
              <a:custGeom>
                <a:avLst/>
                <a:gdLst>
                  <a:gd name="connsiteX0" fmla="*/ 976777 w 1038165"/>
                  <a:gd name="connsiteY0" fmla="*/ 0 h 961362"/>
                  <a:gd name="connsiteX1" fmla="*/ 1038165 w 1038165"/>
                  <a:gd name="connsiteY1" fmla="*/ 106327 h 961362"/>
                  <a:gd name="connsiteX2" fmla="*/ 898342 w 1038165"/>
                  <a:gd name="connsiteY2" fmla="*/ 186153 h 961362"/>
                  <a:gd name="connsiteX3" fmla="*/ 182909 w 1038165"/>
                  <a:gd name="connsiteY3" fmla="*/ 851433 h 961362"/>
                  <a:gd name="connsiteX4" fmla="*/ 106738 w 1038165"/>
                  <a:gd name="connsiteY4" fmla="*/ 961362 h 961362"/>
                  <a:gd name="connsiteX5" fmla="*/ 0 w 1038165"/>
                  <a:gd name="connsiteY5" fmla="*/ 899737 h 961362"/>
                  <a:gd name="connsiteX6" fmla="*/ 84055 w 1038165"/>
                  <a:gd name="connsiteY6" fmla="*/ 778430 h 961362"/>
                  <a:gd name="connsiteX7" fmla="*/ 832735 w 1038165"/>
                  <a:gd name="connsiteY7" fmla="*/ 82234 h 961362"/>
                  <a:gd name="connsiteX8" fmla="*/ 976777 w 1038165"/>
                  <a:gd name="connsiteY8" fmla="*/ 0 h 961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8165" h="961362">
                    <a:moveTo>
                      <a:pt x="976777" y="0"/>
                    </a:moveTo>
                    <a:lnTo>
                      <a:pt x="1038165" y="106327"/>
                    </a:lnTo>
                    <a:lnTo>
                      <a:pt x="898342" y="186153"/>
                    </a:lnTo>
                    <a:cubicBezTo>
                      <a:pt x="620599" y="361867"/>
                      <a:pt x="377851" y="587897"/>
                      <a:pt x="182909" y="851433"/>
                    </a:cubicBezTo>
                    <a:lnTo>
                      <a:pt x="106738" y="961362"/>
                    </a:lnTo>
                    <a:lnTo>
                      <a:pt x="0" y="899737"/>
                    </a:lnTo>
                    <a:lnTo>
                      <a:pt x="84055" y="778430"/>
                    </a:lnTo>
                    <a:cubicBezTo>
                      <a:pt x="288056" y="502648"/>
                      <a:pt x="542085" y="266114"/>
                      <a:pt x="832735" y="82234"/>
                    </a:cubicBezTo>
                    <a:lnTo>
                      <a:pt x="97677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3" name="Freeform 91">
                <a:extLst>
                  <a:ext uri="{FF2B5EF4-FFF2-40B4-BE49-F238E27FC236}">
                    <a16:creationId xmlns="" xmlns:a16="http://schemas.microsoft.com/office/drawing/2014/main" id="{3C5B6664-0C9E-461F-91D1-CA67C0D07DCC}"/>
                  </a:ext>
                </a:extLst>
              </p:cNvPr>
              <p:cNvSpPr/>
              <p:nvPr/>
            </p:nvSpPr>
            <p:spPr>
              <a:xfrm>
                <a:off x="3539785" y="3476443"/>
                <a:ext cx="1152622" cy="1067351"/>
              </a:xfrm>
              <a:custGeom>
                <a:avLst/>
                <a:gdLst>
                  <a:gd name="connsiteX0" fmla="*/ 976777 w 1038165"/>
                  <a:gd name="connsiteY0" fmla="*/ 0 h 961362"/>
                  <a:gd name="connsiteX1" fmla="*/ 1038165 w 1038165"/>
                  <a:gd name="connsiteY1" fmla="*/ 106327 h 961362"/>
                  <a:gd name="connsiteX2" fmla="*/ 898342 w 1038165"/>
                  <a:gd name="connsiteY2" fmla="*/ 186153 h 961362"/>
                  <a:gd name="connsiteX3" fmla="*/ 182909 w 1038165"/>
                  <a:gd name="connsiteY3" fmla="*/ 851433 h 961362"/>
                  <a:gd name="connsiteX4" fmla="*/ 106738 w 1038165"/>
                  <a:gd name="connsiteY4" fmla="*/ 961362 h 961362"/>
                  <a:gd name="connsiteX5" fmla="*/ 0 w 1038165"/>
                  <a:gd name="connsiteY5" fmla="*/ 899737 h 961362"/>
                  <a:gd name="connsiteX6" fmla="*/ 84055 w 1038165"/>
                  <a:gd name="connsiteY6" fmla="*/ 778430 h 961362"/>
                  <a:gd name="connsiteX7" fmla="*/ 832735 w 1038165"/>
                  <a:gd name="connsiteY7" fmla="*/ 82234 h 961362"/>
                  <a:gd name="connsiteX8" fmla="*/ 976777 w 1038165"/>
                  <a:gd name="connsiteY8" fmla="*/ 0 h 961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8165" h="961362">
                    <a:moveTo>
                      <a:pt x="976777" y="0"/>
                    </a:moveTo>
                    <a:lnTo>
                      <a:pt x="1038165" y="106327"/>
                    </a:lnTo>
                    <a:lnTo>
                      <a:pt x="898342" y="186153"/>
                    </a:lnTo>
                    <a:cubicBezTo>
                      <a:pt x="620599" y="361867"/>
                      <a:pt x="377851" y="587897"/>
                      <a:pt x="182909" y="851433"/>
                    </a:cubicBezTo>
                    <a:lnTo>
                      <a:pt x="106738" y="961362"/>
                    </a:lnTo>
                    <a:lnTo>
                      <a:pt x="0" y="899737"/>
                    </a:lnTo>
                    <a:lnTo>
                      <a:pt x="84055" y="778430"/>
                    </a:lnTo>
                    <a:cubicBezTo>
                      <a:pt x="288056" y="502648"/>
                      <a:pt x="542085" y="266114"/>
                      <a:pt x="832735" y="82234"/>
                    </a:cubicBezTo>
                    <a:lnTo>
                      <a:pt x="97677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grpSp>
            <p:nvGrpSpPr>
              <p:cNvPr id="6" name="Group 16">
                <a:extLst>
                  <a:ext uri="{FF2B5EF4-FFF2-40B4-BE49-F238E27FC236}">
                    <a16:creationId xmlns="" xmlns:a16="http://schemas.microsoft.com/office/drawing/2014/main" id="{D0B1A137-DE3C-4ABA-87DC-C97F06C99D32}"/>
                  </a:ext>
                </a:extLst>
              </p:cNvPr>
              <p:cNvGrpSpPr/>
              <p:nvPr/>
            </p:nvGrpSpPr>
            <p:grpSpPr>
              <a:xfrm>
                <a:off x="2795401" y="4381292"/>
                <a:ext cx="834811" cy="1784558"/>
                <a:chOff x="2795401" y="4381292"/>
                <a:chExt cx="834811" cy="1784558"/>
              </a:xfrm>
            </p:grpSpPr>
            <p:sp>
              <p:nvSpPr>
                <p:cNvPr id="55" name="Freeform 40">
                  <a:extLst>
                    <a:ext uri="{FF2B5EF4-FFF2-40B4-BE49-F238E27FC236}">
                      <a16:creationId xmlns="" xmlns:a16="http://schemas.microsoft.com/office/drawing/2014/main" id="{6C2512D5-F197-42D7-ADA1-E7FC1D7A0EC5}"/>
                    </a:ext>
                  </a:extLst>
                </p:cNvPr>
                <p:cNvSpPr/>
                <p:nvPr/>
              </p:nvSpPr>
              <p:spPr>
                <a:xfrm>
                  <a:off x="2795401" y="4381292"/>
                  <a:ext cx="645733" cy="1780015"/>
                </a:xfrm>
                <a:custGeom>
                  <a:avLst/>
                  <a:gdLst>
                    <a:gd name="connsiteX0" fmla="*/ 432025 w 538429"/>
                    <a:gd name="connsiteY0" fmla="*/ 0 h 1484224"/>
                    <a:gd name="connsiteX1" fmla="*/ 538429 w 538429"/>
                    <a:gd name="connsiteY1" fmla="*/ 61432 h 1484224"/>
                    <a:gd name="connsiteX2" fmla="*/ 461359 w 538429"/>
                    <a:gd name="connsiteY2" fmla="*/ 188876 h 1484224"/>
                    <a:gd name="connsiteX3" fmla="*/ 122880 w 538429"/>
                    <a:gd name="connsiteY3" fmla="*/ 1484223 h 1484224"/>
                    <a:gd name="connsiteX4" fmla="*/ 122880 w 538429"/>
                    <a:gd name="connsiteY4" fmla="*/ 1484224 h 1484224"/>
                    <a:gd name="connsiteX5" fmla="*/ 0 w 538429"/>
                    <a:gd name="connsiteY5" fmla="*/ 1484224 h 1484224"/>
                    <a:gd name="connsiteX6" fmla="*/ 354208 w 538429"/>
                    <a:gd name="connsiteY6" fmla="*/ 128679 h 1484224"/>
                    <a:gd name="connsiteX7" fmla="*/ 432025 w 538429"/>
                    <a:gd name="connsiteY7" fmla="*/ 0 h 1484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8429" h="1484224">
                      <a:moveTo>
                        <a:pt x="432025" y="0"/>
                      </a:moveTo>
                      <a:lnTo>
                        <a:pt x="538429" y="61432"/>
                      </a:lnTo>
                      <a:lnTo>
                        <a:pt x="461359" y="188876"/>
                      </a:lnTo>
                      <a:cubicBezTo>
                        <a:pt x="245829" y="571697"/>
                        <a:pt x="122880" y="1013602"/>
                        <a:pt x="122880" y="1484223"/>
                      </a:cubicBezTo>
                      <a:lnTo>
                        <a:pt x="122880" y="1484224"/>
                      </a:lnTo>
                      <a:lnTo>
                        <a:pt x="0" y="1484224"/>
                      </a:lnTo>
                      <a:cubicBezTo>
                        <a:pt x="0" y="991732"/>
                        <a:pt x="128663" y="529291"/>
                        <a:pt x="354208" y="128679"/>
                      </a:cubicBezTo>
                      <a:lnTo>
                        <a:pt x="432025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56" name="Freeform 92">
                  <a:extLst>
                    <a:ext uri="{FF2B5EF4-FFF2-40B4-BE49-F238E27FC236}">
                      <a16:creationId xmlns="" xmlns:a16="http://schemas.microsoft.com/office/drawing/2014/main" id="{E03B9626-A4E8-41E3-9690-868982BFEDD5}"/>
                    </a:ext>
                  </a:extLst>
                </p:cNvPr>
                <p:cNvSpPr/>
                <p:nvPr/>
              </p:nvSpPr>
              <p:spPr>
                <a:xfrm>
                  <a:off x="3032421" y="4517991"/>
                  <a:ext cx="597791" cy="1647859"/>
                </a:xfrm>
                <a:custGeom>
                  <a:avLst/>
                  <a:gdLst>
                    <a:gd name="connsiteX0" fmla="*/ 432025 w 538429"/>
                    <a:gd name="connsiteY0" fmla="*/ 0 h 1484224"/>
                    <a:gd name="connsiteX1" fmla="*/ 538429 w 538429"/>
                    <a:gd name="connsiteY1" fmla="*/ 61432 h 1484224"/>
                    <a:gd name="connsiteX2" fmla="*/ 461359 w 538429"/>
                    <a:gd name="connsiteY2" fmla="*/ 188876 h 1484224"/>
                    <a:gd name="connsiteX3" fmla="*/ 122880 w 538429"/>
                    <a:gd name="connsiteY3" fmla="*/ 1484223 h 1484224"/>
                    <a:gd name="connsiteX4" fmla="*/ 122880 w 538429"/>
                    <a:gd name="connsiteY4" fmla="*/ 1484224 h 1484224"/>
                    <a:gd name="connsiteX5" fmla="*/ 0 w 538429"/>
                    <a:gd name="connsiteY5" fmla="*/ 1484224 h 1484224"/>
                    <a:gd name="connsiteX6" fmla="*/ 354208 w 538429"/>
                    <a:gd name="connsiteY6" fmla="*/ 128679 h 1484224"/>
                    <a:gd name="connsiteX7" fmla="*/ 432025 w 538429"/>
                    <a:gd name="connsiteY7" fmla="*/ 0 h 1484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8429" h="1484224">
                      <a:moveTo>
                        <a:pt x="432025" y="0"/>
                      </a:moveTo>
                      <a:lnTo>
                        <a:pt x="538429" y="61432"/>
                      </a:lnTo>
                      <a:lnTo>
                        <a:pt x="461359" y="188876"/>
                      </a:lnTo>
                      <a:cubicBezTo>
                        <a:pt x="245829" y="571697"/>
                        <a:pt x="122880" y="1013602"/>
                        <a:pt x="122880" y="1484223"/>
                      </a:cubicBezTo>
                      <a:lnTo>
                        <a:pt x="122880" y="1484224"/>
                      </a:lnTo>
                      <a:lnTo>
                        <a:pt x="0" y="1484224"/>
                      </a:lnTo>
                      <a:cubicBezTo>
                        <a:pt x="0" y="991732"/>
                        <a:pt x="128663" y="529291"/>
                        <a:pt x="354208" y="128679"/>
                      </a:cubicBezTo>
                      <a:lnTo>
                        <a:pt x="432025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grpSp>
          <p:nvGrpSpPr>
            <p:cNvPr id="7" name="Group 21">
              <a:extLst>
                <a:ext uri="{FF2B5EF4-FFF2-40B4-BE49-F238E27FC236}">
                  <a16:creationId xmlns="" xmlns:a16="http://schemas.microsoft.com/office/drawing/2014/main" id="{E3901422-8DF0-485F-AF6E-702C04AD7FA2}"/>
                </a:ext>
              </a:extLst>
            </p:cNvPr>
            <p:cNvGrpSpPr/>
            <p:nvPr/>
          </p:nvGrpSpPr>
          <p:grpSpPr>
            <a:xfrm>
              <a:off x="7615047" y="3213686"/>
              <a:ext cx="1398449" cy="1371938"/>
              <a:chOff x="7521925" y="3256636"/>
              <a:chExt cx="1363390" cy="1289568"/>
            </a:xfrm>
          </p:grpSpPr>
          <p:sp>
            <p:nvSpPr>
              <p:cNvPr id="50" name="Freeform 25">
                <a:extLst>
                  <a:ext uri="{FF2B5EF4-FFF2-40B4-BE49-F238E27FC236}">
                    <a16:creationId xmlns="" xmlns:a16="http://schemas.microsoft.com/office/drawing/2014/main" id="{0875D592-15EE-4ECF-9052-90B4C7B2514C}"/>
                  </a:ext>
                </a:extLst>
              </p:cNvPr>
              <p:cNvSpPr/>
              <p:nvPr/>
            </p:nvSpPr>
            <p:spPr>
              <a:xfrm>
                <a:off x="7644956" y="3256636"/>
                <a:ext cx="1240359" cy="1155131"/>
              </a:xfrm>
              <a:custGeom>
                <a:avLst/>
                <a:gdLst>
                  <a:gd name="connsiteX0" fmla="*/ 61423 w 1034244"/>
                  <a:gd name="connsiteY0" fmla="*/ 0 h 963179"/>
                  <a:gd name="connsiteX1" fmla="*/ 186642 w 1034244"/>
                  <a:gd name="connsiteY1" fmla="*/ 73008 h 963179"/>
                  <a:gd name="connsiteX2" fmla="*/ 1017905 w 1034244"/>
                  <a:gd name="connsiteY2" fmla="*/ 874890 h 963179"/>
                  <a:gd name="connsiteX3" fmla="*/ 1034244 w 1034244"/>
                  <a:gd name="connsiteY3" fmla="*/ 901785 h 963179"/>
                  <a:gd name="connsiteX4" fmla="*/ 927907 w 1034244"/>
                  <a:gd name="connsiteY4" fmla="*/ 963179 h 963179"/>
                  <a:gd name="connsiteX5" fmla="*/ 916008 w 1034244"/>
                  <a:gd name="connsiteY5" fmla="*/ 943593 h 963179"/>
                  <a:gd name="connsiteX6" fmla="*/ 121660 w 1034244"/>
                  <a:gd name="connsiteY6" fmla="*/ 177321 h 963179"/>
                  <a:gd name="connsiteX7" fmla="*/ 0 w 1034244"/>
                  <a:gd name="connsiteY7" fmla="*/ 106388 h 963179"/>
                  <a:gd name="connsiteX8" fmla="*/ 61423 w 1034244"/>
                  <a:gd name="connsiteY8" fmla="*/ 0 h 96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4244" h="963179">
                    <a:moveTo>
                      <a:pt x="61423" y="0"/>
                    </a:moveTo>
                    <a:lnTo>
                      <a:pt x="186642" y="73008"/>
                    </a:lnTo>
                    <a:cubicBezTo>
                      <a:pt x="516793" y="279104"/>
                      <a:pt x="800352" y="552869"/>
                      <a:pt x="1017905" y="874890"/>
                    </a:cubicBezTo>
                    <a:lnTo>
                      <a:pt x="1034244" y="901785"/>
                    </a:lnTo>
                    <a:lnTo>
                      <a:pt x="927907" y="963179"/>
                    </a:lnTo>
                    <a:lnTo>
                      <a:pt x="916008" y="943593"/>
                    </a:lnTo>
                    <a:cubicBezTo>
                      <a:pt x="708116" y="635872"/>
                      <a:pt x="437150" y="374265"/>
                      <a:pt x="121660" y="177321"/>
                    </a:cubicBezTo>
                    <a:lnTo>
                      <a:pt x="0" y="106388"/>
                    </a:lnTo>
                    <a:lnTo>
                      <a:pt x="61423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1" name="Freeform 93">
                <a:extLst>
                  <a:ext uri="{FF2B5EF4-FFF2-40B4-BE49-F238E27FC236}">
                    <a16:creationId xmlns="" xmlns:a16="http://schemas.microsoft.com/office/drawing/2014/main" id="{60F165FF-D1AB-4775-91B3-BC3316C140EB}"/>
                  </a:ext>
                </a:extLst>
              </p:cNvPr>
              <p:cNvSpPr/>
              <p:nvPr/>
            </p:nvSpPr>
            <p:spPr>
              <a:xfrm>
                <a:off x="7521925" y="3476834"/>
                <a:ext cx="1148270" cy="1069370"/>
              </a:xfrm>
              <a:custGeom>
                <a:avLst/>
                <a:gdLst>
                  <a:gd name="connsiteX0" fmla="*/ 61423 w 1034244"/>
                  <a:gd name="connsiteY0" fmla="*/ 0 h 963179"/>
                  <a:gd name="connsiteX1" fmla="*/ 186642 w 1034244"/>
                  <a:gd name="connsiteY1" fmla="*/ 73008 h 963179"/>
                  <a:gd name="connsiteX2" fmla="*/ 1017905 w 1034244"/>
                  <a:gd name="connsiteY2" fmla="*/ 874890 h 963179"/>
                  <a:gd name="connsiteX3" fmla="*/ 1034244 w 1034244"/>
                  <a:gd name="connsiteY3" fmla="*/ 901785 h 963179"/>
                  <a:gd name="connsiteX4" fmla="*/ 927907 w 1034244"/>
                  <a:gd name="connsiteY4" fmla="*/ 963179 h 963179"/>
                  <a:gd name="connsiteX5" fmla="*/ 916008 w 1034244"/>
                  <a:gd name="connsiteY5" fmla="*/ 943593 h 963179"/>
                  <a:gd name="connsiteX6" fmla="*/ 121660 w 1034244"/>
                  <a:gd name="connsiteY6" fmla="*/ 177321 h 963179"/>
                  <a:gd name="connsiteX7" fmla="*/ 0 w 1034244"/>
                  <a:gd name="connsiteY7" fmla="*/ 106388 h 963179"/>
                  <a:gd name="connsiteX8" fmla="*/ 61423 w 1034244"/>
                  <a:gd name="connsiteY8" fmla="*/ 0 h 96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4244" h="963179">
                    <a:moveTo>
                      <a:pt x="61423" y="0"/>
                    </a:moveTo>
                    <a:lnTo>
                      <a:pt x="186642" y="73008"/>
                    </a:lnTo>
                    <a:cubicBezTo>
                      <a:pt x="516793" y="279104"/>
                      <a:pt x="800352" y="552869"/>
                      <a:pt x="1017905" y="874890"/>
                    </a:cubicBezTo>
                    <a:lnTo>
                      <a:pt x="1034244" y="901785"/>
                    </a:lnTo>
                    <a:lnTo>
                      <a:pt x="927907" y="963179"/>
                    </a:lnTo>
                    <a:lnTo>
                      <a:pt x="916008" y="943593"/>
                    </a:lnTo>
                    <a:cubicBezTo>
                      <a:pt x="708116" y="635872"/>
                      <a:pt x="437150" y="374265"/>
                      <a:pt x="121660" y="177321"/>
                    </a:cubicBezTo>
                    <a:lnTo>
                      <a:pt x="0" y="106388"/>
                    </a:lnTo>
                    <a:lnTo>
                      <a:pt x="61423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" name="Group 22">
              <a:extLst>
                <a:ext uri="{FF2B5EF4-FFF2-40B4-BE49-F238E27FC236}">
                  <a16:creationId xmlns="" xmlns:a16="http://schemas.microsoft.com/office/drawing/2014/main" id="{28E91DEF-FA4A-4DE3-B240-E0AF9D629659}"/>
                </a:ext>
              </a:extLst>
            </p:cNvPr>
            <p:cNvGrpSpPr/>
            <p:nvPr/>
          </p:nvGrpSpPr>
          <p:grpSpPr>
            <a:xfrm>
              <a:off x="8704558" y="4410179"/>
              <a:ext cx="876399" cy="1894884"/>
              <a:chOff x="8584122" y="4381292"/>
              <a:chExt cx="854428" cy="1781116"/>
            </a:xfrm>
          </p:grpSpPr>
          <p:sp>
            <p:nvSpPr>
              <p:cNvPr id="48" name="Freeform 20">
                <a:extLst>
                  <a:ext uri="{FF2B5EF4-FFF2-40B4-BE49-F238E27FC236}">
                    <a16:creationId xmlns="" xmlns:a16="http://schemas.microsoft.com/office/drawing/2014/main" id="{A5004867-A4C8-48B2-8C30-2C2936AC8F9F}"/>
                  </a:ext>
                </a:extLst>
              </p:cNvPr>
              <p:cNvSpPr/>
              <p:nvPr/>
            </p:nvSpPr>
            <p:spPr>
              <a:xfrm>
                <a:off x="8792339" y="4381292"/>
                <a:ext cx="646211" cy="1776297"/>
              </a:xfrm>
              <a:custGeom>
                <a:avLst/>
                <a:gdLst>
                  <a:gd name="connsiteX0" fmla="*/ 106337 w 538828"/>
                  <a:gd name="connsiteY0" fmla="*/ 0 h 1481124"/>
                  <a:gd name="connsiteX1" fmla="*/ 204856 w 538828"/>
                  <a:gd name="connsiteY1" fmla="*/ 162168 h 1481124"/>
                  <a:gd name="connsiteX2" fmla="*/ 538828 w 538828"/>
                  <a:gd name="connsiteY2" fmla="*/ 1481124 h 1481124"/>
                  <a:gd name="connsiteX3" fmla="*/ 415945 w 538828"/>
                  <a:gd name="connsiteY3" fmla="*/ 1481124 h 1481124"/>
                  <a:gd name="connsiteX4" fmla="*/ 415945 w 538828"/>
                  <a:gd name="connsiteY4" fmla="*/ 1481123 h 1481124"/>
                  <a:gd name="connsiteX5" fmla="*/ 96804 w 538828"/>
                  <a:gd name="connsiteY5" fmla="*/ 220739 h 1481124"/>
                  <a:gd name="connsiteX6" fmla="*/ 0 w 538828"/>
                  <a:gd name="connsiteY6" fmla="*/ 61394 h 1481124"/>
                  <a:gd name="connsiteX7" fmla="*/ 106337 w 538828"/>
                  <a:gd name="connsiteY7" fmla="*/ 0 h 1481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8828" h="1481124">
                    <a:moveTo>
                      <a:pt x="106337" y="0"/>
                    </a:moveTo>
                    <a:lnTo>
                      <a:pt x="204856" y="162168"/>
                    </a:lnTo>
                    <a:cubicBezTo>
                      <a:pt x="417845" y="554245"/>
                      <a:pt x="538828" y="1003556"/>
                      <a:pt x="538828" y="1481124"/>
                    </a:cubicBezTo>
                    <a:lnTo>
                      <a:pt x="415945" y="1481124"/>
                    </a:lnTo>
                    <a:lnTo>
                      <a:pt x="415945" y="1481123"/>
                    </a:lnTo>
                    <a:cubicBezTo>
                      <a:pt x="415945" y="1024763"/>
                      <a:pt x="300335" y="595405"/>
                      <a:pt x="96804" y="220739"/>
                    </a:cubicBezTo>
                    <a:lnTo>
                      <a:pt x="0" y="61394"/>
                    </a:lnTo>
                    <a:lnTo>
                      <a:pt x="10633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9" name="Freeform 94">
                <a:extLst>
                  <a:ext uri="{FF2B5EF4-FFF2-40B4-BE49-F238E27FC236}">
                    <a16:creationId xmlns="" xmlns:a16="http://schemas.microsoft.com/office/drawing/2014/main" id="{22FE5514-5FCC-47AA-9A8C-CD403A6B057E}"/>
                  </a:ext>
                </a:extLst>
              </p:cNvPr>
              <p:cNvSpPr/>
              <p:nvPr/>
            </p:nvSpPr>
            <p:spPr>
              <a:xfrm>
                <a:off x="8584122" y="4517991"/>
                <a:ext cx="598233" cy="1644417"/>
              </a:xfrm>
              <a:custGeom>
                <a:avLst/>
                <a:gdLst>
                  <a:gd name="connsiteX0" fmla="*/ 106337 w 538828"/>
                  <a:gd name="connsiteY0" fmla="*/ 0 h 1481124"/>
                  <a:gd name="connsiteX1" fmla="*/ 204856 w 538828"/>
                  <a:gd name="connsiteY1" fmla="*/ 162168 h 1481124"/>
                  <a:gd name="connsiteX2" fmla="*/ 538828 w 538828"/>
                  <a:gd name="connsiteY2" fmla="*/ 1481124 h 1481124"/>
                  <a:gd name="connsiteX3" fmla="*/ 415945 w 538828"/>
                  <a:gd name="connsiteY3" fmla="*/ 1481124 h 1481124"/>
                  <a:gd name="connsiteX4" fmla="*/ 415945 w 538828"/>
                  <a:gd name="connsiteY4" fmla="*/ 1481123 h 1481124"/>
                  <a:gd name="connsiteX5" fmla="*/ 96804 w 538828"/>
                  <a:gd name="connsiteY5" fmla="*/ 220739 h 1481124"/>
                  <a:gd name="connsiteX6" fmla="*/ 0 w 538828"/>
                  <a:gd name="connsiteY6" fmla="*/ 61394 h 1481124"/>
                  <a:gd name="connsiteX7" fmla="*/ 106337 w 538828"/>
                  <a:gd name="connsiteY7" fmla="*/ 0 h 1481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8828" h="1481124">
                    <a:moveTo>
                      <a:pt x="106337" y="0"/>
                    </a:moveTo>
                    <a:lnTo>
                      <a:pt x="204856" y="162168"/>
                    </a:lnTo>
                    <a:cubicBezTo>
                      <a:pt x="417845" y="554245"/>
                      <a:pt x="538828" y="1003556"/>
                      <a:pt x="538828" y="1481124"/>
                    </a:cubicBezTo>
                    <a:lnTo>
                      <a:pt x="415945" y="1481124"/>
                    </a:lnTo>
                    <a:lnTo>
                      <a:pt x="415945" y="1481123"/>
                    </a:lnTo>
                    <a:cubicBezTo>
                      <a:pt x="415945" y="1024763"/>
                      <a:pt x="300335" y="595405"/>
                      <a:pt x="96804" y="220739"/>
                    </a:cubicBezTo>
                    <a:lnTo>
                      <a:pt x="0" y="61394"/>
                    </a:lnTo>
                    <a:lnTo>
                      <a:pt x="10633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cxnSp>
          <p:nvCxnSpPr>
            <p:cNvPr id="9" name="Straight Connector 101">
              <a:extLst>
                <a:ext uri="{FF2B5EF4-FFF2-40B4-BE49-F238E27FC236}">
                  <a16:creationId xmlns="" xmlns:a16="http://schemas.microsoft.com/office/drawing/2014/main" id="{10F6469A-9E9A-4E51-AB1F-DB5147BF86D2}"/>
                </a:ext>
              </a:extLst>
            </p:cNvPr>
            <p:cNvCxnSpPr/>
            <p:nvPr/>
          </p:nvCxnSpPr>
          <p:spPr>
            <a:xfrm>
              <a:off x="1709759" y="6308725"/>
              <a:ext cx="8884982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118">
              <a:extLst>
                <a:ext uri="{FF2B5EF4-FFF2-40B4-BE49-F238E27FC236}">
                  <a16:creationId xmlns="" xmlns:a16="http://schemas.microsoft.com/office/drawing/2014/main" id="{E0885A1E-9E04-42D8-B216-F75DB55F7ABF}"/>
                </a:ext>
              </a:extLst>
            </p:cNvPr>
            <p:cNvSpPr/>
            <p:nvPr/>
          </p:nvSpPr>
          <p:spPr>
            <a:xfrm>
              <a:off x="7292902" y="2996516"/>
              <a:ext cx="770484" cy="7991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/>
            </a:p>
          </p:txBody>
        </p:sp>
        <p:sp>
          <p:nvSpPr>
            <p:cNvPr id="11" name="Oval 120">
              <a:extLst>
                <a:ext uri="{FF2B5EF4-FFF2-40B4-BE49-F238E27FC236}">
                  <a16:creationId xmlns="" xmlns:a16="http://schemas.microsoft.com/office/drawing/2014/main" id="{ADD086B0-FEAE-4236-993B-70D9BAE15350}"/>
                </a:ext>
              </a:extLst>
            </p:cNvPr>
            <p:cNvSpPr/>
            <p:nvPr/>
          </p:nvSpPr>
          <p:spPr>
            <a:xfrm>
              <a:off x="8474338" y="4100071"/>
              <a:ext cx="770484" cy="7991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/>
            </a:p>
          </p:txBody>
        </p:sp>
        <p:grpSp>
          <p:nvGrpSpPr>
            <p:cNvPr id="12" name="Group 3">
              <a:extLst>
                <a:ext uri="{FF2B5EF4-FFF2-40B4-BE49-F238E27FC236}">
                  <a16:creationId xmlns="" xmlns:a16="http://schemas.microsoft.com/office/drawing/2014/main" id="{90845A55-8AE0-4067-9090-E2050B91B9FC}"/>
                </a:ext>
              </a:extLst>
            </p:cNvPr>
            <p:cNvGrpSpPr/>
            <p:nvPr/>
          </p:nvGrpSpPr>
          <p:grpSpPr>
            <a:xfrm>
              <a:off x="3096032" y="4100071"/>
              <a:ext cx="770484" cy="799148"/>
              <a:chOff x="3116200" y="4089802"/>
              <a:chExt cx="751168" cy="751168"/>
            </a:xfrm>
          </p:grpSpPr>
          <p:sp>
            <p:nvSpPr>
              <p:cNvPr id="44" name="Oval 116">
                <a:extLst>
                  <a:ext uri="{FF2B5EF4-FFF2-40B4-BE49-F238E27FC236}">
                    <a16:creationId xmlns="" xmlns:a16="http://schemas.microsoft.com/office/drawing/2014/main" id="{8B42A844-CFE3-4098-96E6-47211B1DB67F}"/>
                  </a:ext>
                </a:extLst>
              </p:cNvPr>
              <p:cNvSpPr/>
              <p:nvPr/>
            </p:nvSpPr>
            <p:spPr>
              <a:xfrm>
                <a:off x="3116200" y="4089802"/>
                <a:ext cx="751168" cy="751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/>
              </a:p>
            </p:txBody>
          </p:sp>
          <p:sp>
            <p:nvSpPr>
              <p:cNvPr id="46" name="Oval 6">
                <a:extLst>
                  <a:ext uri="{FF2B5EF4-FFF2-40B4-BE49-F238E27FC236}">
                    <a16:creationId xmlns="" xmlns:a16="http://schemas.microsoft.com/office/drawing/2014/main" id="{DE9B3907-2271-42B8-840C-5DCF41F7CBF0}"/>
                  </a:ext>
                </a:extLst>
              </p:cNvPr>
              <p:cNvSpPr/>
              <p:nvPr/>
            </p:nvSpPr>
            <p:spPr>
              <a:xfrm>
                <a:off x="3201128" y="4158180"/>
                <a:ext cx="625733" cy="64228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/>
              </a:p>
            </p:txBody>
          </p:sp>
        </p:grpSp>
        <p:grpSp>
          <p:nvGrpSpPr>
            <p:cNvPr id="14" name="Group 4">
              <a:extLst>
                <a:ext uri="{FF2B5EF4-FFF2-40B4-BE49-F238E27FC236}">
                  <a16:creationId xmlns="" xmlns:a16="http://schemas.microsoft.com/office/drawing/2014/main" id="{69346C69-5D62-4D0C-B5CF-25F446D22271}"/>
                </a:ext>
              </a:extLst>
            </p:cNvPr>
            <p:cNvGrpSpPr/>
            <p:nvPr/>
          </p:nvGrpSpPr>
          <p:grpSpPr>
            <a:xfrm>
              <a:off x="4252339" y="2996516"/>
              <a:ext cx="770484" cy="799148"/>
              <a:chOff x="4243519" y="3052505"/>
              <a:chExt cx="751168" cy="751168"/>
            </a:xfrm>
          </p:grpSpPr>
          <p:sp>
            <p:nvSpPr>
              <p:cNvPr id="40" name="Oval 117">
                <a:extLst>
                  <a:ext uri="{FF2B5EF4-FFF2-40B4-BE49-F238E27FC236}">
                    <a16:creationId xmlns="" xmlns:a16="http://schemas.microsoft.com/office/drawing/2014/main" id="{320CFD66-332A-4F7B-B598-FDF2D80B5BBC}"/>
                  </a:ext>
                </a:extLst>
              </p:cNvPr>
              <p:cNvSpPr/>
              <p:nvPr/>
            </p:nvSpPr>
            <p:spPr>
              <a:xfrm>
                <a:off x="4243519" y="3052505"/>
                <a:ext cx="751168" cy="751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/>
              </a:p>
            </p:txBody>
          </p:sp>
          <p:sp>
            <p:nvSpPr>
              <p:cNvPr id="43" name="Freeform 28">
                <a:extLst>
                  <a:ext uri="{FF2B5EF4-FFF2-40B4-BE49-F238E27FC236}">
                    <a16:creationId xmlns="" xmlns:a16="http://schemas.microsoft.com/office/drawing/2014/main" id="{D7644FD0-09ED-4889-8E1F-C1F2D1D14B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52201" y="3255988"/>
                <a:ext cx="321188" cy="321187"/>
              </a:xfrm>
              <a:custGeom>
                <a:avLst/>
                <a:gdLst>
                  <a:gd name="T0" fmla="*/ 156 w 176"/>
                  <a:gd name="T1" fmla="*/ 0 h 176"/>
                  <a:gd name="T2" fmla="*/ 136 w 176"/>
                  <a:gd name="T3" fmla="*/ 20 h 176"/>
                  <a:gd name="T4" fmla="*/ 152 w 176"/>
                  <a:gd name="T5" fmla="*/ 40 h 176"/>
                  <a:gd name="T6" fmla="*/ 152 w 176"/>
                  <a:gd name="T7" fmla="*/ 84 h 176"/>
                  <a:gd name="T8" fmla="*/ 108 w 176"/>
                  <a:gd name="T9" fmla="*/ 84 h 176"/>
                  <a:gd name="T10" fmla="*/ 88 w 176"/>
                  <a:gd name="T11" fmla="*/ 68 h 176"/>
                  <a:gd name="T12" fmla="*/ 68 w 176"/>
                  <a:gd name="T13" fmla="*/ 84 h 176"/>
                  <a:gd name="T14" fmla="*/ 20 w 176"/>
                  <a:gd name="T15" fmla="*/ 84 h 176"/>
                  <a:gd name="T16" fmla="*/ 16 w 176"/>
                  <a:gd name="T17" fmla="*/ 88 h 176"/>
                  <a:gd name="T18" fmla="*/ 16 w 176"/>
                  <a:gd name="T19" fmla="*/ 136 h 176"/>
                  <a:gd name="T20" fmla="*/ 0 w 176"/>
                  <a:gd name="T21" fmla="*/ 156 h 176"/>
                  <a:gd name="T22" fmla="*/ 20 w 176"/>
                  <a:gd name="T23" fmla="*/ 176 h 176"/>
                  <a:gd name="T24" fmla="*/ 40 w 176"/>
                  <a:gd name="T25" fmla="*/ 156 h 176"/>
                  <a:gd name="T26" fmla="*/ 24 w 176"/>
                  <a:gd name="T27" fmla="*/ 136 h 176"/>
                  <a:gd name="T28" fmla="*/ 24 w 176"/>
                  <a:gd name="T29" fmla="*/ 92 h 176"/>
                  <a:gd name="T30" fmla="*/ 68 w 176"/>
                  <a:gd name="T31" fmla="*/ 92 h 176"/>
                  <a:gd name="T32" fmla="*/ 88 w 176"/>
                  <a:gd name="T33" fmla="*/ 108 h 176"/>
                  <a:gd name="T34" fmla="*/ 108 w 176"/>
                  <a:gd name="T35" fmla="*/ 92 h 176"/>
                  <a:gd name="T36" fmla="*/ 156 w 176"/>
                  <a:gd name="T37" fmla="*/ 92 h 176"/>
                  <a:gd name="T38" fmla="*/ 160 w 176"/>
                  <a:gd name="T39" fmla="*/ 88 h 176"/>
                  <a:gd name="T40" fmla="*/ 160 w 176"/>
                  <a:gd name="T41" fmla="*/ 40 h 176"/>
                  <a:gd name="T42" fmla="*/ 176 w 176"/>
                  <a:gd name="T43" fmla="*/ 20 h 176"/>
                  <a:gd name="T44" fmla="*/ 156 w 176"/>
                  <a:gd name="T45" fmla="*/ 0 h 176"/>
                  <a:gd name="T46" fmla="*/ 32 w 176"/>
                  <a:gd name="T47" fmla="*/ 156 h 176"/>
                  <a:gd name="T48" fmla="*/ 20 w 176"/>
                  <a:gd name="T49" fmla="*/ 168 h 176"/>
                  <a:gd name="T50" fmla="*/ 8 w 176"/>
                  <a:gd name="T51" fmla="*/ 156 h 176"/>
                  <a:gd name="T52" fmla="*/ 20 w 176"/>
                  <a:gd name="T53" fmla="*/ 144 h 176"/>
                  <a:gd name="T54" fmla="*/ 32 w 176"/>
                  <a:gd name="T55" fmla="*/ 156 h 176"/>
                  <a:gd name="T56" fmla="*/ 88 w 176"/>
                  <a:gd name="T57" fmla="*/ 100 h 176"/>
                  <a:gd name="T58" fmla="*/ 76 w 176"/>
                  <a:gd name="T59" fmla="*/ 88 h 176"/>
                  <a:gd name="T60" fmla="*/ 88 w 176"/>
                  <a:gd name="T61" fmla="*/ 76 h 176"/>
                  <a:gd name="T62" fmla="*/ 100 w 176"/>
                  <a:gd name="T63" fmla="*/ 88 h 176"/>
                  <a:gd name="T64" fmla="*/ 88 w 176"/>
                  <a:gd name="T65" fmla="*/ 100 h 176"/>
                  <a:gd name="T66" fmla="*/ 156 w 176"/>
                  <a:gd name="T67" fmla="*/ 32 h 176"/>
                  <a:gd name="T68" fmla="*/ 144 w 176"/>
                  <a:gd name="T69" fmla="*/ 20 h 176"/>
                  <a:gd name="T70" fmla="*/ 156 w 176"/>
                  <a:gd name="T71" fmla="*/ 8 h 176"/>
                  <a:gd name="T72" fmla="*/ 168 w 176"/>
                  <a:gd name="T73" fmla="*/ 20 h 176"/>
                  <a:gd name="T74" fmla="*/ 156 w 176"/>
                  <a:gd name="T75" fmla="*/ 32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6" h="176">
                    <a:moveTo>
                      <a:pt x="156" y="0"/>
                    </a:moveTo>
                    <a:cubicBezTo>
                      <a:pt x="145" y="0"/>
                      <a:pt x="136" y="9"/>
                      <a:pt x="136" y="20"/>
                    </a:cubicBezTo>
                    <a:cubicBezTo>
                      <a:pt x="136" y="30"/>
                      <a:pt x="143" y="38"/>
                      <a:pt x="152" y="40"/>
                    </a:cubicBezTo>
                    <a:cubicBezTo>
                      <a:pt x="152" y="84"/>
                      <a:pt x="152" y="84"/>
                      <a:pt x="152" y="84"/>
                    </a:cubicBezTo>
                    <a:cubicBezTo>
                      <a:pt x="108" y="84"/>
                      <a:pt x="108" y="84"/>
                      <a:pt x="108" y="84"/>
                    </a:cubicBezTo>
                    <a:cubicBezTo>
                      <a:pt x="106" y="75"/>
                      <a:pt x="98" y="68"/>
                      <a:pt x="88" y="68"/>
                    </a:cubicBezTo>
                    <a:cubicBezTo>
                      <a:pt x="78" y="68"/>
                      <a:pt x="70" y="75"/>
                      <a:pt x="68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6" y="86"/>
                      <a:pt x="16" y="88"/>
                    </a:cubicBezTo>
                    <a:cubicBezTo>
                      <a:pt x="16" y="136"/>
                      <a:pt x="16" y="136"/>
                      <a:pt x="16" y="136"/>
                    </a:cubicBezTo>
                    <a:cubicBezTo>
                      <a:pt x="7" y="138"/>
                      <a:pt x="0" y="146"/>
                      <a:pt x="0" y="156"/>
                    </a:cubicBezTo>
                    <a:cubicBezTo>
                      <a:pt x="0" y="167"/>
                      <a:pt x="9" y="176"/>
                      <a:pt x="20" y="176"/>
                    </a:cubicBezTo>
                    <a:cubicBezTo>
                      <a:pt x="31" y="176"/>
                      <a:pt x="40" y="167"/>
                      <a:pt x="40" y="156"/>
                    </a:cubicBezTo>
                    <a:cubicBezTo>
                      <a:pt x="40" y="146"/>
                      <a:pt x="33" y="138"/>
                      <a:pt x="24" y="136"/>
                    </a:cubicBezTo>
                    <a:cubicBezTo>
                      <a:pt x="24" y="92"/>
                      <a:pt x="24" y="92"/>
                      <a:pt x="24" y="92"/>
                    </a:cubicBezTo>
                    <a:cubicBezTo>
                      <a:pt x="68" y="92"/>
                      <a:pt x="68" y="92"/>
                      <a:pt x="68" y="92"/>
                    </a:cubicBezTo>
                    <a:cubicBezTo>
                      <a:pt x="70" y="101"/>
                      <a:pt x="78" y="108"/>
                      <a:pt x="88" y="108"/>
                    </a:cubicBezTo>
                    <a:cubicBezTo>
                      <a:pt x="98" y="108"/>
                      <a:pt x="106" y="101"/>
                      <a:pt x="108" y="92"/>
                    </a:cubicBezTo>
                    <a:cubicBezTo>
                      <a:pt x="156" y="92"/>
                      <a:pt x="156" y="92"/>
                      <a:pt x="156" y="92"/>
                    </a:cubicBezTo>
                    <a:cubicBezTo>
                      <a:pt x="158" y="92"/>
                      <a:pt x="160" y="90"/>
                      <a:pt x="160" y="88"/>
                    </a:cubicBezTo>
                    <a:cubicBezTo>
                      <a:pt x="160" y="40"/>
                      <a:pt x="160" y="40"/>
                      <a:pt x="160" y="40"/>
                    </a:cubicBezTo>
                    <a:cubicBezTo>
                      <a:pt x="169" y="38"/>
                      <a:pt x="176" y="30"/>
                      <a:pt x="176" y="20"/>
                    </a:cubicBezTo>
                    <a:cubicBezTo>
                      <a:pt x="176" y="9"/>
                      <a:pt x="167" y="0"/>
                      <a:pt x="156" y="0"/>
                    </a:cubicBezTo>
                    <a:moveTo>
                      <a:pt x="32" y="156"/>
                    </a:moveTo>
                    <a:cubicBezTo>
                      <a:pt x="32" y="163"/>
                      <a:pt x="27" y="168"/>
                      <a:pt x="20" y="168"/>
                    </a:cubicBezTo>
                    <a:cubicBezTo>
                      <a:pt x="13" y="168"/>
                      <a:pt x="8" y="163"/>
                      <a:pt x="8" y="156"/>
                    </a:cubicBezTo>
                    <a:cubicBezTo>
                      <a:pt x="8" y="149"/>
                      <a:pt x="13" y="144"/>
                      <a:pt x="20" y="144"/>
                    </a:cubicBezTo>
                    <a:cubicBezTo>
                      <a:pt x="27" y="144"/>
                      <a:pt x="32" y="149"/>
                      <a:pt x="32" y="156"/>
                    </a:cubicBezTo>
                    <a:moveTo>
                      <a:pt x="88" y="100"/>
                    </a:moveTo>
                    <a:cubicBezTo>
                      <a:pt x="81" y="100"/>
                      <a:pt x="76" y="95"/>
                      <a:pt x="76" y="88"/>
                    </a:cubicBezTo>
                    <a:cubicBezTo>
                      <a:pt x="76" y="81"/>
                      <a:pt x="81" y="76"/>
                      <a:pt x="88" y="76"/>
                    </a:cubicBezTo>
                    <a:cubicBezTo>
                      <a:pt x="95" y="76"/>
                      <a:pt x="100" y="81"/>
                      <a:pt x="100" y="88"/>
                    </a:cubicBezTo>
                    <a:cubicBezTo>
                      <a:pt x="100" y="95"/>
                      <a:pt x="95" y="100"/>
                      <a:pt x="88" y="100"/>
                    </a:cubicBezTo>
                    <a:moveTo>
                      <a:pt x="156" y="32"/>
                    </a:moveTo>
                    <a:cubicBezTo>
                      <a:pt x="149" y="32"/>
                      <a:pt x="144" y="27"/>
                      <a:pt x="144" y="20"/>
                    </a:cubicBezTo>
                    <a:cubicBezTo>
                      <a:pt x="144" y="13"/>
                      <a:pt x="149" y="8"/>
                      <a:pt x="156" y="8"/>
                    </a:cubicBezTo>
                    <a:cubicBezTo>
                      <a:pt x="163" y="8"/>
                      <a:pt x="168" y="13"/>
                      <a:pt x="168" y="20"/>
                    </a:cubicBezTo>
                    <a:cubicBezTo>
                      <a:pt x="168" y="27"/>
                      <a:pt x="163" y="32"/>
                      <a:pt x="156" y="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sp>
          <p:nvSpPr>
            <p:cNvPr id="39" name="Freeform 19">
              <a:extLst>
                <a:ext uri="{FF2B5EF4-FFF2-40B4-BE49-F238E27FC236}">
                  <a16:creationId xmlns="" xmlns:a16="http://schemas.microsoft.com/office/drawing/2014/main" id="{08C47560-19BC-4D45-980E-EC348FA3DE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3422" y="3225239"/>
              <a:ext cx="329447" cy="341703"/>
            </a:xfrm>
            <a:custGeom>
              <a:avLst/>
              <a:gdLst>
                <a:gd name="T0" fmla="*/ 88 w 176"/>
                <a:gd name="T1" fmla="*/ 110 h 176"/>
                <a:gd name="T2" fmla="*/ 51 w 176"/>
                <a:gd name="T3" fmla="*/ 73 h 176"/>
                <a:gd name="T4" fmla="*/ 48 w 176"/>
                <a:gd name="T5" fmla="*/ 72 h 176"/>
                <a:gd name="T6" fmla="*/ 44 w 176"/>
                <a:gd name="T7" fmla="*/ 76 h 176"/>
                <a:gd name="T8" fmla="*/ 45 w 176"/>
                <a:gd name="T9" fmla="*/ 79 h 176"/>
                <a:gd name="T10" fmla="*/ 85 w 176"/>
                <a:gd name="T11" fmla="*/ 119 h 176"/>
                <a:gd name="T12" fmla="*/ 88 w 176"/>
                <a:gd name="T13" fmla="*/ 120 h 176"/>
                <a:gd name="T14" fmla="*/ 91 w 176"/>
                <a:gd name="T15" fmla="*/ 119 h 176"/>
                <a:gd name="T16" fmla="*/ 91 w 176"/>
                <a:gd name="T17" fmla="*/ 119 h 176"/>
                <a:gd name="T18" fmla="*/ 158 w 176"/>
                <a:gd name="T19" fmla="*/ 49 h 176"/>
                <a:gd name="T20" fmla="*/ 158 w 176"/>
                <a:gd name="T21" fmla="*/ 49 h 176"/>
                <a:gd name="T22" fmla="*/ 163 w 176"/>
                <a:gd name="T23" fmla="*/ 43 h 176"/>
                <a:gd name="T24" fmla="*/ 163 w 176"/>
                <a:gd name="T25" fmla="*/ 43 h 176"/>
                <a:gd name="T26" fmla="*/ 175 w 176"/>
                <a:gd name="T27" fmla="*/ 31 h 176"/>
                <a:gd name="T28" fmla="*/ 175 w 176"/>
                <a:gd name="T29" fmla="*/ 31 h 176"/>
                <a:gd name="T30" fmla="*/ 176 w 176"/>
                <a:gd name="T31" fmla="*/ 28 h 176"/>
                <a:gd name="T32" fmla="*/ 172 w 176"/>
                <a:gd name="T33" fmla="*/ 24 h 176"/>
                <a:gd name="T34" fmla="*/ 169 w 176"/>
                <a:gd name="T35" fmla="*/ 25 h 176"/>
                <a:gd name="T36" fmla="*/ 169 w 176"/>
                <a:gd name="T37" fmla="*/ 25 h 176"/>
                <a:gd name="T38" fmla="*/ 159 w 176"/>
                <a:gd name="T39" fmla="*/ 36 h 176"/>
                <a:gd name="T40" fmla="*/ 159 w 176"/>
                <a:gd name="T41" fmla="*/ 36 h 176"/>
                <a:gd name="T42" fmla="*/ 153 w 176"/>
                <a:gd name="T43" fmla="*/ 42 h 176"/>
                <a:gd name="T44" fmla="*/ 153 w 176"/>
                <a:gd name="T45" fmla="*/ 42 h 176"/>
                <a:gd name="T46" fmla="*/ 88 w 176"/>
                <a:gd name="T47" fmla="*/ 110 h 176"/>
                <a:gd name="T48" fmla="*/ 169 w 176"/>
                <a:gd name="T49" fmla="*/ 54 h 176"/>
                <a:gd name="T50" fmla="*/ 163 w 176"/>
                <a:gd name="T51" fmla="*/ 54 h 176"/>
                <a:gd name="T52" fmla="*/ 162 w 176"/>
                <a:gd name="T53" fmla="*/ 58 h 176"/>
                <a:gd name="T54" fmla="*/ 162 w 176"/>
                <a:gd name="T55" fmla="*/ 58 h 176"/>
                <a:gd name="T56" fmla="*/ 168 w 176"/>
                <a:gd name="T57" fmla="*/ 88 h 176"/>
                <a:gd name="T58" fmla="*/ 88 w 176"/>
                <a:gd name="T59" fmla="*/ 168 h 176"/>
                <a:gd name="T60" fmla="*/ 8 w 176"/>
                <a:gd name="T61" fmla="*/ 88 h 176"/>
                <a:gd name="T62" fmla="*/ 88 w 176"/>
                <a:gd name="T63" fmla="*/ 8 h 176"/>
                <a:gd name="T64" fmla="*/ 146 w 176"/>
                <a:gd name="T65" fmla="*/ 33 h 176"/>
                <a:gd name="T66" fmla="*/ 146 w 176"/>
                <a:gd name="T67" fmla="*/ 32 h 176"/>
                <a:gd name="T68" fmla="*/ 151 w 176"/>
                <a:gd name="T69" fmla="*/ 32 h 176"/>
                <a:gd name="T70" fmla="*/ 151 w 176"/>
                <a:gd name="T71" fmla="*/ 27 h 176"/>
                <a:gd name="T72" fmla="*/ 151 w 176"/>
                <a:gd name="T73" fmla="*/ 26 h 176"/>
                <a:gd name="T74" fmla="*/ 88 w 176"/>
                <a:gd name="T75" fmla="*/ 0 h 176"/>
                <a:gd name="T76" fmla="*/ 0 w 176"/>
                <a:gd name="T77" fmla="*/ 88 h 176"/>
                <a:gd name="T78" fmla="*/ 88 w 176"/>
                <a:gd name="T79" fmla="*/ 176 h 176"/>
                <a:gd name="T80" fmla="*/ 176 w 176"/>
                <a:gd name="T81" fmla="*/ 88 h 176"/>
                <a:gd name="T82" fmla="*/ 170 w 176"/>
                <a:gd name="T83" fmla="*/ 56 h 176"/>
                <a:gd name="T84" fmla="*/ 169 w 176"/>
                <a:gd name="T85" fmla="*/ 5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6" h="176">
                  <a:moveTo>
                    <a:pt x="88" y="110"/>
                  </a:moveTo>
                  <a:cubicBezTo>
                    <a:pt x="51" y="73"/>
                    <a:pt x="51" y="73"/>
                    <a:pt x="51" y="73"/>
                  </a:cubicBezTo>
                  <a:cubicBezTo>
                    <a:pt x="50" y="72"/>
                    <a:pt x="49" y="72"/>
                    <a:pt x="48" y="72"/>
                  </a:cubicBezTo>
                  <a:cubicBezTo>
                    <a:pt x="46" y="72"/>
                    <a:pt x="44" y="74"/>
                    <a:pt x="44" y="76"/>
                  </a:cubicBezTo>
                  <a:cubicBezTo>
                    <a:pt x="44" y="77"/>
                    <a:pt x="44" y="78"/>
                    <a:pt x="45" y="79"/>
                  </a:cubicBezTo>
                  <a:cubicBezTo>
                    <a:pt x="85" y="119"/>
                    <a:pt x="85" y="119"/>
                    <a:pt x="85" y="119"/>
                  </a:cubicBezTo>
                  <a:cubicBezTo>
                    <a:pt x="86" y="120"/>
                    <a:pt x="87" y="120"/>
                    <a:pt x="88" y="120"/>
                  </a:cubicBezTo>
                  <a:cubicBezTo>
                    <a:pt x="89" y="120"/>
                    <a:pt x="90" y="120"/>
                    <a:pt x="91" y="119"/>
                  </a:cubicBezTo>
                  <a:cubicBezTo>
                    <a:pt x="91" y="119"/>
                    <a:pt x="91" y="119"/>
                    <a:pt x="91" y="11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63" y="43"/>
                    <a:pt x="163" y="43"/>
                    <a:pt x="163" y="43"/>
                  </a:cubicBezTo>
                  <a:cubicBezTo>
                    <a:pt x="163" y="43"/>
                    <a:pt x="163" y="43"/>
                    <a:pt x="163" y="43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6"/>
                    <a:pt x="174" y="24"/>
                    <a:pt x="172" y="24"/>
                  </a:cubicBezTo>
                  <a:cubicBezTo>
                    <a:pt x="171" y="24"/>
                    <a:pt x="170" y="24"/>
                    <a:pt x="169" y="25"/>
                  </a:cubicBezTo>
                  <a:cubicBezTo>
                    <a:pt x="169" y="25"/>
                    <a:pt x="169" y="25"/>
                    <a:pt x="169" y="25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3" y="42"/>
                    <a:pt x="153" y="42"/>
                    <a:pt x="153" y="42"/>
                  </a:cubicBezTo>
                  <a:cubicBezTo>
                    <a:pt x="153" y="42"/>
                    <a:pt x="153" y="42"/>
                    <a:pt x="153" y="42"/>
                  </a:cubicBezTo>
                  <a:lnTo>
                    <a:pt x="88" y="110"/>
                  </a:lnTo>
                  <a:close/>
                  <a:moveTo>
                    <a:pt x="169" y="54"/>
                  </a:moveTo>
                  <a:cubicBezTo>
                    <a:pt x="167" y="53"/>
                    <a:pt x="165" y="53"/>
                    <a:pt x="163" y="54"/>
                  </a:cubicBezTo>
                  <a:cubicBezTo>
                    <a:pt x="162" y="55"/>
                    <a:pt x="162" y="57"/>
                    <a:pt x="162" y="58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66" y="68"/>
                    <a:pt x="168" y="78"/>
                    <a:pt x="168" y="88"/>
                  </a:cubicBezTo>
                  <a:cubicBezTo>
                    <a:pt x="168" y="132"/>
                    <a:pt x="132" y="168"/>
                    <a:pt x="88" y="168"/>
                  </a:cubicBezTo>
                  <a:cubicBezTo>
                    <a:pt x="44" y="168"/>
                    <a:pt x="8" y="132"/>
                    <a:pt x="8" y="88"/>
                  </a:cubicBezTo>
                  <a:cubicBezTo>
                    <a:pt x="8" y="44"/>
                    <a:pt x="44" y="8"/>
                    <a:pt x="88" y="8"/>
                  </a:cubicBezTo>
                  <a:cubicBezTo>
                    <a:pt x="111" y="8"/>
                    <a:pt x="131" y="17"/>
                    <a:pt x="146" y="33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7" y="34"/>
                    <a:pt x="150" y="34"/>
                    <a:pt x="151" y="32"/>
                  </a:cubicBezTo>
                  <a:cubicBezTo>
                    <a:pt x="153" y="31"/>
                    <a:pt x="153" y="28"/>
                    <a:pt x="151" y="27"/>
                  </a:cubicBezTo>
                  <a:cubicBezTo>
                    <a:pt x="151" y="27"/>
                    <a:pt x="151" y="26"/>
                    <a:pt x="151" y="26"/>
                  </a:cubicBezTo>
                  <a:cubicBezTo>
                    <a:pt x="135" y="10"/>
                    <a:pt x="113" y="0"/>
                    <a:pt x="88" y="0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137"/>
                    <a:pt x="39" y="176"/>
                    <a:pt x="88" y="176"/>
                  </a:cubicBezTo>
                  <a:cubicBezTo>
                    <a:pt x="137" y="176"/>
                    <a:pt x="176" y="137"/>
                    <a:pt x="176" y="88"/>
                  </a:cubicBezTo>
                  <a:cubicBezTo>
                    <a:pt x="176" y="77"/>
                    <a:pt x="174" y="66"/>
                    <a:pt x="170" y="56"/>
                  </a:cubicBezTo>
                  <a:cubicBezTo>
                    <a:pt x="170" y="55"/>
                    <a:pt x="169" y="55"/>
                    <a:pt x="169" y="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7" name="Freeform 30">
              <a:extLst>
                <a:ext uri="{FF2B5EF4-FFF2-40B4-BE49-F238E27FC236}">
                  <a16:creationId xmlns="" xmlns:a16="http://schemas.microsoft.com/office/drawing/2014/main" id="{94CB2C05-0BF2-438C-B6B7-2E73995A19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3875" y="4315978"/>
              <a:ext cx="301784" cy="356616"/>
            </a:xfrm>
            <a:custGeom>
              <a:avLst/>
              <a:gdLst>
                <a:gd name="T0" fmla="*/ 152 w 304"/>
                <a:gd name="T1" fmla="*/ 0 h 347"/>
                <a:gd name="T2" fmla="*/ 0 w 304"/>
                <a:gd name="T3" fmla="*/ 71 h 347"/>
                <a:gd name="T4" fmla="*/ 0 w 304"/>
                <a:gd name="T5" fmla="*/ 277 h 347"/>
                <a:gd name="T6" fmla="*/ 152 w 304"/>
                <a:gd name="T7" fmla="*/ 347 h 347"/>
                <a:gd name="T8" fmla="*/ 304 w 304"/>
                <a:gd name="T9" fmla="*/ 277 h 347"/>
                <a:gd name="T10" fmla="*/ 304 w 304"/>
                <a:gd name="T11" fmla="*/ 71 h 347"/>
                <a:gd name="T12" fmla="*/ 152 w 304"/>
                <a:gd name="T13" fmla="*/ 0 h 347"/>
                <a:gd name="T14" fmla="*/ 282 w 304"/>
                <a:gd name="T15" fmla="*/ 277 h 347"/>
                <a:gd name="T16" fmla="*/ 152 w 304"/>
                <a:gd name="T17" fmla="*/ 326 h 347"/>
                <a:gd name="T18" fmla="*/ 22 w 304"/>
                <a:gd name="T19" fmla="*/ 277 h 347"/>
                <a:gd name="T20" fmla="*/ 22 w 304"/>
                <a:gd name="T21" fmla="*/ 236 h 347"/>
                <a:gd name="T22" fmla="*/ 152 w 304"/>
                <a:gd name="T23" fmla="*/ 271 h 347"/>
                <a:gd name="T24" fmla="*/ 282 w 304"/>
                <a:gd name="T25" fmla="*/ 236 h 347"/>
                <a:gd name="T26" fmla="*/ 282 w 304"/>
                <a:gd name="T27" fmla="*/ 277 h 347"/>
                <a:gd name="T28" fmla="*/ 282 w 304"/>
                <a:gd name="T29" fmla="*/ 212 h 347"/>
                <a:gd name="T30" fmla="*/ 282 w 304"/>
                <a:gd name="T31" fmla="*/ 212 h 347"/>
                <a:gd name="T32" fmla="*/ 282 w 304"/>
                <a:gd name="T33" fmla="*/ 212 h 347"/>
                <a:gd name="T34" fmla="*/ 152 w 304"/>
                <a:gd name="T35" fmla="*/ 261 h 347"/>
                <a:gd name="T36" fmla="*/ 22 w 304"/>
                <a:gd name="T37" fmla="*/ 212 h 347"/>
                <a:gd name="T38" fmla="*/ 22 w 304"/>
                <a:gd name="T39" fmla="*/ 212 h 347"/>
                <a:gd name="T40" fmla="*/ 22 w 304"/>
                <a:gd name="T41" fmla="*/ 212 h 347"/>
                <a:gd name="T42" fmla="*/ 22 w 304"/>
                <a:gd name="T43" fmla="*/ 171 h 347"/>
                <a:gd name="T44" fmla="*/ 152 w 304"/>
                <a:gd name="T45" fmla="*/ 206 h 347"/>
                <a:gd name="T46" fmla="*/ 282 w 304"/>
                <a:gd name="T47" fmla="*/ 171 h 347"/>
                <a:gd name="T48" fmla="*/ 282 w 304"/>
                <a:gd name="T49" fmla="*/ 212 h 347"/>
                <a:gd name="T50" fmla="*/ 282 w 304"/>
                <a:gd name="T51" fmla="*/ 147 h 347"/>
                <a:gd name="T52" fmla="*/ 282 w 304"/>
                <a:gd name="T53" fmla="*/ 147 h 347"/>
                <a:gd name="T54" fmla="*/ 282 w 304"/>
                <a:gd name="T55" fmla="*/ 147 h 347"/>
                <a:gd name="T56" fmla="*/ 152 w 304"/>
                <a:gd name="T57" fmla="*/ 195 h 347"/>
                <a:gd name="T58" fmla="*/ 22 w 304"/>
                <a:gd name="T59" fmla="*/ 147 h 347"/>
                <a:gd name="T60" fmla="*/ 22 w 304"/>
                <a:gd name="T61" fmla="*/ 147 h 347"/>
                <a:gd name="T62" fmla="*/ 22 w 304"/>
                <a:gd name="T63" fmla="*/ 147 h 347"/>
                <a:gd name="T64" fmla="*/ 22 w 304"/>
                <a:gd name="T65" fmla="*/ 109 h 347"/>
                <a:gd name="T66" fmla="*/ 152 w 304"/>
                <a:gd name="T67" fmla="*/ 141 h 347"/>
                <a:gd name="T68" fmla="*/ 282 w 304"/>
                <a:gd name="T69" fmla="*/ 109 h 347"/>
                <a:gd name="T70" fmla="*/ 282 w 304"/>
                <a:gd name="T71" fmla="*/ 147 h 347"/>
                <a:gd name="T72" fmla="*/ 152 w 304"/>
                <a:gd name="T73" fmla="*/ 119 h 347"/>
                <a:gd name="T74" fmla="*/ 22 w 304"/>
                <a:gd name="T75" fmla="*/ 71 h 347"/>
                <a:gd name="T76" fmla="*/ 152 w 304"/>
                <a:gd name="T77" fmla="*/ 22 h 347"/>
                <a:gd name="T78" fmla="*/ 282 w 304"/>
                <a:gd name="T79" fmla="*/ 71 h 347"/>
                <a:gd name="T80" fmla="*/ 152 w 304"/>
                <a:gd name="T81" fmla="*/ 119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4" h="347">
                  <a:moveTo>
                    <a:pt x="152" y="0"/>
                  </a:moveTo>
                  <a:cubicBezTo>
                    <a:pt x="79" y="0"/>
                    <a:pt x="0" y="22"/>
                    <a:pt x="0" y="71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325"/>
                    <a:pt x="79" y="347"/>
                    <a:pt x="152" y="347"/>
                  </a:cubicBezTo>
                  <a:cubicBezTo>
                    <a:pt x="225" y="347"/>
                    <a:pt x="304" y="325"/>
                    <a:pt x="304" y="277"/>
                  </a:cubicBezTo>
                  <a:cubicBezTo>
                    <a:pt x="304" y="71"/>
                    <a:pt x="304" y="71"/>
                    <a:pt x="304" y="71"/>
                  </a:cubicBezTo>
                  <a:cubicBezTo>
                    <a:pt x="304" y="22"/>
                    <a:pt x="225" y="0"/>
                    <a:pt x="152" y="0"/>
                  </a:cubicBezTo>
                  <a:close/>
                  <a:moveTo>
                    <a:pt x="282" y="277"/>
                  </a:moveTo>
                  <a:cubicBezTo>
                    <a:pt x="282" y="304"/>
                    <a:pt x="224" y="326"/>
                    <a:pt x="152" y="326"/>
                  </a:cubicBezTo>
                  <a:cubicBezTo>
                    <a:pt x="80" y="326"/>
                    <a:pt x="22" y="304"/>
                    <a:pt x="22" y="277"/>
                  </a:cubicBezTo>
                  <a:cubicBezTo>
                    <a:pt x="22" y="236"/>
                    <a:pt x="22" y="236"/>
                    <a:pt x="22" y="236"/>
                  </a:cubicBezTo>
                  <a:cubicBezTo>
                    <a:pt x="44" y="259"/>
                    <a:pt x="98" y="271"/>
                    <a:pt x="152" y="271"/>
                  </a:cubicBezTo>
                  <a:cubicBezTo>
                    <a:pt x="206" y="271"/>
                    <a:pt x="260" y="259"/>
                    <a:pt x="282" y="236"/>
                  </a:cubicBezTo>
                  <a:lnTo>
                    <a:pt x="282" y="277"/>
                  </a:lnTo>
                  <a:close/>
                  <a:moveTo>
                    <a:pt x="282" y="212"/>
                  </a:moveTo>
                  <a:cubicBezTo>
                    <a:pt x="282" y="212"/>
                    <a:pt x="282" y="212"/>
                    <a:pt x="282" y="212"/>
                  </a:cubicBezTo>
                  <a:cubicBezTo>
                    <a:pt x="282" y="212"/>
                    <a:pt x="282" y="212"/>
                    <a:pt x="282" y="212"/>
                  </a:cubicBezTo>
                  <a:cubicBezTo>
                    <a:pt x="282" y="239"/>
                    <a:pt x="224" y="261"/>
                    <a:pt x="152" y="261"/>
                  </a:cubicBezTo>
                  <a:cubicBezTo>
                    <a:pt x="80" y="261"/>
                    <a:pt x="22" y="239"/>
                    <a:pt x="22" y="212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44" y="194"/>
                    <a:pt x="98" y="206"/>
                    <a:pt x="152" y="206"/>
                  </a:cubicBezTo>
                  <a:cubicBezTo>
                    <a:pt x="206" y="206"/>
                    <a:pt x="260" y="194"/>
                    <a:pt x="282" y="171"/>
                  </a:cubicBezTo>
                  <a:lnTo>
                    <a:pt x="282" y="212"/>
                  </a:lnTo>
                  <a:close/>
                  <a:moveTo>
                    <a:pt x="282" y="147"/>
                  </a:moveTo>
                  <a:cubicBezTo>
                    <a:pt x="282" y="147"/>
                    <a:pt x="282" y="147"/>
                    <a:pt x="282" y="147"/>
                  </a:cubicBezTo>
                  <a:cubicBezTo>
                    <a:pt x="282" y="147"/>
                    <a:pt x="282" y="147"/>
                    <a:pt x="282" y="147"/>
                  </a:cubicBezTo>
                  <a:cubicBezTo>
                    <a:pt x="282" y="174"/>
                    <a:pt x="224" y="195"/>
                    <a:pt x="152" y="195"/>
                  </a:cubicBezTo>
                  <a:cubicBezTo>
                    <a:pt x="80" y="195"/>
                    <a:pt x="22" y="174"/>
                    <a:pt x="22" y="147"/>
                  </a:cubicBezTo>
                  <a:cubicBezTo>
                    <a:pt x="22" y="147"/>
                    <a:pt x="22" y="147"/>
                    <a:pt x="22" y="147"/>
                  </a:cubicBezTo>
                  <a:cubicBezTo>
                    <a:pt x="22" y="147"/>
                    <a:pt x="22" y="147"/>
                    <a:pt x="22" y="147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50" y="131"/>
                    <a:pt x="102" y="141"/>
                    <a:pt x="152" y="141"/>
                  </a:cubicBezTo>
                  <a:cubicBezTo>
                    <a:pt x="202" y="141"/>
                    <a:pt x="254" y="131"/>
                    <a:pt x="282" y="109"/>
                  </a:cubicBezTo>
                  <a:lnTo>
                    <a:pt x="282" y="147"/>
                  </a:lnTo>
                  <a:close/>
                  <a:moveTo>
                    <a:pt x="152" y="119"/>
                  </a:moveTo>
                  <a:cubicBezTo>
                    <a:pt x="80" y="119"/>
                    <a:pt x="22" y="98"/>
                    <a:pt x="22" y="71"/>
                  </a:cubicBezTo>
                  <a:cubicBezTo>
                    <a:pt x="22" y="44"/>
                    <a:pt x="80" y="22"/>
                    <a:pt x="152" y="22"/>
                  </a:cubicBezTo>
                  <a:cubicBezTo>
                    <a:pt x="224" y="22"/>
                    <a:pt x="282" y="44"/>
                    <a:pt x="282" y="71"/>
                  </a:cubicBezTo>
                  <a:cubicBezTo>
                    <a:pt x="282" y="98"/>
                    <a:pt x="224" y="119"/>
                    <a:pt x="152" y="1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200"/>
            </a:p>
          </p:txBody>
        </p:sp>
        <p:sp>
          <p:nvSpPr>
            <p:cNvPr id="16" name="Oval 125">
              <a:extLst>
                <a:ext uri="{FF2B5EF4-FFF2-40B4-BE49-F238E27FC236}">
                  <a16:creationId xmlns="" xmlns:a16="http://schemas.microsoft.com/office/drawing/2014/main" id="{7197C8B6-EBEF-4939-A986-18E23AD5EC6B}"/>
                </a:ext>
              </a:extLst>
            </p:cNvPr>
            <p:cNvSpPr/>
            <p:nvPr/>
          </p:nvSpPr>
          <p:spPr>
            <a:xfrm>
              <a:off x="5727624" y="2576688"/>
              <a:ext cx="770484" cy="7991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/>
            </a:p>
          </p:txBody>
        </p:sp>
        <p:sp>
          <p:nvSpPr>
            <p:cNvPr id="35" name="Freeform 29">
              <a:extLst>
                <a:ext uri="{FF2B5EF4-FFF2-40B4-BE49-F238E27FC236}">
                  <a16:creationId xmlns="" xmlns:a16="http://schemas.microsoft.com/office/drawing/2014/main" id="{F99B7A1E-68DA-4940-912A-7E5FFE622B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6066" y="2778388"/>
              <a:ext cx="373601" cy="387501"/>
            </a:xfrm>
            <a:custGeom>
              <a:avLst/>
              <a:gdLst>
                <a:gd name="T0" fmla="*/ 44 w 176"/>
                <a:gd name="T1" fmla="*/ 132 h 176"/>
                <a:gd name="T2" fmla="*/ 78 w 176"/>
                <a:gd name="T3" fmla="*/ 126 h 176"/>
                <a:gd name="T4" fmla="*/ 170 w 176"/>
                <a:gd name="T5" fmla="*/ 34 h 176"/>
                <a:gd name="T6" fmla="*/ 176 w 176"/>
                <a:gd name="T7" fmla="*/ 20 h 176"/>
                <a:gd name="T8" fmla="*/ 156 w 176"/>
                <a:gd name="T9" fmla="*/ 0 h 176"/>
                <a:gd name="T10" fmla="*/ 142 w 176"/>
                <a:gd name="T11" fmla="*/ 6 h 176"/>
                <a:gd name="T12" fmla="*/ 50 w 176"/>
                <a:gd name="T13" fmla="*/ 98 h 176"/>
                <a:gd name="T14" fmla="*/ 44 w 176"/>
                <a:gd name="T15" fmla="*/ 132 h 176"/>
                <a:gd name="T16" fmla="*/ 148 w 176"/>
                <a:gd name="T17" fmla="*/ 12 h 176"/>
                <a:gd name="T18" fmla="*/ 156 w 176"/>
                <a:gd name="T19" fmla="*/ 8 h 176"/>
                <a:gd name="T20" fmla="*/ 168 w 176"/>
                <a:gd name="T21" fmla="*/ 20 h 176"/>
                <a:gd name="T22" fmla="*/ 164 w 176"/>
                <a:gd name="T23" fmla="*/ 28 h 176"/>
                <a:gd name="T24" fmla="*/ 159 w 176"/>
                <a:gd name="T25" fmla="*/ 34 h 176"/>
                <a:gd name="T26" fmla="*/ 142 w 176"/>
                <a:gd name="T27" fmla="*/ 17 h 176"/>
                <a:gd name="T28" fmla="*/ 148 w 176"/>
                <a:gd name="T29" fmla="*/ 12 h 176"/>
                <a:gd name="T30" fmla="*/ 137 w 176"/>
                <a:gd name="T31" fmla="*/ 22 h 176"/>
                <a:gd name="T32" fmla="*/ 154 w 176"/>
                <a:gd name="T33" fmla="*/ 39 h 176"/>
                <a:gd name="T34" fmla="*/ 80 w 176"/>
                <a:gd name="T35" fmla="*/ 113 h 176"/>
                <a:gd name="T36" fmla="*/ 80 w 176"/>
                <a:gd name="T37" fmla="*/ 96 h 176"/>
                <a:gd name="T38" fmla="*/ 63 w 176"/>
                <a:gd name="T39" fmla="*/ 96 h 176"/>
                <a:gd name="T40" fmla="*/ 137 w 176"/>
                <a:gd name="T41" fmla="*/ 22 h 176"/>
                <a:gd name="T42" fmla="*/ 57 w 176"/>
                <a:gd name="T43" fmla="*/ 104 h 176"/>
                <a:gd name="T44" fmla="*/ 72 w 176"/>
                <a:gd name="T45" fmla="*/ 104 h 176"/>
                <a:gd name="T46" fmla="*/ 72 w 176"/>
                <a:gd name="T47" fmla="*/ 119 h 176"/>
                <a:gd name="T48" fmla="*/ 54 w 176"/>
                <a:gd name="T49" fmla="*/ 122 h 176"/>
                <a:gd name="T50" fmla="*/ 57 w 176"/>
                <a:gd name="T51" fmla="*/ 104 h 176"/>
                <a:gd name="T52" fmla="*/ 172 w 176"/>
                <a:gd name="T53" fmla="*/ 60 h 176"/>
                <a:gd name="T54" fmla="*/ 168 w 176"/>
                <a:gd name="T55" fmla="*/ 64 h 176"/>
                <a:gd name="T56" fmla="*/ 168 w 176"/>
                <a:gd name="T57" fmla="*/ 152 h 176"/>
                <a:gd name="T58" fmla="*/ 152 w 176"/>
                <a:gd name="T59" fmla="*/ 168 h 176"/>
                <a:gd name="T60" fmla="*/ 24 w 176"/>
                <a:gd name="T61" fmla="*/ 168 h 176"/>
                <a:gd name="T62" fmla="*/ 8 w 176"/>
                <a:gd name="T63" fmla="*/ 152 h 176"/>
                <a:gd name="T64" fmla="*/ 8 w 176"/>
                <a:gd name="T65" fmla="*/ 24 h 176"/>
                <a:gd name="T66" fmla="*/ 24 w 176"/>
                <a:gd name="T67" fmla="*/ 8 h 176"/>
                <a:gd name="T68" fmla="*/ 112 w 176"/>
                <a:gd name="T69" fmla="*/ 8 h 176"/>
                <a:gd name="T70" fmla="*/ 116 w 176"/>
                <a:gd name="T71" fmla="*/ 4 h 176"/>
                <a:gd name="T72" fmla="*/ 112 w 176"/>
                <a:gd name="T73" fmla="*/ 0 h 176"/>
                <a:gd name="T74" fmla="*/ 24 w 176"/>
                <a:gd name="T75" fmla="*/ 0 h 176"/>
                <a:gd name="T76" fmla="*/ 0 w 176"/>
                <a:gd name="T77" fmla="*/ 24 h 176"/>
                <a:gd name="T78" fmla="*/ 0 w 176"/>
                <a:gd name="T79" fmla="*/ 152 h 176"/>
                <a:gd name="T80" fmla="*/ 24 w 176"/>
                <a:gd name="T81" fmla="*/ 176 h 176"/>
                <a:gd name="T82" fmla="*/ 152 w 176"/>
                <a:gd name="T83" fmla="*/ 176 h 176"/>
                <a:gd name="T84" fmla="*/ 176 w 176"/>
                <a:gd name="T85" fmla="*/ 152 h 176"/>
                <a:gd name="T86" fmla="*/ 176 w 176"/>
                <a:gd name="T87" fmla="*/ 64 h 176"/>
                <a:gd name="T88" fmla="*/ 172 w 176"/>
                <a:gd name="T89" fmla="*/ 6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6" h="176">
                  <a:moveTo>
                    <a:pt x="44" y="132"/>
                  </a:moveTo>
                  <a:cubicBezTo>
                    <a:pt x="78" y="126"/>
                    <a:pt x="78" y="126"/>
                    <a:pt x="78" y="126"/>
                  </a:cubicBezTo>
                  <a:cubicBezTo>
                    <a:pt x="170" y="34"/>
                    <a:pt x="170" y="34"/>
                    <a:pt x="170" y="34"/>
                  </a:cubicBezTo>
                  <a:cubicBezTo>
                    <a:pt x="174" y="31"/>
                    <a:pt x="176" y="26"/>
                    <a:pt x="176" y="20"/>
                  </a:cubicBezTo>
                  <a:cubicBezTo>
                    <a:pt x="176" y="9"/>
                    <a:pt x="167" y="0"/>
                    <a:pt x="156" y="0"/>
                  </a:cubicBezTo>
                  <a:cubicBezTo>
                    <a:pt x="150" y="0"/>
                    <a:pt x="145" y="2"/>
                    <a:pt x="142" y="6"/>
                  </a:cubicBezTo>
                  <a:cubicBezTo>
                    <a:pt x="50" y="98"/>
                    <a:pt x="50" y="98"/>
                    <a:pt x="50" y="98"/>
                  </a:cubicBezTo>
                  <a:lnTo>
                    <a:pt x="44" y="132"/>
                  </a:lnTo>
                  <a:close/>
                  <a:moveTo>
                    <a:pt x="148" y="12"/>
                  </a:moveTo>
                  <a:cubicBezTo>
                    <a:pt x="150" y="9"/>
                    <a:pt x="153" y="8"/>
                    <a:pt x="156" y="8"/>
                  </a:cubicBezTo>
                  <a:cubicBezTo>
                    <a:pt x="163" y="8"/>
                    <a:pt x="168" y="13"/>
                    <a:pt x="168" y="20"/>
                  </a:cubicBezTo>
                  <a:cubicBezTo>
                    <a:pt x="168" y="23"/>
                    <a:pt x="167" y="26"/>
                    <a:pt x="164" y="28"/>
                  </a:cubicBezTo>
                  <a:cubicBezTo>
                    <a:pt x="159" y="34"/>
                    <a:pt x="159" y="34"/>
                    <a:pt x="159" y="34"/>
                  </a:cubicBezTo>
                  <a:cubicBezTo>
                    <a:pt x="142" y="17"/>
                    <a:pt x="142" y="17"/>
                    <a:pt x="142" y="17"/>
                  </a:cubicBezTo>
                  <a:lnTo>
                    <a:pt x="148" y="12"/>
                  </a:lnTo>
                  <a:close/>
                  <a:moveTo>
                    <a:pt x="137" y="22"/>
                  </a:moveTo>
                  <a:cubicBezTo>
                    <a:pt x="154" y="39"/>
                    <a:pt x="154" y="39"/>
                    <a:pt x="154" y="39"/>
                  </a:cubicBezTo>
                  <a:cubicBezTo>
                    <a:pt x="80" y="113"/>
                    <a:pt x="80" y="113"/>
                    <a:pt x="80" y="113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63" y="96"/>
                    <a:pt x="63" y="96"/>
                    <a:pt x="63" y="96"/>
                  </a:cubicBezTo>
                  <a:lnTo>
                    <a:pt x="137" y="22"/>
                  </a:lnTo>
                  <a:close/>
                  <a:moveTo>
                    <a:pt x="57" y="104"/>
                  </a:moveTo>
                  <a:cubicBezTo>
                    <a:pt x="72" y="104"/>
                    <a:pt x="72" y="104"/>
                    <a:pt x="72" y="104"/>
                  </a:cubicBezTo>
                  <a:cubicBezTo>
                    <a:pt x="72" y="119"/>
                    <a:pt x="72" y="119"/>
                    <a:pt x="72" y="119"/>
                  </a:cubicBezTo>
                  <a:cubicBezTo>
                    <a:pt x="54" y="122"/>
                    <a:pt x="54" y="122"/>
                    <a:pt x="54" y="122"/>
                  </a:cubicBezTo>
                  <a:lnTo>
                    <a:pt x="57" y="104"/>
                  </a:lnTo>
                  <a:close/>
                  <a:moveTo>
                    <a:pt x="172" y="60"/>
                  </a:moveTo>
                  <a:cubicBezTo>
                    <a:pt x="170" y="60"/>
                    <a:pt x="168" y="62"/>
                    <a:pt x="168" y="64"/>
                  </a:cubicBezTo>
                  <a:cubicBezTo>
                    <a:pt x="168" y="152"/>
                    <a:pt x="168" y="152"/>
                    <a:pt x="168" y="152"/>
                  </a:cubicBezTo>
                  <a:cubicBezTo>
                    <a:pt x="168" y="161"/>
                    <a:pt x="161" y="168"/>
                    <a:pt x="152" y="168"/>
                  </a:cubicBezTo>
                  <a:cubicBezTo>
                    <a:pt x="24" y="168"/>
                    <a:pt x="24" y="168"/>
                    <a:pt x="24" y="168"/>
                  </a:cubicBezTo>
                  <a:cubicBezTo>
                    <a:pt x="15" y="168"/>
                    <a:pt x="8" y="161"/>
                    <a:pt x="8" y="15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15"/>
                    <a:pt x="15" y="8"/>
                    <a:pt x="24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4" y="8"/>
                    <a:pt x="116" y="6"/>
                    <a:pt x="116" y="4"/>
                  </a:cubicBezTo>
                  <a:cubicBezTo>
                    <a:pt x="116" y="2"/>
                    <a:pt x="114" y="0"/>
                    <a:pt x="11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5"/>
                    <a:pt x="11" y="176"/>
                    <a:pt x="24" y="176"/>
                  </a:cubicBezTo>
                  <a:cubicBezTo>
                    <a:pt x="152" y="176"/>
                    <a:pt x="152" y="176"/>
                    <a:pt x="152" y="176"/>
                  </a:cubicBezTo>
                  <a:cubicBezTo>
                    <a:pt x="165" y="176"/>
                    <a:pt x="176" y="165"/>
                    <a:pt x="176" y="152"/>
                  </a:cubicBezTo>
                  <a:cubicBezTo>
                    <a:pt x="176" y="64"/>
                    <a:pt x="176" y="64"/>
                    <a:pt x="176" y="64"/>
                  </a:cubicBezTo>
                  <a:cubicBezTo>
                    <a:pt x="176" y="62"/>
                    <a:pt x="174" y="60"/>
                    <a:pt x="172" y="6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grpSp>
          <p:nvGrpSpPr>
            <p:cNvPr id="23" name="Group 7">
              <a:extLst>
                <a:ext uri="{FF2B5EF4-FFF2-40B4-BE49-F238E27FC236}">
                  <a16:creationId xmlns="" xmlns:a16="http://schemas.microsoft.com/office/drawing/2014/main" id="{245AD884-297D-4CF4-9DC7-766A49D5CB4E}"/>
                </a:ext>
              </a:extLst>
            </p:cNvPr>
            <p:cNvGrpSpPr/>
            <p:nvPr/>
          </p:nvGrpSpPr>
          <p:grpSpPr>
            <a:xfrm>
              <a:off x="1009289" y="2767672"/>
              <a:ext cx="3232877" cy="1019395"/>
              <a:chOff x="1081769" y="2837390"/>
              <a:chExt cx="3151832" cy="958188"/>
            </a:xfrm>
          </p:grpSpPr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71FE4349-ED14-4D72-B190-C0FD609B3808}"/>
                  </a:ext>
                </a:extLst>
              </p:cNvPr>
              <p:cNvSpPr txBox="1"/>
              <p:nvPr/>
            </p:nvSpPr>
            <p:spPr>
              <a:xfrm>
                <a:off x="2328214" y="2837390"/>
                <a:ext cx="1905387" cy="39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b="1" dirty="0" smtClean="0">
                    <a:solidFill>
                      <a:schemeClr val="accent4"/>
                    </a:solidFill>
                    <a:latin typeface="+mj-lt"/>
                  </a:rPr>
                  <a:t>171 879 </a:t>
                </a:r>
                <a:r>
                  <a:rPr lang="ru-RU" b="1" dirty="0" smtClean="0">
                    <a:solidFill>
                      <a:schemeClr val="accent4"/>
                    </a:solidFill>
                    <a:latin typeface="+mj-lt"/>
                  </a:rPr>
                  <a:t>тыс. руб.</a:t>
                </a:r>
                <a:endParaRPr lang="id-ID" b="1" dirty="0">
                  <a:solidFill>
                    <a:schemeClr val="accent4"/>
                  </a:solidFill>
                  <a:latin typeface="+mj-lt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13D1141C-7260-464F-BAE7-A519F874A81F}"/>
                  </a:ext>
                </a:extLst>
              </p:cNvPr>
              <p:cNvSpPr txBox="1"/>
              <p:nvPr/>
            </p:nvSpPr>
            <p:spPr>
              <a:xfrm>
                <a:off x="1081769" y="3242893"/>
                <a:ext cx="2672453" cy="552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на благоустройство дворовых и общественных территорий </a:t>
                </a:r>
                <a:endParaRPr lang="en-US" sz="1400" b="1" dirty="0"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</p:grpSp>
      </p:grpSp>
      <p:sp>
        <p:nvSpPr>
          <p:cNvPr id="62" name="Oval 6">
            <a:extLst>
              <a:ext uri="{FF2B5EF4-FFF2-40B4-BE49-F238E27FC236}">
                <a16:creationId xmlns="" xmlns:a16="http://schemas.microsoft.com/office/drawing/2014/main" id="{DE9B3907-2271-42B8-840C-5DCF41F7CBF0}"/>
              </a:ext>
            </a:extLst>
          </p:cNvPr>
          <p:cNvSpPr/>
          <p:nvPr/>
        </p:nvSpPr>
        <p:spPr>
          <a:xfrm>
            <a:off x="4301706" y="3404558"/>
            <a:ext cx="641824" cy="608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sp>
        <p:nvSpPr>
          <p:cNvPr id="64" name="Oval 6">
            <a:extLst>
              <a:ext uri="{FF2B5EF4-FFF2-40B4-BE49-F238E27FC236}">
                <a16:creationId xmlns="" xmlns:a16="http://schemas.microsoft.com/office/drawing/2014/main" id="{DE9B3907-2271-42B8-840C-5DCF41F7CBF0}"/>
              </a:ext>
            </a:extLst>
          </p:cNvPr>
          <p:cNvSpPr/>
          <p:nvPr/>
        </p:nvSpPr>
        <p:spPr>
          <a:xfrm>
            <a:off x="5791200" y="3048000"/>
            <a:ext cx="641824" cy="60804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sp>
        <p:nvSpPr>
          <p:cNvPr id="65" name="Oval 6">
            <a:extLst>
              <a:ext uri="{FF2B5EF4-FFF2-40B4-BE49-F238E27FC236}">
                <a16:creationId xmlns="" xmlns:a16="http://schemas.microsoft.com/office/drawing/2014/main" id="{DE9B3907-2271-42B8-840C-5DCF41F7CBF0}"/>
              </a:ext>
            </a:extLst>
          </p:cNvPr>
          <p:cNvSpPr/>
          <p:nvPr/>
        </p:nvSpPr>
        <p:spPr>
          <a:xfrm>
            <a:off x="7355453" y="3421808"/>
            <a:ext cx="641823" cy="6080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sp>
        <p:nvSpPr>
          <p:cNvPr id="66" name="Oval 6">
            <a:extLst>
              <a:ext uri="{FF2B5EF4-FFF2-40B4-BE49-F238E27FC236}">
                <a16:creationId xmlns="" xmlns:a16="http://schemas.microsoft.com/office/drawing/2014/main" id="{DE9B3907-2271-42B8-840C-5DCF41F7CBF0}"/>
              </a:ext>
            </a:extLst>
          </p:cNvPr>
          <p:cNvSpPr/>
          <p:nvPr/>
        </p:nvSpPr>
        <p:spPr>
          <a:xfrm>
            <a:off x="8528646" y="4405218"/>
            <a:ext cx="641823" cy="60803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sp>
        <p:nvSpPr>
          <p:cNvPr id="67" name="Заголовок 1">
            <a:extLst>
              <a:ext uri="{FF2B5EF4-FFF2-40B4-BE49-F238E27FC236}">
                <a16:creationId xmlns:a16="http://schemas.microsoft.com/office/drawing/2014/main" xmlns="" id="{34AA1D8A-3DBE-4713-9F2C-865825E96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30" y="399631"/>
            <a:ext cx="10865180" cy="695924"/>
          </a:xfrm>
        </p:spPr>
        <p:txBody>
          <a:bodyPr/>
          <a:lstStyle/>
          <a:p>
            <a:r>
              <a:rPr lang="ru-RU" sz="2400" dirty="0" smtClean="0"/>
              <a:t>РАСХОДЫ БЮДЖЕТА ГОРОДА КУРСКА НА ЖИЛИЩНО-КОММУНАЛЬНОЕ ХОЗЯЙСТВО ЗА 2021 ГОД</a:t>
            </a:r>
            <a:endParaRPr lang="ru-RU" sz="2400" dirty="0"/>
          </a:p>
        </p:txBody>
      </p:sp>
      <p:graphicFrame>
        <p:nvGraphicFramePr>
          <p:cNvPr id="68" name="Group 70"/>
          <p:cNvGraphicFramePr>
            <a:graphicFrameLocks noGrp="1"/>
          </p:cNvGraphicFramePr>
          <p:nvPr/>
        </p:nvGraphicFramePr>
        <p:xfrm>
          <a:off x="1353708" y="1257700"/>
          <a:ext cx="9465735" cy="12698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54942"/>
                <a:gridCol w="3340332"/>
                <a:gridCol w="2770461"/>
              </a:tblGrid>
              <a:tr h="1269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ПЛАН НА 2021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(ТЫС.РУБЛЕЙ)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1 497 897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21920" marR="12192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ИСПОЛНЕНО ЗА 2021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(ТЫС. РУБЛЕЙ)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1 353 441</a:t>
                      </a:r>
                    </a:p>
                  </a:txBody>
                  <a:tcPr marL="121920" marR="121920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 ИСПОЛНЕНИЯ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90,4 %</a:t>
                      </a:r>
                    </a:p>
                  </a:txBody>
                  <a:tcPr marL="121920" marR="121920" horzOverflow="overflow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pSp>
        <p:nvGrpSpPr>
          <p:cNvPr id="75" name="Group 563"/>
          <p:cNvGrpSpPr>
            <a:grpSpLocks noChangeAspect="1"/>
          </p:cNvGrpSpPr>
          <p:nvPr/>
        </p:nvGrpSpPr>
        <p:grpSpPr bwMode="auto">
          <a:xfrm>
            <a:off x="3315744" y="4528868"/>
            <a:ext cx="376670" cy="298005"/>
            <a:chOff x="868" y="-3490"/>
            <a:chExt cx="2942" cy="2484"/>
          </a:xfrm>
          <a:solidFill>
            <a:schemeClr val="bg1"/>
          </a:solidFill>
        </p:grpSpPr>
        <p:sp>
          <p:nvSpPr>
            <p:cNvPr id="76" name="Freeform 565"/>
            <p:cNvSpPr>
              <a:spLocks/>
            </p:cNvSpPr>
            <p:nvPr/>
          </p:nvSpPr>
          <p:spPr bwMode="auto">
            <a:xfrm>
              <a:off x="943" y="-3490"/>
              <a:ext cx="1642" cy="995"/>
            </a:xfrm>
            <a:custGeom>
              <a:avLst/>
              <a:gdLst>
                <a:gd name="T0" fmla="*/ 241 w 3283"/>
                <a:gd name="T1" fmla="*/ 7 h 1990"/>
                <a:gd name="T2" fmla="*/ 307 w 3283"/>
                <a:gd name="T3" fmla="*/ 39 h 1990"/>
                <a:gd name="T4" fmla="*/ 357 w 3283"/>
                <a:gd name="T5" fmla="*/ 97 h 1990"/>
                <a:gd name="T6" fmla="*/ 503 w 3283"/>
                <a:gd name="T7" fmla="*/ 329 h 1990"/>
                <a:gd name="T8" fmla="*/ 655 w 3283"/>
                <a:gd name="T9" fmla="*/ 525 h 1990"/>
                <a:gd name="T10" fmla="*/ 777 w 3283"/>
                <a:gd name="T11" fmla="*/ 553 h 1990"/>
                <a:gd name="T12" fmla="*/ 884 w 3283"/>
                <a:gd name="T13" fmla="*/ 453 h 1990"/>
                <a:gd name="T14" fmla="*/ 1012 w 3283"/>
                <a:gd name="T15" fmla="*/ 379 h 1990"/>
                <a:gd name="T16" fmla="*/ 1157 w 3283"/>
                <a:gd name="T17" fmla="*/ 330 h 1990"/>
                <a:gd name="T18" fmla="*/ 1319 w 3283"/>
                <a:gd name="T19" fmla="*/ 312 h 1990"/>
                <a:gd name="T20" fmla="*/ 1384 w 3283"/>
                <a:gd name="T21" fmla="*/ 312 h 1990"/>
                <a:gd name="T22" fmla="*/ 1457 w 3283"/>
                <a:gd name="T23" fmla="*/ 312 h 1990"/>
                <a:gd name="T24" fmla="*/ 1537 w 3283"/>
                <a:gd name="T25" fmla="*/ 318 h 1990"/>
                <a:gd name="T26" fmla="*/ 1627 w 3283"/>
                <a:gd name="T27" fmla="*/ 332 h 1990"/>
                <a:gd name="T28" fmla="*/ 1725 w 3283"/>
                <a:gd name="T29" fmla="*/ 362 h 1990"/>
                <a:gd name="T30" fmla="*/ 1834 w 3283"/>
                <a:gd name="T31" fmla="*/ 409 h 1990"/>
                <a:gd name="T32" fmla="*/ 1951 w 3283"/>
                <a:gd name="T33" fmla="*/ 478 h 1990"/>
                <a:gd name="T34" fmla="*/ 2078 w 3283"/>
                <a:gd name="T35" fmla="*/ 573 h 1990"/>
                <a:gd name="T36" fmla="*/ 2218 w 3283"/>
                <a:gd name="T37" fmla="*/ 700 h 1990"/>
                <a:gd name="T38" fmla="*/ 2366 w 3283"/>
                <a:gd name="T39" fmla="*/ 862 h 1990"/>
                <a:gd name="T40" fmla="*/ 2526 w 3283"/>
                <a:gd name="T41" fmla="*/ 1062 h 1990"/>
                <a:gd name="T42" fmla="*/ 2614 w 3283"/>
                <a:gd name="T43" fmla="*/ 1150 h 1990"/>
                <a:gd name="T44" fmla="*/ 2723 w 3283"/>
                <a:gd name="T45" fmla="*/ 1219 h 1990"/>
                <a:gd name="T46" fmla="*/ 2846 w 3283"/>
                <a:gd name="T47" fmla="*/ 1273 h 1990"/>
                <a:gd name="T48" fmla="*/ 2976 w 3283"/>
                <a:gd name="T49" fmla="*/ 1312 h 1990"/>
                <a:gd name="T50" fmla="*/ 3103 w 3283"/>
                <a:gd name="T51" fmla="*/ 1341 h 1990"/>
                <a:gd name="T52" fmla="*/ 3221 w 3283"/>
                <a:gd name="T53" fmla="*/ 1358 h 1990"/>
                <a:gd name="T54" fmla="*/ 3260 w 3283"/>
                <a:gd name="T55" fmla="*/ 1376 h 1990"/>
                <a:gd name="T56" fmla="*/ 3282 w 3283"/>
                <a:gd name="T57" fmla="*/ 1415 h 1990"/>
                <a:gd name="T58" fmla="*/ 3278 w 3283"/>
                <a:gd name="T59" fmla="*/ 1458 h 1990"/>
                <a:gd name="T60" fmla="*/ 3250 w 3283"/>
                <a:gd name="T61" fmla="*/ 1492 h 1990"/>
                <a:gd name="T62" fmla="*/ 3112 w 3283"/>
                <a:gd name="T63" fmla="*/ 1573 h 1990"/>
                <a:gd name="T64" fmla="*/ 2942 w 3283"/>
                <a:gd name="T65" fmla="*/ 1662 h 1990"/>
                <a:gd name="T66" fmla="*/ 2746 w 3283"/>
                <a:gd name="T67" fmla="*/ 1753 h 1990"/>
                <a:gd name="T68" fmla="*/ 2526 w 3283"/>
                <a:gd name="T69" fmla="*/ 1838 h 1990"/>
                <a:gd name="T70" fmla="*/ 2287 w 3283"/>
                <a:gd name="T71" fmla="*/ 1910 h 1990"/>
                <a:gd name="T72" fmla="*/ 2035 w 3283"/>
                <a:gd name="T73" fmla="*/ 1963 h 1990"/>
                <a:gd name="T74" fmla="*/ 1773 w 3283"/>
                <a:gd name="T75" fmla="*/ 1990 h 1990"/>
                <a:gd name="T76" fmla="*/ 1505 w 3283"/>
                <a:gd name="T77" fmla="*/ 1981 h 1990"/>
                <a:gd name="T78" fmla="*/ 1237 w 3283"/>
                <a:gd name="T79" fmla="*/ 1931 h 1990"/>
                <a:gd name="T80" fmla="*/ 1061 w 3283"/>
                <a:gd name="T81" fmla="*/ 1871 h 1990"/>
                <a:gd name="T82" fmla="*/ 916 w 3283"/>
                <a:gd name="T83" fmla="*/ 1797 h 1990"/>
                <a:gd name="T84" fmla="*/ 802 w 3283"/>
                <a:gd name="T85" fmla="*/ 1712 h 1990"/>
                <a:gd name="T86" fmla="*/ 716 w 3283"/>
                <a:gd name="T87" fmla="*/ 1617 h 1990"/>
                <a:gd name="T88" fmla="*/ 653 w 3283"/>
                <a:gd name="T89" fmla="*/ 1517 h 1990"/>
                <a:gd name="T90" fmla="*/ 611 w 3283"/>
                <a:gd name="T91" fmla="*/ 1414 h 1990"/>
                <a:gd name="T92" fmla="*/ 586 w 3283"/>
                <a:gd name="T93" fmla="*/ 1308 h 1990"/>
                <a:gd name="T94" fmla="*/ 575 w 3283"/>
                <a:gd name="T95" fmla="*/ 1203 h 1990"/>
                <a:gd name="T96" fmla="*/ 575 w 3283"/>
                <a:gd name="T97" fmla="*/ 1101 h 1990"/>
                <a:gd name="T98" fmla="*/ 582 w 3283"/>
                <a:gd name="T99" fmla="*/ 1007 h 1990"/>
                <a:gd name="T100" fmla="*/ 420 w 3283"/>
                <a:gd name="T101" fmla="*/ 841 h 1990"/>
                <a:gd name="T102" fmla="*/ 257 w 3283"/>
                <a:gd name="T103" fmla="*/ 644 h 1990"/>
                <a:gd name="T104" fmla="*/ 100 w 3283"/>
                <a:gd name="T105" fmla="*/ 414 h 1990"/>
                <a:gd name="T106" fmla="*/ 9 w 3283"/>
                <a:gd name="T107" fmla="*/ 252 h 1990"/>
                <a:gd name="T108" fmla="*/ 0 w 3283"/>
                <a:gd name="T109" fmla="*/ 179 h 1990"/>
                <a:gd name="T110" fmla="*/ 20 w 3283"/>
                <a:gd name="T111" fmla="*/ 107 h 1990"/>
                <a:gd name="T112" fmla="*/ 64 w 3283"/>
                <a:gd name="T113" fmla="*/ 48 h 1990"/>
                <a:gd name="T114" fmla="*/ 132 w 3283"/>
                <a:gd name="T115" fmla="*/ 9 h 1990"/>
                <a:gd name="T116" fmla="*/ 205 w 3283"/>
                <a:gd name="T117" fmla="*/ 0 h 1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83" h="1990">
                  <a:moveTo>
                    <a:pt x="205" y="0"/>
                  </a:moveTo>
                  <a:lnTo>
                    <a:pt x="241" y="7"/>
                  </a:lnTo>
                  <a:lnTo>
                    <a:pt x="277" y="20"/>
                  </a:lnTo>
                  <a:lnTo>
                    <a:pt x="307" y="39"/>
                  </a:lnTo>
                  <a:lnTo>
                    <a:pt x="336" y="66"/>
                  </a:lnTo>
                  <a:lnTo>
                    <a:pt x="357" y="97"/>
                  </a:lnTo>
                  <a:lnTo>
                    <a:pt x="430" y="218"/>
                  </a:lnTo>
                  <a:lnTo>
                    <a:pt x="503" y="329"/>
                  </a:lnTo>
                  <a:lnTo>
                    <a:pt x="578" y="430"/>
                  </a:lnTo>
                  <a:lnTo>
                    <a:pt x="655" y="525"/>
                  </a:lnTo>
                  <a:lnTo>
                    <a:pt x="730" y="611"/>
                  </a:lnTo>
                  <a:lnTo>
                    <a:pt x="777" y="553"/>
                  </a:lnTo>
                  <a:lnTo>
                    <a:pt x="828" y="500"/>
                  </a:lnTo>
                  <a:lnTo>
                    <a:pt x="884" y="453"/>
                  </a:lnTo>
                  <a:lnTo>
                    <a:pt x="946" y="412"/>
                  </a:lnTo>
                  <a:lnTo>
                    <a:pt x="1012" y="379"/>
                  </a:lnTo>
                  <a:lnTo>
                    <a:pt x="1082" y="350"/>
                  </a:lnTo>
                  <a:lnTo>
                    <a:pt x="1157" y="330"/>
                  </a:lnTo>
                  <a:lnTo>
                    <a:pt x="1236" y="318"/>
                  </a:lnTo>
                  <a:lnTo>
                    <a:pt x="1319" y="312"/>
                  </a:lnTo>
                  <a:lnTo>
                    <a:pt x="1350" y="312"/>
                  </a:lnTo>
                  <a:lnTo>
                    <a:pt x="1384" y="312"/>
                  </a:lnTo>
                  <a:lnTo>
                    <a:pt x="1419" y="312"/>
                  </a:lnTo>
                  <a:lnTo>
                    <a:pt x="1457" y="312"/>
                  </a:lnTo>
                  <a:lnTo>
                    <a:pt x="1496" y="314"/>
                  </a:lnTo>
                  <a:lnTo>
                    <a:pt x="1537" y="318"/>
                  </a:lnTo>
                  <a:lnTo>
                    <a:pt x="1580" y="323"/>
                  </a:lnTo>
                  <a:lnTo>
                    <a:pt x="1627" y="332"/>
                  </a:lnTo>
                  <a:lnTo>
                    <a:pt x="1675" y="345"/>
                  </a:lnTo>
                  <a:lnTo>
                    <a:pt x="1725" y="362"/>
                  </a:lnTo>
                  <a:lnTo>
                    <a:pt x="1778" y="382"/>
                  </a:lnTo>
                  <a:lnTo>
                    <a:pt x="1834" y="409"/>
                  </a:lnTo>
                  <a:lnTo>
                    <a:pt x="1891" y="439"/>
                  </a:lnTo>
                  <a:lnTo>
                    <a:pt x="1951" y="478"/>
                  </a:lnTo>
                  <a:lnTo>
                    <a:pt x="2014" y="521"/>
                  </a:lnTo>
                  <a:lnTo>
                    <a:pt x="2078" y="573"/>
                  </a:lnTo>
                  <a:lnTo>
                    <a:pt x="2146" y="632"/>
                  </a:lnTo>
                  <a:lnTo>
                    <a:pt x="2218" y="700"/>
                  </a:lnTo>
                  <a:lnTo>
                    <a:pt x="2291" y="777"/>
                  </a:lnTo>
                  <a:lnTo>
                    <a:pt x="2366" y="862"/>
                  </a:lnTo>
                  <a:lnTo>
                    <a:pt x="2446" y="957"/>
                  </a:lnTo>
                  <a:lnTo>
                    <a:pt x="2526" y="1062"/>
                  </a:lnTo>
                  <a:lnTo>
                    <a:pt x="2567" y="1108"/>
                  </a:lnTo>
                  <a:lnTo>
                    <a:pt x="2614" y="1150"/>
                  </a:lnTo>
                  <a:lnTo>
                    <a:pt x="2666" y="1187"/>
                  </a:lnTo>
                  <a:lnTo>
                    <a:pt x="2723" y="1219"/>
                  </a:lnTo>
                  <a:lnTo>
                    <a:pt x="2784" y="1248"/>
                  </a:lnTo>
                  <a:lnTo>
                    <a:pt x="2846" y="1273"/>
                  </a:lnTo>
                  <a:lnTo>
                    <a:pt x="2910" y="1294"/>
                  </a:lnTo>
                  <a:lnTo>
                    <a:pt x="2976" y="1312"/>
                  </a:lnTo>
                  <a:lnTo>
                    <a:pt x="3041" y="1326"/>
                  </a:lnTo>
                  <a:lnTo>
                    <a:pt x="3103" y="1341"/>
                  </a:lnTo>
                  <a:lnTo>
                    <a:pt x="3164" y="1349"/>
                  </a:lnTo>
                  <a:lnTo>
                    <a:pt x="3221" y="1358"/>
                  </a:lnTo>
                  <a:lnTo>
                    <a:pt x="3242" y="1364"/>
                  </a:lnTo>
                  <a:lnTo>
                    <a:pt x="3260" y="1376"/>
                  </a:lnTo>
                  <a:lnTo>
                    <a:pt x="3275" y="1394"/>
                  </a:lnTo>
                  <a:lnTo>
                    <a:pt x="3282" y="1415"/>
                  </a:lnTo>
                  <a:lnTo>
                    <a:pt x="3283" y="1437"/>
                  </a:lnTo>
                  <a:lnTo>
                    <a:pt x="3278" y="1458"/>
                  </a:lnTo>
                  <a:lnTo>
                    <a:pt x="3266" y="1478"/>
                  </a:lnTo>
                  <a:lnTo>
                    <a:pt x="3250" y="1492"/>
                  </a:lnTo>
                  <a:lnTo>
                    <a:pt x="3185" y="1531"/>
                  </a:lnTo>
                  <a:lnTo>
                    <a:pt x="3112" y="1573"/>
                  </a:lnTo>
                  <a:lnTo>
                    <a:pt x="3030" y="1617"/>
                  </a:lnTo>
                  <a:lnTo>
                    <a:pt x="2942" y="1662"/>
                  </a:lnTo>
                  <a:lnTo>
                    <a:pt x="2848" y="1706"/>
                  </a:lnTo>
                  <a:lnTo>
                    <a:pt x="2746" y="1753"/>
                  </a:lnTo>
                  <a:lnTo>
                    <a:pt x="2639" y="1796"/>
                  </a:lnTo>
                  <a:lnTo>
                    <a:pt x="2526" y="1838"/>
                  </a:lnTo>
                  <a:lnTo>
                    <a:pt x="2409" y="1876"/>
                  </a:lnTo>
                  <a:lnTo>
                    <a:pt x="2287" y="1910"/>
                  </a:lnTo>
                  <a:lnTo>
                    <a:pt x="2162" y="1940"/>
                  </a:lnTo>
                  <a:lnTo>
                    <a:pt x="2035" y="1963"/>
                  </a:lnTo>
                  <a:lnTo>
                    <a:pt x="1905" y="1979"/>
                  </a:lnTo>
                  <a:lnTo>
                    <a:pt x="1773" y="1990"/>
                  </a:lnTo>
                  <a:lnTo>
                    <a:pt x="1639" y="1990"/>
                  </a:lnTo>
                  <a:lnTo>
                    <a:pt x="1505" y="1981"/>
                  </a:lnTo>
                  <a:lnTo>
                    <a:pt x="1371" y="1962"/>
                  </a:lnTo>
                  <a:lnTo>
                    <a:pt x="1237" y="1931"/>
                  </a:lnTo>
                  <a:lnTo>
                    <a:pt x="1144" y="1903"/>
                  </a:lnTo>
                  <a:lnTo>
                    <a:pt x="1061" y="1871"/>
                  </a:lnTo>
                  <a:lnTo>
                    <a:pt x="984" y="1835"/>
                  </a:lnTo>
                  <a:lnTo>
                    <a:pt x="916" y="1797"/>
                  </a:lnTo>
                  <a:lnTo>
                    <a:pt x="855" y="1756"/>
                  </a:lnTo>
                  <a:lnTo>
                    <a:pt x="802" y="1712"/>
                  </a:lnTo>
                  <a:lnTo>
                    <a:pt x="755" y="1665"/>
                  </a:lnTo>
                  <a:lnTo>
                    <a:pt x="716" y="1617"/>
                  </a:lnTo>
                  <a:lnTo>
                    <a:pt x="682" y="1569"/>
                  </a:lnTo>
                  <a:lnTo>
                    <a:pt x="653" y="1517"/>
                  </a:lnTo>
                  <a:lnTo>
                    <a:pt x="630" y="1465"/>
                  </a:lnTo>
                  <a:lnTo>
                    <a:pt x="611" y="1414"/>
                  </a:lnTo>
                  <a:lnTo>
                    <a:pt x="596" y="1360"/>
                  </a:lnTo>
                  <a:lnTo>
                    <a:pt x="586" y="1308"/>
                  </a:lnTo>
                  <a:lnTo>
                    <a:pt x="578" y="1255"/>
                  </a:lnTo>
                  <a:lnTo>
                    <a:pt x="575" y="1203"/>
                  </a:lnTo>
                  <a:lnTo>
                    <a:pt x="573" y="1151"/>
                  </a:lnTo>
                  <a:lnTo>
                    <a:pt x="575" y="1101"/>
                  </a:lnTo>
                  <a:lnTo>
                    <a:pt x="578" y="1053"/>
                  </a:lnTo>
                  <a:lnTo>
                    <a:pt x="582" y="1007"/>
                  </a:lnTo>
                  <a:lnTo>
                    <a:pt x="502" y="926"/>
                  </a:lnTo>
                  <a:lnTo>
                    <a:pt x="420" y="841"/>
                  </a:lnTo>
                  <a:lnTo>
                    <a:pt x="337" y="746"/>
                  </a:lnTo>
                  <a:lnTo>
                    <a:pt x="257" y="644"/>
                  </a:lnTo>
                  <a:lnTo>
                    <a:pt x="179" y="534"/>
                  </a:lnTo>
                  <a:lnTo>
                    <a:pt x="100" y="414"/>
                  </a:lnTo>
                  <a:lnTo>
                    <a:pt x="25" y="287"/>
                  </a:lnTo>
                  <a:lnTo>
                    <a:pt x="9" y="252"/>
                  </a:lnTo>
                  <a:lnTo>
                    <a:pt x="0" y="216"/>
                  </a:lnTo>
                  <a:lnTo>
                    <a:pt x="0" y="179"/>
                  </a:lnTo>
                  <a:lnTo>
                    <a:pt x="5" y="141"/>
                  </a:lnTo>
                  <a:lnTo>
                    <a:pt x="20" y="107"/>
                  </a:lnTo>
                  <a:lnTo>
                    <a:pt x="37" y="75"/>
                  </a:lnTo>
                  <a:lnTo>
                    <a:pt x="64" y="48"/>
                  </a:lnTo>
                  <a:lnTo>
                    <a:pt x="96" y="25"/>
                  </a:lnTo>
                  <a:lnTo>
                    <a:pt x="132" y="9"/>
                  </a:lnTo>
                  <a:lnTo>
                    <a:pt x="168" y="2"/>
                  </a:lnTo>
                  <a:lnTo>
                    <a:pt x="2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66"/>
            <p:cNvSpPr>
              <a:spLocks/>
            </p:cNvSpPr>
            <p:nvPr/>
          </p:nvSpPr>
          <p:spPr bwMode="auto">
            <a:xfrm>
              <a:off x="868" y="-2334"/>
              <a:ext cx="2942" cy="1328"/>
            </a:xfrm>
            <a:custGeom>
              <a:avLst/>
              <a:gdLst>
                <a:gd name="T0" fmla="*/ 3842 w 5885"/>
                <a:gd name="T1" fmla="*/ 4 h 2656"/>
                <a:gd name="T2" fmla="*/ 4032 w 5885"/>
                <a:gd name="T3" fmla="*/ 32 h 2656"/>
                <a:gd name="T4" fmla="*/ 4214 w 5885"/>
                <a:gd name="T5" fmla="*/ 93 h 2656"/>
                <a:gd name="T6" fmla="*/ 4382 w 5885"/>
                <a:gd name="T7" fmla="*/ 182 h 2656"/>
                <a:gd name="T8" fmla="*/ 4531 w 5885"/>
                <a:gd name="T9" fmla="*/ 298 h 2656"/>
                <a:gd name="T10" fmla="*/ 4662 w 5885"/>
                <a:gd name="T11" fmla="*/ 439 h 2656"/>
                <a:gd name="T12" fmla="*/ 5869 w 5885"/>
                <a:gd name="T13" fmla="*/ 2342 h 2656"/>
                <a:gd name="T14" fmla="*/ 5885 w 5885"/>
                <a:gd name="T15" fmla="*/ 2420 h 2656"/>
                <a:gd name="T16" fmla="*/ 5874 w 5885"/>
                <a:gd name="T17" fmla="*/ 2501 h 2656"/>
                <a:gd name="T18" fmla="*/ 5835 w 5885"/>
                <a:gd name="T19" fmla="*/ 2572 h 2656"/>
                <a:gd name="T20" fmla="*/ 5774 w 5885"/>
                <a:gd name="T21" fmla="*/ 2624 h 2656"/>
                <a:gd name="T22" fmla="*/ 5699 w 5885"/>
                <a:gd name="T23" fmla="*/ 2652 h 2656"/>
                <a:gd name="T24" fmla="*/ 4521 w 5885"/>
                <a:gd name="T25" fmla="*/ 2656 h 2656"/>
                <a:gd name="T26" fmla="*/ 4473 w 5885"/>
                <a:gd name="T27" fmla="*/ 2645 h 2656"/>
                <a:gd name="T28" fmla="*/ 4383 w 5885"/>
                <a:gd name="T29" fmla="*/ 2608 h 2656"/>
                <a:gd name="T30" fmla="*/ 4307 w 5885"/>
                <a:gd name="T31" fmla="*/ 2545 h 2656"/>
                <a:gd name="T32" fmla="*/ 3726 w 5885"/>
                <a:gd name="T33" fmla="*/ 1694 h 2656"/>
                <a:gd name="T34" fmla="*/ 1380 w 5885"/>
                <a:gd name="T35" fmla="*/ 1781 h 2656"/>
                <a:gd name="T36" fmla="*/ 1282 w 5885"/>
                <a:gd name="T37" fmla="*/ 1753 h 2656"/>
                <a:gd name="T38" fmla="*/ 1194 w 5885"/>
                <a:gd name="T39" fmla="*/ 1698 h 2656"/>
                <a:gd name="T40" fmla="*/ 77 w 5885"/>
                <a:gd name="T41" fmla="*/ 703 h 2656"/>
                <a:gd name="T42" fmla="*/ 23 w 5885"/>
                <a:gd name="T43" fmla="*/ 611 h 2656"/>
                <a:gd name="T44" fmla="*/ 0 w 5885"/>
                <a:gd name="T45" fmla="*/ 507 h 2656"/>
                <a:gd name="T46" fmla="*/ 11 w 5885"/>
                <a:gd name="T47" fmla="*/ 404 h 2656"/>
                <a:gd name="T48" fmla="*/ 52 w 5885"/>
                <a:gd name="T49" fmla="*/ 305 h 2656"/>
                <a:gd name="T50" fmla="*/ 125 w 5885"/>
                <a:gd name="T51" fmla="*/ 223 h 2656"/>
                <a:gd name="T52" fmla="*/ 218 w 5885"/>
                <a:gd name="T53" fmla="*/ 170 h 2656"/>
                <a:gd name="T54" fmla="*/ 320 w 5885"/>
                <a:gd name="T55" fmla="*/ 147 h 2656"/>
                <a:gd name="T56" fmla="*/ 425 w 5885"/>
                <a:gd name="T57" fmla="*/ 157 h 2656"/>
                <a:gd name="T58" fmla="*/ 523 w 5885"/>
                <a:gd name="T59" fmla="*/ 198 h 2656"/>
                <a:gd name="T60" fmla="*/ 1544 w 5885"/>
                <a:gd name="T61" fmla="*/ 1096 h 2656"/>
                <a:gd name="T62" fmla="*/ 1553 w 5885"/>
                <a:gd name="T63" fmla="*/ 1096 h 2656"/>
                <a:gd name="T64" fmla="*/ 1562 w 5885"/>
                <a:gd name="T65" fmla="*/ 1096 h 2656"/>
                <a:gd name="T66" fmla="*/ 1569 w 5885"/>
                <a:gd name="T67" fmla="*/ 1096 h 2656"/>
                <a:gd name="T68" fmla="*/ 1582 w 5885"/>
                <a:gd name="T69" fmla="*/ 1094 h 2656"/>
                <a:gd name="T70" fmla="*/ 1598 w 5885"/>
                <a:gd name="T71" fmla="*/ 1092 h 2656"/>
                <a:gd name="T72" fmla="*/ 1625 w 5885"/>
                <a:gd name="T73" fmla="*/ 1087 h 2656"/>
                <a:gd name="T74" fmla="*/ 1662 w 5885"/>
                <a:gd name="T75" fmla="*/ 1080 h 2656"/>
                <a:gd name="T76" fmla="*/ 1714 w 5885"/>
                <a:gd name="T77" fmla="*/ 1071 h 2656"/>
                <a:gd name="T78" fmla="*/ 1785 w 5885"/>
                <a:gd name="T79" fmla="*/ 1057 h 2656"/>
                <a:gd name="T80" fmla="*/ 1875 w 5885"/>
                <a:gd name="T81" fmla="*/ 1041 h 2656"/>
                <a:gd name="T82" fmla="*/ 1987 w 5885"/>
                <a:gd name="T83" fmla="*/ 1018 h 2656"/>
                <a:gd name="T84" fmla="*/ 2126 w 5885"/>
                <a:gd name="T85" fmla="*/ 991 h 2656"/>
                <a:gd name="T86" fmla="*/ 2294 w 5885"/>
                <a:gd name="T87" fmla="*/ 959 h 2656"/>
                <a:gd name="T88" fmla="*/ 2494 w 5885"/>
                <a:gd name="T89" fmla="*/ 919 h 2656"/>
                <a:gd name="T90" fmla="*/ 2728 w 5885"/>
                <a:gd name="T91" fmla="*/ 875 h 2656"/>
                <a:gd name="T92" fmla="*/ 3000 w 5885"/>
                <a:gd name="T93" fmla="*/ 821 h 2656"/>
                <a:gd name="T94" fmla="*/ 3312 w 5885"/>
                <a:gd name="T95" fmla="*/ 761 h 2656"/>
                <a:gd name="T96" fmla="*/ 3666 w 5885"/>
                <a:gd name="T97" fmla="*/ 691 h 2656"/>
                <a:gd name="T98" fmla="*/ 2369 w 5885"/>
                <a:gd name="T99" fmla="*/ 828 h 2656"/>
                <a:gd name="T100" fmla="*/ 2264 w 5885"/>
                <a:gd name="T101" fmla="*/ 805 h 2656"/>
                <a:gd name="T102" fmla="*/ 2175 w 5885"/>
                <a:gd name="T103" fmla="*/ 753 h 2656"/>
                <a:gd name="T104" fmla="*/ 2103 w 5885"/>
                <a:gd name="T105" fmla="*/ 675 h 2656"/>
                <a:gd name="T106" fmla="*/ 2059 w 5885"/>
                <a:gd name="T107" fmla="*/ 578 h 2656"/>
                <a:gd name="T108" fmla="*/ 2048 w 5885"/>
                <a:gd name="T109" fmla="*/ 468 h 2656"/>
                <a:gd name="T110" fmla="*/ 2069 w 5885"/>
                <a:gd name="T111" fmla="*/ 364 h 2656"/>
                <a:gd name="T112" fmla="*/ 2121 w 5885"/>
                <a:gd name="T113" fmla="*/ 273 h 2656"/>
                <a:gd name="T114" fmla="*/ 2200 w 5885"/>
                <a:gd name="T115" fmla="*/ 204 h 2656"/>
                <a:gd name="T116" fmla="*/ 2296 w 5885"/>
                <a:gd name="T117" fmla="*/ 159 h 2656"/>
                <a:gd name="T118" fmla="*/ 3649 w 5885"/>
                <a:gd name="T119" fmla="*/ 7 h 2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885" h="2656">
                  <a:moveTo>
                    <a:pt x="3746" y="0"/>
                  </a:moveTo>
                  <a:lnTo>
                    <a:pt x="3842" y="4"/>
                  </a:lnTo>
                  <a:lnTo>
                    <a:pt x="3939" y="13"/>
                  </a:lnTo>
                  <a:lnTo>
                    <a:pt x="4032" y="32"/>
                  </a:lnTo>
                  <a:lnTo>
                    <a:pt x="4124" y="59"/>
                  </a:lnTo>
                  <a:lnTo>
                    <a:pt x="4214" y="93"/>
                  </a:lnTo>
                  <a:lnTo>
                    <a:pt x="4299" y="134"/>
                  </a:lnTo>
                  <a:lnTo>
                    <a:pt x="4382" y="182"/>
                  </a:lnTo>
                  <a:lnTo>
                    <a:pt x="4458" y="238"/>
                  </a:lnTo>
                  <a:lnTo>
                    <a:pt x="4531" y="298"/>
                  </a:lnTo>
                  <a:lnTo>
                    <a:pt x="4599" y="366"/>
                  </a:lnTo>
                  <a:lnTo>
                    <a:pt x="4662" y="439"/>
                  </a:lnTo>
                  <a:lnTo>
                    <a:pt x="5851" y="2306"/>
                  </a:lnTo>
                  <a:lnTo>
                    <a:pt x="5869" y="2342"/>
                  </a:lnTo>
                  <a:lnTo>
                    <a:pt x="5881" y="2381"/>
                  </a:lnTo>
                  <a:lnTo>
                    <a:pt x="5885" y="2420"/>
                  </a:lnTo>
                  <a:lnTo>
                    <a:pt x="5883" y="2461"/>
                  </a:lnTo>
                  <a:lnTo>
                    <a:pt x="5874" y="2501"/>
                  </a:lnTo>
                  <a:lnTo>
                    <a:pt x="5858" y="2538"/>
                  </a:lnTo>
                  <a:lnTo>
                    <a:pt x="5835" y="2572"/>
                  </a:lnTo>
                  <a:lnTo>
                    <a:pt x="5806" y="2601"/>
                  </a:lnTo>
                  <a:lnTo>
                    <a:pt x="5774" y="2624"/>
                  </a:lnTo>
                  <a:lnTo>
                    <a:pt x="5737" y="2642"/>
                  </a:lnTo>
                  <a:lnTo>
                    <a:pt x="5699" y="2652"/>
                  </a:lnTo>
                  <a:lnTo>
                    <a:pt x="5658" y="2656"/>
                  </a:lnTo>
                  <a:lnTo>
                    <a:pt x="4521" y="2656"/>
                  </a:lnTo>
                  <a:lnTo>
                    <a:pt x="4519" y="2654"/>
                  </a:lnTo>
                  <a:lnTo>
                    <a:pt x="4473" y="2645"/>
                  </a:lnTo>
                  <a:lnTo>
                    <a:pt x="4426" y="2629"/>
                  </a:lnTo>
                  <a:lnTo>
                    <a:pt x="4383" y="2608"/>
                  </a:lnTo>
                  <a:lnTo>
                    <a:pt x="4342" y="2579"/>
                  </a:lnTo>
                  <a:lnTo>
                    <a:pt x="4307" y="2545"/>
                  </a:lnTo>
                  <a:lnTo>
                    <a:pt x="4274" y="2506"/>
                  </a:lnTo>
                  <a:lnTo>
                    <a:pt x="3726" y="1694"/>
                  </a:lnTo>
                  <a:lnTo>
                    <a:pt x="1434" y="1783"/>
                  </a:lnTo>
                  <a:lnTo>
                    <a:pt x="1380" y="1781"/>
                  </a:lnTo>
                  <a:lnTo>
                    <a:pt x="1330" y="1771"/>
                  </a:lnTo>
                  <a:lnTo>
                    <a:pt x="1282" y="1753"/>
                  </a:lnTo>
                  <a:lnTo>
                    <a:pt x="1236" y="1730"/>
                  </a:lnTo>
                  <a:lnTo>
                    <a:pt x="1194" y="1698"/>
                  </a:lnTo>
                  <a:lnTo>
                    <a:pt x="114" y="743"/>
                  </a:lnTo>
                  <a:lnTo>
                    <a:pt x="77" y="703"/>
                  </a:lnTo>
                  <a:lnTo>
                    <a:pt x="46" y="659"/>
                  </a:lnTo>
                  <a:lnTo>
                    <a:pt x="23" y="611"/>
                  </a:lnTo>
                  <a:lnTo>
                    <a:pt x="7" y="561"/>
                  </a:lnTo>
                  <a:lnTo>
                    <a:pt x="0" y="507"/>
                  </a:lnTo>
                  <a:lnTo>
                    <a:pt x="2" y="455"/>
                  </a:lnTo>
                  <a:lnTo>
                    <a:pt x="11" y="404"/>
                  </a:lnTo>
                  <a:lnTo>
                    <a:pt x="27" y="354"/>
                  </a:lnTo>
                  <a:lnTo>
                    <a:pt x="52" y="305"/>
                  </a:lnTo>
                  <a:lnTo>
                    <a:pt x="86" y="261"/>
                  </a:lnTo>
                  <a:lnTo>
                    <a:pt x="125" y="223"/>
                  </a:lnTo>
                  <a:lnTo>
                    <a:pt x="170" y="191"/>
                  </a:lnTo>
                  <a:lnTo>
                    <a:pt x="218" y="170"/>
                  </a:lnTo>
                  <a:lnTo>
                    <a:pt x="268" y="154"/>
                  </a:lnTo>
                  <a:lnTo>
                    <a:pt x="320" y="147"/>
                  </a:lnTo>
                  <a:lnTo>
                    <a:pt x="373" y="148"/>
                  </a:lnTo>
                  <a:lnTo>
                    <a:pt x="425" y="157"/>
                  </a:lnTo>
                  <a:lnTo>
                    <a:pt x="475" y="173"/>
                  </a:lnTo>
                  <a:lnTo>
                    <a:pt x="523" y="198"/>
                  </a:lnTo>
                  <a:lnTo>
                    <a:pt x="568" y="232"/>
                  </a:lnTo>
                  <a:lnTo>
                    <a:pt x="1544" y="1096"/>
                  </a:lnTo>
                  <a:lnTo>
                    <a:pt x="1550" y="1096"/>
                  </a:lnTo>
                  <a:lnTo>
                    <a:pt x="1553" y="1096"/>
                  </a:lnTo>
                  <a:lnTo>
                    <a:pt x="1559" y="1096"/>
                  </a:lnTo>
                  <a:lnTo>
                    <a:pt x="1562" y="1096"/>
                  </a:lnTo>
                  <a:lnTo>
                    <a:pt x="1566" y="1096"/>
                  </a:lnTo>
                  <a:lnTo>
                    <a:pt x="1569" y="1096"/>
                  </a:lnTo>
                  <a:lnTo>
                    <a:pt x="1575" y="1094"/>
                  </a:lnTo>
                  <a:lnTo>
                    <a:pt x="1582" y="1094"/>
                  </a:lnTo>
                  <a:lnTo>
                    <a:pt x="1589" y="1094"/>
                  </a:lnTo>
                  <a:lnTo>
                    <a:pt x="1598" y="1092"/>
                  </a:lnTo>
                  <a:lnTo>
                    <a:pt x="1610" y="1091"/>
                  </a:lnTo>
                  <a:lnTo>
                    <a:pt x="1625" y="1087"/>
                  </a:lnTo>
                  <a:lnTo>
                    <a:pt x="1643" y="1085"/>
                  </a:lnTo>
                  <a:lnTo>
                    <a:pt x="1662" y="1080"/>
                  </a:lnTo>
                  <a:lnTo>
                    <a:pt x="1687" y="1076"/>
                  </a:lnTo>
                  <a:lnTo>
                    <a:pt x="1714" y="1071"/>
                  </a:lnTo>
                  <a:lnTo>
                    <a:pt x="1748" y="1064"/>
                  </a:lnTo>
                  <a:lnTo>
                    <a:pt x="1785" y="1057"/>
                  </a:lnTo>
                  <a:lnTo>
                    <a:pt x="1827" y="1050"/>
                  </a:lnTo>
                  <a:lnTo>
                    <a:pt x="1875" y="1041"/>
                  </a:lnTo>
                  <a:lnTo>
                    <a:pt x="1928" y="1030"/>
                  </a:lnTo>
                  <a:lnTo>
                    <a:pt x="1987" y="1018"/>
                  </a:lnTo>
                  <a:lnTo>
                    <a:pt x="2053" y="1005"/>
                  </a:lnTo>
                  <a:lnTo>
                    <a:pt x="2126" y="991"/>
                  </a:lnTo>
                  <a:lnTo>
                    <a:pt x="2207" y="975"/>
                  </a:lnTo>
                  <a:lnTo>
                    <a:pt x="2294" y="959"/>
                  </a:lnTo>
                  <a:lnTo>
                    <a:pt x="2391" y="939"/>
                  </a:lnTo>
                  <a:lnTo>
                    <a:pt x="2494" y="919"/>
                  </a:lnTo>
                  <a:lnTo>
                    <a:pt x="2607" y="898"/>
                  </a:lnTo>
                  <a:lnTo>
                    <a:pt x="2728" y="875"/>
                  </a:lnTo>
                  <a:lnTo>
                    <a:pt x="2859" y="848"/>
                  </a:lnTo>
                  <a:lnTo>
                    <a:pt x="3000" y="821"/>
                  </a:lnTo>
                  <a:lnTo>
                    <a:pt x="3150" y="791"/>
                  </a:lnTo>
                  <a:lnTo>
                    <a:pt x="3312" y="761"/>
                  </a:lnTo>
                  <a:lnTo>
                    <a:pt x="3483" y="727"/>
                  </a:lnTo>
                  <a:lnTo>
                    <a:pt x="3666" y="691"/>
                  </a:lnTo>
                  <a:lnTo>
                    <a:pt x="2425" y="827"/>
                  </a:lnTo>
                  <a:lnTo>
                    <a:pt x="2369" y="828"/>
                  </a:lnTo>
                  <a:lnTo>
                    <a:pt x="2316" y="821"/>
                  </a:lnTo>
                  <a:lnTo>
                    <a:pt x="2264" y="805"/>
                  </a:lnTo>
                  <a:lnTo>
                    <a:pt x="2218" y="782"/>
                  </a:lnTo>
                  <a:lnTo>
                    <a:pt x="2175" y="753"/>
                  </a:lnTo>
                  <a:lnTo>
                    <a:pt x="2135" y="718"/>
                  </a:lnTo>
                  <a:lnTo>
                    <a:pt x="2103" y="675"/>
                  </a:lnTo>
                  <a:lnTo>
                    <a:pt x="2078" y="630"/>
                  </a:lnTo>
                  <a:lnTo>
                    <a:pt x="2059" y="578"/>
                  </a:lnTo>
                  <a:lnTo>
                    <a:pt x="2048" y="525"/>
                  </a:lnTo>
                  <a:lnTo>
                    <a:pt x="2048" y="468"/>
                  </a:lnTo>
                  <a:lnTo>
                    <a:pt x="2055" y="414"/>
                  </a:lnTo>
                  <a:lnTo>
                    <a:pt x="2069" y="364"/>
                  </a:lnTo>
                  <a:lnTo>
                    <a:pt x="2093" y="316"/>
                  </a:lnTo>
                  <a:lnTo>
                    <a:pt x="2121" y="273"/>
                  </a:lnTo>
                  <a:lnTo>
                    <a:pt x="2159" y="236"/>
                  </a:lnTo>
                  <a:lnTo>
                    <a:pt x="2200" y="204"/>
                  </a:lnTo>
                  <a:lnTo>
                    <a:pt x="2246" y="177"/>
                  </a:lnTo>
                  <a:lnTo>
                    <a:pt x="2296" y="159"/>
                  </a:lnTo>
                  <a:lnTo>
                    <a:pt x="2351" y="148"/>
                  </a:lnTo>
                  <a:lnTo>
                    <a:pt x="3649" y="7"/>
                  </a:lnTo>
                  <a:lnTo>
                    <a:pt x="37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8" name="Freeform 1005"/>
          <p:cNvSpPr>
            <a:spLocks noEditPoints="1"/>
          </p:cNvSpPr>
          <p:nvPr/>
        </p:nvSpPr>
        <p:spPr bwMode="auto">
          <a:xfrm>
            <a:off x="5891843" y="3140017"/>
            <a:ext cx="431320" cy="422694"/>
          </a:xfrm>
          <a:custGeom>
            <a:avLst/>
            <a:gdLst>
              <a:gd name="T0" fmla="*/ 1466 w 4446"/>
              <a:gd name="T1" fmla="*/ 1188 h 4440"/>
              <a:gd name="T2" fmla="*/ 978 w 4446"/>
              <a:gd name="T3" fmla="*/ 1913 h 4440"/>
              <a:gd name="T4" fmla="*/ 1084 w 4446"/>
              <a:gd name="T5" fmla="*/ 2808 h 4440"/>
              <a:gd name="T6" fmla="*/ 1724 w 4446"/>
              <a:gd name="T7" fmla="*/ 3399 h 4440"/>
              <a:gd name="T8" fmla="*/ 2589 w 4446"/>
              <a:gd name="T9" fmla="*/ 3447 h 4440"/>
              <a:gd name="T10" fmla="*/ 2039 w 4446"/>
              <a:gd name="T11" fmla="*/ 2795 h 4440"/>
              <a:gd name="T12" fmla="*/ 1483 w 4446"/>
              <a:gd name="T13" fmla="*/ 2565 h 4440"/>
              <a:gd name="T14" fmla="*/ 1254 w 4446"/>
              <a:gd name="T15" fmla="*/ 1953 h 4440"/>
              <a:gd name="T16" fmla="*/ 1393 w 4446"/>
              <a:gd name="T17" fmla="*/ 1742 h 4440"/>
              <a:gd name="T18" fmla="*/ 1523 w 4446"/>
              <a:gd name="T19" fmla="*/ 1860 h 4440"/>
              <a:gd name="T20" fmla="*/ 1753 w 4446"/>
              <a:gd name="T21" fmla="*/ 2089 h 4440"/>
              <a:gd name="T22" fmla="*/ 1842 w 4446"/>
              <a:gd name="T23" fmla="*/ 2144 h 4440"/>
              <a:gd name="T24" fmla="*/ 2127 w 4446"/>
              <a:gd name="T25" fmla="*/ 2091 h 4440"/>
              <a:gd name="T26" fmla="*/ 2173 w 4446"/>
              <a:gd name="T27" fmla="*/ 1811 h 4440"/>
              <a:gd name="T28" fmla="*/ 2054 w 4446"/>
              <a:gd name="T29" fmla="*/ 1661 h 4440"/>
              <a:gd name="T30" fmla="*/ 1830 w 4446"/>
              <a:gd name="T31" fmla="*/ 1435 h 4440"/>
              <a:gd name="T32" fmla="*/ 1779 w 4446"/>
              <a:gd name="T33" fmla="*/ 1293 h 4440"/>
              <a:gd name="T34" fmla="*/ 2268 w 4446"/>
              <a:gd name="T35" fmla="*/ 1259 h 4440"/>
              <a:gd name="T36" fmla="*/ 2751 w 4446"/>
              <a:gd name="T37" fmla="*/ 1679 h 4440"/>
              <a:gd name="T38" fmla="*/ 2762 w 4446"/>
              <a:gd name="T39" fmla="*/ 2316 h 4440"/>
              <a:gd name="T40" fmla="*/ 3500 w 4446"/>
              <a:gd name="T41" fmla="*/ 2116 h 4440"/>
              <a:gd name="T42" fmla="*/ 3129 w 4446"/>
              <a:gd name="T43" fmla="*/ 1315 h 4440"/>
              <a:gd name="T44" fmla="*/ 2327 w 4446"/>
              <a:gd name="T45" fmla="*/ 944 h 4440"/>
              <a:gd name="T46" fmla="*/ 2582 w 4446"/>
              <a:gd name="T47" fmla="*/ 92 h 4440"/>
              <a:gd name="T48" fmla="*/ 2713 w 4446"/>
              <a:gd name="T49" fmla="*/ 499 h 4440"/>
              <a:gd name="T50" fmla="*/ 3160 w 4446"/>
              <a:gd name="T51" fmla="*/ 653 h 4440"/>
              <a:gd name="T52" fmla="*/ 3514 w 4446"/>
              <a:gd name="T53" fmla="*/ 464 h 4440"/>
              <a:gd name="T54" fmla="*/ 3981 w 4446"/>
              <a:gd name="T55" fmla="*/ 867 h 4440"/>
              <a:gd name="T56" fmla="*/ 3851 w 4446"/>
              <a:gd name="T57" fmla="*/ 1140 h 4440"/>
              <a:gd name="T58" fmla="*/ 3854 w 4446"/>
              <a:gd name="T59" fmla="*/ 1614 h 4440"/>
              <a:gd name="T60" fmla="*/ 4289 w 4446"/>
              <a:gd name="T61" fmla="*/ 1864 h 4440"/>
              <a:gd name="T62" fmla="*/ 4446 w 4446"/>
              <a:gd name="T63" fmla="*/ 2227 h 4440"/>
              <a:gd name="T64" fmla="*/ 4301 w 4446"/>
              <a:gd name="T65" fmla="*/ 2588 h 4440"/>
              <a:gd name="T66" fmla="*/ 3876 w 4446"/>
              <a:gd name="T67" fmla="*/ 2787 h 4440"/>
              <a:gd name="T68" fmla="*/ 3817 w 4446"/>
              <a:gd name="T69" fmla="*/ 3261 h 4440"/>
              <a:gd name="T70" fmla="*/ 3980 w 4446"/>
              <a:gd name="T71" fmla="*/ 3562 h 4440"/>
              <a:gd name="T72" fmla="*/ 3523 w 4446"/>
              <a:gd name="T73" fmla="*/ 3991 h 4440"/>
              <a:gd name="T74" fmla="*/ 3200 w 4446"/>
              <a:gd name="T75" fmla="*/ 3813 h 4440"/>
              <a:gd name="T76" fmla="*/ 2728 w 4446"/>
              <a:gd name="T77" fmla="*/ 3923 h 4440"/>
              <a:gd name="T78" fmla="*/ 2564 w 4446"/>
              <a:gd name="T79" fmla="*/ 4352 h 4440"/>
              <a:gd name="T80" fmla="*/ 1964 w 4446"/>
              <a:gd name="T81" fmla="*/ 4425 h 4440"/>
              <a:gd name="T82" fmla="*/ 1849 w 4446"/>
              <a:gd name="T83" fmla="*/ 4184 h 4440"/>
              <a:gd name="T84" fmla="*/ 1554 w 4446"/>
              <a:gd name="T85" fmla="*/ 3813 h 4440"/>
              <a:gd name="T86" fmla="*/ 1082 w 4446"/>
              <a:gd name="T87" fmla="*/ 3867 h 4440"/>
              <a:gd name="T88" fmla="*/ 830 w 4446"/>
              <a:gd name="T89" fmla="*/ 3951 h 4440"/>
              <a:gd name="T90" fmla="*/ 462 w 4446"/>
              <a:gd name="T91" fmla="*/ 3472 h 4440"/>
              <a:gd name="T92" fmla="*/ 653 w 4446"/>
              <a:gd name="T93" fmla="*/ 3094 h 4440"/>
              <a:gd name="T94" fmla="*/ 432 w 4446"/>
              <a:gd name="T95" fmla="*/ 2655 h 4440"/>
              <a:gd name="T96" fmla="*/ 54 w 4446"/>
              <a:gd name="T97" fmla="*/ 2536 h 4440"/>
              <a:gd name="T98" fmla="*/ 31 w 4446"/>
              <a:gd name="T99" fmla="*/ 1911 h 4440"/>
              <a:gd name="T100" fmla="*/ 385 w 4446"/>
              <a:gd name="T101" fmla="*/ 1800 h 4440"/>
              <a:gd name="T102" fmla="*/ 664 w 4446"/>
              <a:gd name="T103" fmla="*/ 1392 h 4440"/>
              <a:gd name="T104" fmla="*/ 485 w 4446"/>
              <a:gd name="T105" fmla="*/ 978 h 4440"/>
              <a:gd name="T106" fmla="*/ 752 w 4446"/>
              <a:gd name="T107" fmla="*/ 556 h 4440"/>
              <a:gd name="T108" fmla="*/ 1055 w 4446"/>
              <a:gd name="T109" fmla="*/ 526 h 4440"/>
              <a:gd name="T110" fmla="*/ 1516 w 4446"/>
              <a:gd name="T111" fmla="*/ 632 h 4440"/>
              <a:gd name="T112" fmla="*/ 1860 w 4446"/>
              <a:gd name="T113" fmla="*/ 261 h 4440"/>
              <a:gd name="T114" fmla="*/ 2106 w 4446"/>
              <a:gd name="T115" fmla="*/ 4 h 4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446" h="4440">
                <a:moveTo>
                  <a:pt x="2222" y="940"/>
                </a:moveTo>
                <a:lnTo>
                  <a:pt x="2117" y="944"/>
                </a:lnTo>
                <a:lnTo>
                  <a:pt x="2014" y="958"/>
                </a:lnTo>
                <a:lnTo>
                  <a:pt x="1915" y="978"/>
                </a:lnTo>
                <a:lnTo>
                  <a:pt x="1818" y="1005"/>
                </a:lnTo>
                <a:lnTo>
                  <a:pt x="1724" y="1042"/>
                </a:lnTo>
                <a:lnTo>
                  <a:pt x="1634" y="1084"/>
                </a:lnTo>
                <a:lnTo>
                  <a:pt x="1548" y="1132"/>
                </a:lnTo>
                <a:lnTo>
                  <a:pt x="1466" y="1188"/>
                </a:lnTo>
                <a:lnTo>
                  <a:pt x="1389" y="1249"/>
                </a:lnTo>
                <a:lnTo>
                  <a:pt x="1317" y="1315"/>
                </a:lnTo>
                <a:lnTo>
                  <a:pt x="1250" y="1388"/>
                </a:lnTo>
                <a:lnTo>
                  <a:pt x="1188" y="1465"/>
                </a:lnTo>
                <a:lnTo>
                  <a:pt x="1134" y="1546"/>
                </a:lnTo>
                <a:lnTo>
                  <a:pt x="1084" y="1633"/>
                </a:lnTo>
                <a:lnTo>
                  <a:pt x="1042" y="1722"/>
                </a:lnTo>
                <a:lnTo>
                  <a:pt x="1007" y="1815"/>
                </a:lnTo>
                <a:lnTo>
                  <a:pt x="978" y="1913"/>
                </a:lnTo>
                <a:lnTo>
                  <a:pt x="958" y="2013"/>
                </a:lnTo>
                <a:lnTo>
                  <a:pt x="946" y="2116"/>
                </a:lnTo>
                <a:lnTo>
                  <a:pt x="941" y="2220"/>
                </a:lnTo>
                <a:lnTo>
                  <a:pt x="946" y="2325"/>
                </a:lnTo>
                <a:lnTo>
                  <a:pt x="958" y="2428"/>
                </a:lnTo>
                <a:lnTo>
                  <a:pt x="978" y="2528"/>
                </a:lnTo>
                <a:lnTo>
                  <a:pt x="1007" y="2624"/>
                </a:lnTo>
                <a:lnTo>
                  <a:pt x="1042" y="2719"/>
                </a:lnTo>
                <a:lnTo>
                  <a:pt x="1084" y="2808"/>
                </a:lnTo>
                <a:lnTo>
                  <a:pt x="1134" y="2895"/>
                </a:lnTo>
                <a:lnTo>
                  <a:pt x="1188" y="2976"/>
                </a:lnTo>
                <a:lnTo>
                  <a:pt x="1250" y="3053"/>
                </a:lnTo>
                <a:lnTo>
                  <a:pt x="1317" y="3125"/>
                </a:lnTo>
                <a:lnTo>
                  <a:pt x="1389" y="3192"/>
                </a:lnTo>
                <a:lnTo>
                  <a:pt x="1466" y="3253"/>
                </a:lnTo>
                <a:lnTo>
                  <a:pt x="1548" y="3309"/>
                </a:lnTo>
                <a:lnTo>
                  <a:pt x="1634" y="3357"/>
                </a:lnTo>
                <a:lnTo>
                  <a:pt x="1724" y="3399"/>
                </a:lnTo>
                <a:lnTo>
                  <a:pt x="1818" y="3435"/>
                </a:lnTo>
                <a:lnTo>
                  <a:pt x="1915" y="3463"/>
                </a:lnTo>
                <a:lnTo>
                  <a:pt x="2014" y="3483"/>
                </a:lnTo>
                <a:lnTo>
                  <a:pt x="2117" y="3495"/>
                </a:lnTo>
                <a:lnTo>
                  <a:pt x="2222" y="3500"/>
                </a:lnTo>
                <a:lnTo>
                  <a:pt x="2318" y="3497"/>
                </a:lnTo>
                <a:lnTo>
                  <a:pt x="2410" y="3486"/>
                </a:lnTo>
                <a:lnTo>
                  <a:pt x="2501" y="3470"/>
                </a:lnTo>
                <a:lnTo>
                  <a:pt x="2589" y="3447"/>
                </a:lnTo>
                <a:lnTo>
                  <a:pt x="2674" y="3418"/>
                </a:lnTo>
                <a:lnTo>
                  <a:pt x="2757" y="3383"/>
                </a:lnTo>
                <a:lnTo>
                  <a:pt x="2837" y="3344"/>
                </a:lnTo>
                <a:lnTo>
                  <a:pt x="2913" y="3299"/>
                </a:lnTo>
                <a:lnTo>
                  <a:pt x="2345" y="2733"/>
                </a:lnTo>
                <a:lnTo>
                  <a:pt x="2272" y="2760"/>
                </a:lnTo>
                <a:lnTo>
                  <a:pt x="2196" y="2779"/>
                </a:lnTo>
                <a:lnTo>
                  <a:pt x="2119" y="2791"/>
                </a:lnTo>
                <a:lnTo>
                  <a:pt x="2039" y="2795"/>
                </a:lnTo>
                <a:lnTo>
                  <a:pt x="1968" y="2791"/>
                </a:lnTo>
                <a:lnTo>
                  <a:pt x="1901" y="2783"/>
                </a:lnTo>
                <a:lnTo>
                  <a:pt x="1834" y="2768"/>
                </a:lnTo>
                <a:lnTo>
                  <a:pt x="1769" y="2747"/>
                </a:lnTo>
                <a:lnTo>
                  <a:pt x="1707" y="2722"/>
                </a:lnTo>
                <a:lnTo>
                  <a:pt x="1646" y="2689"/>
                </a:lnTo>
                <a:lnTo>
                  <a:pt x="1589" y="2653"/>
                </a:lnTo>
                <a:lnTo>
                  <a:pt x="1533" y="2611"/>
                </a:lnTo>
                <a:lnTo>
                  <a:pt x="1483" y="2565"/>
                </a:lnTo>
                <a:lnTo>
                  <a:pt x="1432" y="2508"/>
                </a:lnTo>
                <a:lnTo>
                  <a:pt x="1387" y="2447"/>
                </a:lnTo>
                <a:lnTo>
                  <a:pt x="1348" y="2384"/>
                </a:lnTo>
                <a:lnTo>
                  <a:pt x="1315" y="2317"/>
                </a:lnTo>
                <a:lnTo>
                  <a:pt x="1290" y="2247"/>
                </a:lnTo>
                <a:lnTo>
                  <a:pt x="1271" y="2175"/>
                </a:lnTo>
                <a:lnTo>
                  <a:pt x="1258" y="2102"/>
                </a:lnTo>
                <a:lnTo>
                  <a:pt x="1253" y="2028"/>
                </a:lnTo>
                <a:lnTo>
                  <a:pt x="1254" y="1953"/>
                </a:lnTo>
                <a:lnTo>
                  <a:pt x="1264" y="1879"/>
                </a:lnTo>
                <a:lnTo>
                  <a:pt x="1280" y="1805"/>
                </a:lnTo>
                <a:lnTo>
                  <a:pt x="1290" y="1782"/>
                </a:lnTo>
                <a:lnTo>
                  <a:pt x="1303" y="1764"/>
                </a:lnTo>
                <a:lnTo>
                  <a:pt x="1321" y="1749"/>
                </a:lnTo>
                <a:lnTo>
                  <a:pt x="1341" y="1741"/>
                </a:lnTo>
                <a:lnTo>
                  <a:pt x="1363" y="1737"/>
                </a:lnTo>
                <a:lnTo>
                  <a:pt x="1376" y="1738"/>
                </a:lnTo>
                <a:lnTo>
                  <a:pt x="1393" y="1742"/>
                </a:lnTo>
                <a:lnTo>
                  <a:pt x="1410" y="1752"/>
                </a:lnTo>
                <a:lnTo>
                  <a:pt x="1428" y="1767"/>
                </a:lnTo>
                <a:lnTo>
                  <a:pt x="1431" y="1768"/>
                </a:lnTo>
                <a:lnTo>
                  <a:pt x="1437" y="1775"/>
                </a:lnTo>
                <a:lnTo>
                  <a:pt x="1448" y="1786"/>
                </a:lnTo>
                <a:lnTo>
                  <a:pt x="1462" y="1800"/>
                </a:lnTo>
                <a:lnTo>
                  <a:pt x="1479" y="1818"/>
                </a:lnTo>
                <a:lnTo>
                  <a:pt x="1500" y="1838"/>
                </a:lnTo>
                <a:lnTo>
                  <a:pt x="1523" y="1860"/>
                </a:lnTo>
                <a:lnTo>
                  <a:pt x="1547" y="1884"/>
                </a:lnTo>
                <a:lnTo>
                  <a:pt x="1573" y="1910"/>
                </a:lnTo>
                <a:lnTo>
                  <a:pt x="1600" y="1937"/>
                </a:lnTo>
                <a:lnTo>
                  <a:pt x="1627" y="1963"/>
                </a:lnTo>
                <a:lnTo>
                  <a:pt x="1653" y="1990"/>
                </a:lnTo>
                <a:lnTo>
                  <a:pt x="1680" y="2017"/>
                </a:lnTo>
                <a:lnTo>
                  <a:pt x="1706" y="2043"/>
                </a:lnTo>
                <a:lnTo>
                  <a:pt x="1730" y="2066"/>
                </a:lnTo>
                <a:lnTo>
                  <a:pt x="1753" y="2089"/>
                </a:lnTo>
                <a:lnTo>
                  <a:pt x="1773" y="2109"/>
                </a:lnTo>
                <a:lnTo>
                  <a:pt x="1791" y="2126"/>
                </a:lnTo>
                <a:lnTo>
                  <a:pt x="1806" y="2137"/>
                </a:lnTo>
                <a:lnTo>
                  <a:pt x="1821" y="2143"/>
                </a:lnTo>
                <a:lnTo>
                  <a:pt x="1833" y="2144"/>
                </a:lnTo>
                <a:lnTo>
                  <a:pt x="1836" y="2144"/>
                </a:lnTo>
                <a:lnTo>
                  <a:pt x="1837" y="2144"/>
                </a:lnTo>
                <a:lnTo>
                  <a:pt x="1842" y="2143"/>
                </a:lnTo>
                <a:lnTo>
                  <a:pt x="1842" y="2144"/>
                </a:lnTo>
                <a:lnTo>
                  <a:pt x="1887" y="2139"/>
                </a:lnTo>
                <a:lnTo>
                  <a:pt x="1933" y="2133"/>
                </a:lnTo>
                <a:lnTo>
                  <a:pt x="1979" y="2128"/>
                </a:lnTo>
                <a:lnTo>
                  <a:pt x="2021" y="2121"/>
                </a:lnTo>
                <a:lnTo>
                  <a:pt x="2060" y="2114"/>
                </a:lnTo>
                <a:lnTo>
                  <a:pt x="2093" y="2108"/>
                </a:lnTo>
                <a:lnTo>
                  <a:pt x="2117" y="2101"/>
                </a:lnTo>
                <a:lnTo>
                  <a:pt x="2123" y="2094"/>
                </a:lnTo>
                <a:lnTo>
                  <a:pt x="2127" y="2091"/>
                </a:lnTo>
                <a:lnTo>
                  <a:pt x="2130" y="2089"/>
                </a:lnTo>
                <a:lnTo>
                  <a:pt x="2136" y="2064"/>
                </a:lnTo>
                <a:lnTo>
                  <a:pt x="2143" y="2032"/>
                </a:lnTo>
                <a:lnTo>
                  <a:pt x="2150" y="1995"/>
                </a:lnTo>
                <a:lnTo>
                  <a:pt x="2155" y="1952"/>
                </a:lnTo>
                <a:lnTo>
                  <a:pt x="2162" y="1907"/>
                </a:lnTo>
                <a:lnTo>
                  <a:pt x="2167" y="1863"/>
                </a:lnTo>
                <a:lnTo>
                  <a:pt x="2172" y="1818"/>
                </a:lnTo>
                <a:lnTo>
                  <a:pt x="2173" y="1811"/>
                </a:lnTo>
                <a:lnTo>
                  <a:pt x="2173" y="1803"/>
                </a:lnTo>
                <a:lnTo>
                  <a:pt x="2173" y="1792"/>
                </a:lnTo>
                <a:lnTo>
                  <a:pt x="2170" y="1780"/>
                </a:lnTo>
                <a:lnTo>
                  <a:pt x="2163" y="1771"/>
                </a:lnTo>
                <a:lnTo>
                  <a:pt x="2147" y="1753"/>
                </a:lnTo>
                <a:lnTo>
                  <a:pt x="2127" y="1734"/>
                </a:lnTo>
                <a:lnTo>
                  <a:pt x="2105" y="1711"/>
                </a:lnTo>
                <a:lnTo>
                  <a:pt x="2079" y="1687"/>
                </a:lnTo>
                <a:lnTo>
                  <a:pt x="2054" y="1661"/>
                </a:lnTo>
                <a:lnTo>
                  <a:pt x="2027" y="1633"/>
                </a:lnTo>
                <a:lnTo>
                  <a:pt x="1999" y="1606"/>
                </a:lnTo>
                <a:lnTo>
                  <a:pt x="1972" y="1577"/>
                </a:lnTo>
                <a:lnTo>
                  <a:pt x="1944" y="1550"/>
                </a:lnTo>
                <a:lnTo>
                  <a:pt x="1918" y="1525"/>
                </a:lnTo>
                <a:lnTo>
                  <a:pt x="1892" y="1499"/>
                </a:lnTo>
                <a:lnTo>
                  <a:pt x="1869" y="1476"/>
                </a:lnTo>
                <a:lnTo>
                  <a:pt x="1849" y="1454"/>
                </a:lnTo>
                <a:lnTo>
                  <a:pt x="1830" y="1435"/>
                </a:lnTo>
                <a:lnTo>
                  <a:pt x="1815" y="1420"/>
                </a:lnTo>
                <a:lnTo>
                  <a:pt x="1804" y="1410"/>
                </a:lnTo>
                <a:lnTo>
                  <a:pt x="1796" y="1401"/>
                </a:lnTo>
                <a:lnTo>
                  <a:pt x="1795" y="1400"/>
                </a:lnTo>
                <a:lnTo>
                  <a:pt x="1780" y="1381"/>
                </a:lnTo>
                <a:lnTo>
                  <a:pt x="1771" y="1359"/>
                </a:lnTo>
                <a:lnTo>
                  <a:pt x="1766" y="1338"/>
                </a:lnTo>
                <a:lnTo>
                  <a:pt x="1769" y="1315"/>
                </a:lnTo>
                <a:lnTo>
                  <a:pt x="1779" y="1293"/>
                </a:lnTo>
                <a:lnTo>
                  <a:pt x="1792" y="1276"/>
                </a:lnTo>
                <a:lnTo>
                  <a:pt x="1810" y="1262"/>
                </a:lnTo>
                <a:lnTo>
                  <a:pt x="1832" y="1253"/>
                </a:lnTo>
                <a:lnTo>
                  <a:pt x="1899" y="1238"/>
                </a:lnTo>
                <a:lnTo>
                  <a:pt x="1968" y="1228"/>
                </a:lnTo>
                <a:lnTo>
                  <a:pt x="2039" y="1226"/>
                </a:lnTo>
                <a:lnTo>
                  <a:pt x="2116" y="1228"/>
                </a:lnTo>
                <a:lnTo>
                  <a:pt x="2193" y="1240"/>
                </a:lnTo>
                <a:lnTo>
                  <a:pt x="2268" y="1259"/>
                </a:lnTo>
                <a:lnTo>
                  <a:pt x="2340" y="1285"/>
                </a:lnTo>
                <a:lnTo>
                  <a:pt x="2409" y="1318"/>
                </a:lnTo>
                <a:lnTo>
                  <a:pt x="2474" y="1357"/>
                </a:lnTo>
                <a:lnTo>
                  <a:pt x="2536" y="1403"/>
                </a:lnTo>
                <a:lnTo>
                  <a:pt x="2594" y="1454"/>
                </a:lnTo>
                <a:lnTo>
                  <a:pt x="2640" y="1506"/>
                </a:lnTo>
                <a:lnTo>
                  <a:pt x="2682" y="1561"/>
                </a:lnTo>
                <a:lnTo>
                  <a:pt x="2720" y="1618"/>
                </a:lnTo>
                <a:lnTo>
                  <a:pt x="2751" y="1679"/>
                </a:lnTo>
                <a:lnTo>
                  <a:pt x="2777" y="1741"/>
                </a:lnTo>
                <a:lnTo>
                  <a:pt x="2797" y="1806"/>
                </a:lnTo>
                <a:lnTo>
                  <a:pt x="2812" y="1872"/>
                </a:lnTo>
                <a:lnTo>
                  <a:pt x="2820" y="1940"/>
                </a:lnTo>
                <a:lnTo>
                  <a:pt x="2824" y="2010"/>
                </a:lnTo>
                <a:lnTo>
                  <a:pt x="2820" y="2089"/>
                </a:lnTo>
                <a:lnTo>
                  <a:pt x="2808" y="2167"/>
                </a:lnTo>
                <a:lnTo>
                  <a:pt x="2789" y="2243"/>
                </a:lnTo>
                <a:lnTo>
                  <a:pt x="2762" y="2316"/>
                </a:lnTo>
                <a:lnTo>
                  <a:pt x="3323" y="2876"/>
                </a:lnTo>
                <a:lnTo>
                  <a:pt x="3369" y="2792"/>
                </a:lnTo>
                <a:lnTo>
                  <a:pt x="3410" y="2704"/>
                </a:lnTo>
                <a:lnTo>
                  <a:pt x="3442" y="2613"/>
                </a:lnTo>
                <a:lnTo>
                  <a:pt x="3469" y="2519"/>
                </a:lnTo>
                <a:lnTo>
                  <a:pt x="3488" y="2421"/>
                </a:lnTo>
                <a:lnTo>
                  <a:pt x="3500" y="2323"/>
                </a:lnTo>
                <a:lnTo>
                  <a:pt x="3505" y="2220"/>
                </a:lnTo>
                <a:lnTo>
                  <a:pt x="3500" y="2116"/>
                </a:lnTo>
                <a:lnTo>
                  <a:pt x="3488" y="2013"/>
                </a:lnTo>
                <a:lnTo>
                  <a:pt x="3467" y="1913"/>
                </a:lnTo>
                <a:lnTo>
                  <a:pt x="3439" y="1815"/>
                </a:lnTo>
                <a:lnTo>
                  <a:pt x="3404" y="1722"/>
                </a:lnTo>
                <a:lnTo>
                  <a:pt x="3361" y="1633"/>
                </a:lnTo>
                <a:lnTo>
                  <a:pt x="3312" y="1546"/>
                </a:lnTo>
                <a:lnTo>
                  <a:pt x="3257" y="1465"/>
                </a:lnTo>
                <a:lnTo>
                  <a:pt x="3196" y="1388"/>
                </a:lnTo>
                <a:lnTo>
                  <a:pt x="3129" y="1315"/>
                </a:lnTo>
                <a:lnTo>
                  <a:pt x="3057" y="1249"/>
                </a:lnTo>
                <a:lnTo>
                  <a:pt x="2980" y="1188"/>
                </a:lnTo>
                <a:lnTo>
                  <a:pt x="2898" y="1132"/>
                </a:lnTo>
                <a:lnTo>
                  <a:pt x="2812" y="1084"/>
                </a:lnTo>
                <a:lnTo>
                  <a:pt x="2722" y="1042"/>
                </a:lnTo>
                <a:lnTo>
                  <a:pt x="2628" y="1005"/>
                </a:lnTo>
                <a:lnTo>
                  <a:pt x="2531" y="978"/>
                </a:lnTo>
                <a:lnTo>
                  <a:pt x="2430" y="958"/>
                </a:lnTo>
                <a:lnTo>
                  <a:pt x="2327" y="944"/>
                </a:lnTo>
                <a:lnTo>
                  <a:pt x="2222" y="940"/>
                </a:lnTo>
                <a:close/>
                <a:moveTo>
                  <a:pt x="2231" y="0"/>
                </a:moveTo>
                <a:lnTo>
                  <a:pt x="2357" y="4"/>
                </a:lnTo>
                <a:lnTo>
                  <a:pt x="2482" y="15"/>
                </a:lnTo>
                <a:lnTo>
                  <a:pt x="2509" y="22"/>
                </a:lnTo>
                <a:lnTo>
                  <a:pt x="2532" y="32"/>
                </a:lnTo>
                <a:lnTo>
                  <a:pt x="2554" y="49"/>
                </a:lnTo>
                <a:lnTo>
                  <a:pt x="2570" y="69"/>
                </a:lnTo>
                <a:lnTo>
                  <a:pt x="2582" y="92"/>
                </a:lnTo>
                <a:lnTo>
                  <a:pt x="2589" y="118"/>
                </a:lnTo>
                <a:lnTo>
                  <a:pt x="2590" y="145"/>
                </a:lnTo>
                <a:lnTo>
                  <a:pt x="2590" y="202"/>
                </a:lnTo>
                <a:lnTo>
                  <a:pt x="2597" y="256"/>
                </a:lnTo>
                <a:lnTo>
                  <a:pt x="2609" y="310"/>
                </a:lnTo>
                <a:lnTo>
                  <a:pt x="2627" y="361"/>
                </a:lnTo>
                <a:lnTo>
                  <a:pt x="2651" y="410"/>
                </a:lnTo>
                <a:lnTo>
                  <a:pt x="2680" y="456"/>
                </a:lnTo>
                <a:lnTo>
                  <a:pt x="2713" y="499"/>
                </a:lnTo>
                <a:lnTo>
                  <a:pt x="2751" y="537"/>
                </a:lnTo>
                <a:lnTo>
                  <a:pt x="2793" y="572"/>
                </a:lnTo>
                <a:lnTo>
                  <a:pt x="2841" y="602"/>
                </a:lnTo>
                <a:lnTo>
                  <a:pt x="2891" y="626"/>
                </a:lnTo>
                <a:lnTo>
                  <a:pt x="2942" y="644"/>
                </a:lnTo>
                <a:lnTo>
                  <a:pt x="2995" y="656"/>
                </a:lnTo>
                <a:lnTo>
                  <a:pt x="3051" y="661"/>
                </a:lnTo>
                <a:lnTo>
                  <a:pt x="3105" y="660"/>
                </a:lnTo>
                <a:lnTo>
                  <a:pt x="3160" y="653"/>
                </a:lnTo>
                <a:lnTo>
                  <a:pt x="3215" y="641"/>
                </a:lnTo>
                <a:lnTo>
                  <a:pt x="3266" y="624"/>
                </a:lnTo>
                <a:lnTo>
                  <a:pt x="3316" y="601"/>
                </a:lnTo>
                <a:lnTo>
                  <a:pt x="3364" y="574"/>
                </a:lnTo>
                <a:lnTo>
                  <a:pt x="3407" y="540"/>
                </a:lnTo>
                <a:lnTo>
                  <a:pt x="3445" y="502"/>
                </a:lnTo>
                <a:lnTo>
                  <a:pt x="3467" y="484"/>
                </a:lnTo>
                <a:lnTo>
                  <a:pt x="3490" y="471"/>
                </a:lnTo>
                <a:lnTo>
                  <a:pt x="3514" y="464"/>
                </a:lnTo>
                <a:lnTo>
                  <a:pt x="3540" y="461"/>
                </a:lnTo>
                <a:lnTo>
                  <a:pt x="3567" y="465"/>
                </a:lnTo>
                <a:lnTo>
                  <a:pt x="3591" y="475"/>
                </a:lnTo>
                <a:lnTo>
                  <a:pt x="3614" y="488"/>
                </a:lnTo>
                <a:lnTo>
                  <a:pt x="3709" y="569"/>
                </a:lnTo>
                <a:lnTo>
                  <a:pt x="3800" y="656"/>
                </a:lnTo>
                <a:lnTo>
                  <a:pt x="3885" y="747"/>
                </a:lnTo>
                <a:lnTo>
                  <a:pt x="3966" y="844"/>
                </a:lnTo>
                <a:lnTo>
                  <a:pt x="3981" y="867"/>
                </a:lnTo>
                <a:lnTo>
                  <a:pt x="3989" y="891"/>
                </a:lnTo>
                <a:lnTo>
                  <a:pt x="3994" y="917"/>
                </a:lnTo>
                <a:lnTo>
                  <a:pt x="3991" y="943"/>
                </a:lnTo>
                <a:lnTo>
                  <a:pt x="3984" y="969"/>
                </a:lnTo>
                <a:lnTo>
                  <a:pt x="3971" y="992"/>
                </a:lnTo>
                <a:lnTo>
                  <a:pt x="3953" y="1012"/>
                </a:lnTo>
                <a:lnTo>
                  <a:pt x="3914" y="1051"/>
                </a:lnTo>
                <a:lnTo>
                  <a:pt x="3880" y="1094"/>
                </a:lnTo>
                <a:lnTo>
                  <a:pt x="3851" y="1140"/>
                </a:lnTo>
                <a:lnTo>
                  <a:pt x="3830" y="1190"/>
                </a:lnTo>
                <a:lnTo>
                  <a:pt x="3812" y="1240"/>
                </a:lnTo>
                <a:lnTo>
                  <a:pt x="3800" y="1293"/>
                </a:lnTo>
                <a:lnTo>
                  <a:pt x="3793" y="1347"/>
                </a:lnTo>
                <a:lnTo>
                  <a:pt x="3793" y="1400"/>
                </a:lnTo>
                <a:lnTo>
                  <a:pt x="3798" y="1454"/>
                </a:lnTo>
                <a:lnTo>
                  <a:pt x="3811" y="1508"/>
                </a:lnTo>
                <a:lnTo>
                  <a:pt x="3828" y="1560"/>
                </a:lnTo>
                <a:lnTo>
                  <a:pt x="3854" y="1614"/>
                </a:lnTo>
                <a:lnTo>
                  <a:pt x="3887" y="1663"/>
                </a:lnTo>
                <a:lnTo>
                  <a:pt x="3923" y="1707"/>
                </a:lnTo>
                <a:lnTo>
                  <a:pt x="3965" y="1748"/>
                </a:lnTo>
                <a:lnTo>
                  <a:pt x="4011" y="1782"/>
                </a:lnTo>
                <a:lnTo>
                  <a:pt x="4061" y="1810"/>
                </a:lnTo>
                <a:lnTo>
                  <a:pt x="4114" y="1833"/>
                </a:lnTo>
                <a:lnTo>
                  <a:pt x="4170" y="1851"/>
                </a:lnTo>
                <a:lnTo>
                  <a:pt x="4228" y="1861"/>
                </a:lnTo>
                <a:lnTo>
                  <a:pt x="4289" y="1864"/>
                </a:lnTo>
                <a:lnTo>
                  <a:pt x="4316" y="1867"/>
                </a:lnTo>
                <a:lnTo>
                  <a:pt x="4343" y="1875"/>
                </a:lnTo>
                <a:lnTo>
                  <a:pt x="4369" y="1888"/>
                </a:lnTo>
                <a:lnTo>
                  <a:pt x="4392" y="1905"/>
                </a:lnTo>
                <a:lnTo>
                  <a:pt x="4411" y="1925"/>
                </a:lnTo>
                <a:lnTo>
                  <a:pt x="4424" y="1948"/>
                </a:lnTo>
                <a:lnTo>
                  <a:pt x="4432" y="1974"/>
                </a:lnTo>
                <a:lnTo>
                  <a:pt x="4442" y="2099"/>
                </a:lnTo>
                <a:lnTo>
                  <a:pt x="4446" y="2227"/>
                </a:lnTo>
                <a:lnTo>
                  <a:pt x="4442" y="2352"/>
                </a:lnTo>
                <a:lnTo>
                  <a:pt x="4431" y="2478"/>
                </a:lnTo>
                <a:lnTo>
                  <a:pt x="4424" y="2505"/>
                </a:lnTo>
                <a:lnTo>
                  <a:pt x="4413" y="2530"/>
                </a:lnTo>
                <a:lnTo>
                  <a:pt x="4396" y="2550"/>
                </a:lnTo>
                <a:lnTo>
                  <a:pt x="4377" y="2567"/>
                </a:lnTo>
                <a:lnTo>
                  <a:pt x="4353" y="2580"/>
                </a:lnTo>
                <a:lnTo>
                  <a:pt x="4328" y="2586"/>
                </a:lnTo>
                <a:lnTo>
                  <a:pt x="4301" y="2588"/>
                </a:lnTo>
                <a:lnTo>
                  <a:pt x="4273" y="2586"/>
                </a:lnTo>
                <a:lnTo>
                  <a:pt x="4214" y="2590"/>
                </a:lnTo>
                <a:lnTo>
                  <a:pt x="4157" y="2601"/>
                </a:lnTo>
                <a:lnTo>
                  <a:pt x="4103" y="2618"/>
                </a:lnTo>
                <a:lnTo>
                  <a:pt x="4050" y="2641"/>
                </a:lnTo>
                <a:lnTo>
                  <a:pt x="4000" y="2669"/>
                </a:lnTo>
                <a:lnTo>
                  <a:pt x="3954" y="2704"/>
                </a:lnTo>
                <a:lnTo>
                  <a:pt x="3912" y="2743"/>
                </a:lnTo>
                <a:lnTo>
                  <a:pt x="3876" y="2787"/>
                </a:lnTo>
                <a:lnTo>
                  <a:pt x="3845" y="2835"/>
                </a:lnTo>
                <a:lnTo>
                  <a:pt x="3819" y="2888"/>
                </a:lnTo>
                <a:lnTo>
                  <a:pt x="3800" y="2941"/>
                </a:lnTo>
                <a:lnTo>
                  <a:pt x="3788" y="2995"/>
                </a:lnTo>
                <a:lnTo>
                  <a:pt x="3781" y="3049"/>
                </a:lnTo>
                <a:lnTo>
                  <a:pt x="3781" y="3103"/>
                </a:lnTo>
                <a:lnTo>
                  <a:pt x="3788" y="3157"/>
                </a:lnTo>
                <a:lnTo>
                  <a:pt x="3800" y="3210"/>
                </a:lnTo>
                <a:lnTo>
                  <a:pt x="3817" y="3261"/>
                </a:lnTo>
                <a:lnTo>
                  <a:pt x="3840" y="3310"/>
                </a:lnTo>
                <a:lnTo>
                  <a:pt x="3869" y="3357"/>
                </a:lnTo>
                <a:lnTo>
                  <a:pt x="3904" y="3401"/>
                </a:lnTo>
                <a:lnTo>
                  <a:pt x="3943" y="3441"/>
                </a:lnTo>
                <a:lnTo>
                  <a:pt x="3961" y="3462"/>
                </a:lnTo>
                <a:lnTo>
                  <a:pt x="3975" y="3485"/>
                </a:lnTo>
                <a:lnTo>
                  <a:pt x="3981" y="3510"/>
                </a:lnTo>
                <a:lnTo>
                  <a:pt x="3984" y="3536"/>
                </a:lnTo>
                <a:lnTo>
                  <a:pt x="3980" y="3562"/>
                </a:lnTo>
                <a:lnTo>
                  <a:pt x="3971" y="3587"/>
                </a:lnTo>
                <a:lnTo>
                  <a:pt x="3956" y="3610"/>
                </a:lnTo>
                <a:lnTo>
                  <a:pt x="3874" y="3706"/>
                </a:lnTo>
                <a:lnTo>
                  <a:pt x="3786" y="3798"/>
                </a:lnTo>
                <a:lnTo>
                  <a:pt x="3694" y="3884"/>
                </a:lnTo>
                <a:lnTo>
                  <a:pt x="3597" y="3965"/>
                </a:lnTo>
                <a:lnTo>
                  <a:pt x="3574" y="3980"/>
                </a:lnTo>
                <a:lnTo>
                  <a:pt x="3549" y="3988"/>
                </a:lnTo>
                <a:lnTo>
                  <a:pt x="3523" y="3991"/>
                </a:lnTo>
                <a:lnTo>
                  <a:pt x="3498" y="3989"/>
                </a:lnTo>
                <a:lnTo>
                  <a:pt x="3472" y="3981"/>
                </a:lnTo>
                <a:lnTo>
                  <a:pt x="3449" y="3969"/>
                </a:lnTo>
                <a:lnTo>
                  <a:pt x="3429" y="3951"/>
                </a:lnTo>
                <a:lnTo>
                  <a:pt x="3391" y="3913"/>
                </a:lnTo>
                <a:lnTo>
                  <a:pt x="3347" y="3881"/>
                </a:lnTo>
                <a:lnTo>
                  <a:pt x="3301" y="3854"/>
                </a:lnTo>
                <a:lnTo>
                  <a:pt x="3251" y="3831"/>
                </a:lnTo>
                <a:lnTo>
                  <a:pt x="3200" y="3813"/>
                </a:lnTo>
                <a:lnTo>
                  <a:pt x="3146" y="3801"/>
                </a:lnTo>
                <a:lnTo>
                  <a:pt x="3091" y="3794"/>
                </a:lnTo>
                <a:lnTo>
                  <a:pt x="3037" y="3793"/>
                </a:lnTo>
                <a:lnTo>
                  <a:pt x="2983" y="3798"/>
                </a:lnTo>
                <a:lnTo>
                  <a:pt x="2930" y="3809"/>
                </a:lnTo>
                <a:lnTo>
                  <a:pt x="2879" y="3826"/>
                </a:lnTo>
                <a:lnTo>
                  <a:pt x="2823" y="3853"/>
                </a:lnTo>
                <a:lnTo>
                  <a:pt x="2773" y="3885"/>
                </a:lnTo>
                <a:lnTo>
                  <a:pt x="2728" y="3923"/>
                </a:lnTo>
                <a:lnTo>
                  <a:pt x="2688" y="3966"/>
                </a:lnTo>
                <a:lnTo>
                  <a:pt x="2652" y="4015"/>
                </a:lnTo>
                <a:lnTo>
                  <a:pt x="2624" y="4066"/>
                </a:lnTo>
                <a:lnTo>
                  <a:pt x="2601" y="4120"/>
                </a:lnTo>
                <a:lnTo>
                  <a:pt x="2585" y="4179"/>
                </a:lnTo>
                <a:lnTo>
                  <a:pt x="2575" y="4238"/>
                </a:lnTo>
                <a:lnTo>
                  <a:pt x="2574" y="4299"/>
                </a:lnTo>
                <a:lnTo>
                  <a:pt x="2573" y="4326"/>
                </a:lnTo>
                <a:lnTo>
                  <a:pt x="2564" y="4352"/>
                </a:lnTo>
                <a:lnTo>
                  <a:pt x="2552" y="4375"/>
                </a:lnTo>
                <a:lnTo>
                  <a:pt x="2535" y="4394"/>
                </a:lnTo>
                <a:lnTo>
                  <a:pt x="2514" y="4410"/>
                </a:lnTo>
                <a:lnTo>
                  <a:pt x="2491" y="4421"/>
                </a:lnTo>
                <a:lnTo>
                  <a:pt x="2464" y="4426"/>
                </a:lnTo>
                <a:lnTo>
                  <a:pt x="2342" y="4437"/>
                </a:lnTo>
                <a:lnTo>
                  <a:pt x="2220" y="4440"/>
                </a:lnTo>
                <a:lnTo>
                  <a:pt x="2092" y="4437"/>
                </a:lnTo>
                <a:lnTo>
                  <a:pt x="1964" y="4425"/>
                </a:lnTo>
                <a:lnTo>
                  <a:pt x="1937" y="4419"/>
                </a:lnTo>
                <a:lnTo>
                  <a:pt x="1913" y="4407"/>
                </a:lnTo>
                <a:lnTo>
                  <a:pt x="1892" y="4391"/>
                </a:lnTo>
                <a:lnTo>
                  <a:pt x="1876" y="4372"/>
                </a:lnTo>
                <a:lnTo>
                  <a:pt x="1864" y="4349"/>
                </a:lnTo>
                <a:lnTo>
                  <a:pt x="1856" y="4323"/>
                </a:lnTo>
                <a:lnTo>
                  <a:pt x="1855" y="4295"/>
                </a:lnTo>
                <a:lnTo>
                  <a:pt x="1855" y="4239"/>
                </a:lnTo>
                <a:lnTo>
                  <a:pt x="1849" y="4184"/>
                </a:lnTo>
                <a:lnTo>
                  <a:pt x="1837" y="4131"/>
                </a:lnTo>
                <a:lnTo>
                  <a:pt x="1818" y="4078"/>
                </a:lnTo>
                <a:lnTo>
                  <a:pt x="1795" y="4030"/>
                </a:lnTo>
                <a:lnTo>
                  <a:pt x="1766" y="3984"/>
                </a:lnTo>
                <a:lnTo>
                  <a:pt x="1733" y="3942"/>
                </a:lnTo>
                <a:lnTo>
                  <a:pt x="1695" y="3903"/>
                </a:lnTo>
                <a:lnTo>
                  <a:pt x="1651" y="3867"/>
                </a:lnTo>
                <a:lnTo>
                  <a:pt x="1605" y="3838"/>
                </a:lnTo>
                <a:lnTo>
                  <a:pt x="1554" y="3813"/>
                </a:lnTo>
                <a:lnTo>
                  <a:pt x="1502" y="3796"/>
                </a:lnTo>
                <a:lnTo>
                  <a:pt x="1449" y="3785"/>
                </a:lnTo>
                <a:lnTo>
                  <a:pt x="1395" y="3780"/>
                </a:lnTo>
                <a:lnTo>
                  <a:pt x="1340" y="3780"/>
                </a:lnTo>
                <a:lnTo>
                  <a:pt x="1286" y="3786"/>
                </a:lnTo>
                <a:lnTo>
                  <a:pt x="1231" y="3798"/>
                </a:lnTo>
                <a:lnTo>
                  <a:pt x="1179" y="3816"/>
                </a:lnTo>
                <a:lnTo>
                  <a:pt x="1128" y="3839"/>
                </a:lnTo>
                <a:lnTo>
                  <a:pt x="1082" y="3867"/>
                </a:lnTo>
                <a:lnTo>
                  <a:pt x="1039" y="3900"/>
                </a:lnTo>
                <a:lnTo>
                  <a:pt x="1000" y="3938"/>
                </a:lnTo>
                <a:lnTo>
                  <a:pt x="979" y="3957"/>
                </a:lnTo>
                <a:lnTo>
                  <a:pt x="956" y="3969"/>
                </a:lnTo>
                <a:lnTo>
                  <a:pt x="931" y="3977"/>
                </a:lnTo>
                <a:lnTo>
                  <a:pt x="905" y="3978"/>
                </a:lnTo>
                <a:lnTo>
                  <a:pt x="879" y="3976"/>
                </a:lnTo>
                <a:lnTo>
                  <a:pt x="853" y="3966"/>
                </a:lnTo>
                <a:lnTo>
                  <a:pt x="830" y="3951"/>
                </a:lnTo>
                <a:lnTo>
                  <a:pt x="736" y="3870"/>
                </a:lnTo>
                <a:lnTo>
                  <a:pt x="645" y="3784"/>
                </a:lnTo>
                <a:lnTo>
                  <a:pt x="559" y="3693"/>
                </a:lnTo>
                <a:lnTo>
                  <a:pt x="480" y="3596"/>
                </a:lnTo>
                <a:lnTo>
                  <a:pt x="465" y="3574"/>
                </a:lnTo>
                <a:lnTo>
                  <a:pt x="457" y="3548"/>
                </a:lnTo>
                <a:lnTo>
                  <a:pt x="452" y="3523"/>
                </a:lnTo>
                <a:lnTo>
                  <a:pt x="455" y="3497"/>
                </a:lnTo>
                <a:lnTo>
                  <a:pt x="462" y="3472"/>
                </a:lnTo>
                <a:lnTo>
                  <a:pt x="474" y="3449"/>
                </a:lnTo>
                <a:lnTo>
                  <a:pt x="493" y="3429"/>
                </a:lnTo>
                <a:lnTo>
                  <a:pt x="531" y="3389"/>
                </a:lnTo>
                <a:lnTo>
                  <a:pt x="565" y="3345"/>
                </a:lnTo>
                <a:lnTo>
                  <a:pt x="593" y="3299"/>
                </a:lnTo>
                <a:lnTo>
                  <a:pt x="616" y="3251"/>
                </a:lnTo>
                <a:lnTo>
                  <a:pt x="634" y="3199"/>
                </a:lnTo>
                <a:lnTo>
                  <a:pt x="646" y="3146"/>
                </a:lnTo>
                <a:lnTo>
                  <a:pt x="653" y="3094"/>
                </a:lnTo>
                <a:lnTo>
                  <a:pt x="653" y="3040"/>
                </a:lnTo>
                <a:lnTo>
                  <a:pt x="646" y="2985"/>
                </a:lnTo>
                <a:lnTo>
                  <a:pt x="635" y="2933"/>
                </a:lnTo>
                <a:lnTo>
                  <a:pt x="616" y="2880"/>
                </a:lnTo>
                <a:lnTo>
                  <a:pt x="591" y="2826"/>
                </a:lnTo>
                <a:lnTo>
                  <a:pt x="558" y="2776"/>
                </a:lnTo>
                <a:lnTo>
                  <a:pt x="520" y="2730"/>
                </a:lnTo>
                <a:lnTo>
                  <a:pt x="478" y="2689"/>
                </a:lnTo>
                <a:lnTo>
                  <a:pt x="432" y="2655"/>
                </a:lnTo>
                <a:lnTo>
                  <a:pt x="382" y="2626"/>
                </a:lnTo>
                <a:lnTo>
                  <a:pt x="329" y="2604"/>
                </a:lnTo>
                <a:lnTo>
                  <a:pt x="274" y="2588"/>
                </a:lnTo>
                <a:lnTo>
                  <a:pt x="217" y="2578"/>
                </a:lnTo>
                <a:lnTo>
                  <a:pt x="160" y="2576"/>
                </a:lnTo>
                <a:lnTo>
                  <a:pt x="131" y="2573"/>
                </a:lnTo>
                <a:lnTo>
                  <a:pt x="104" y="2565"/>
                </a:lnTo>
                <a:lnTo>
                  <a:pt x="77" y="2553"/>
                </a:lnTo>
                <a:lnTo>
                  <a:pt x="54" y="2536"/>
                </a:lnTo>
                <a:lnTo>
                  <a:pt x="35" y="2516"/>
                </a:lnTo>
                <a:lnTo>
                  <a:pt x="20" y="2493"/>
                </a:lnTo>
                <a:lnTo>
                  <a:pt x="14" y="2466"/>
                </a:lnTo>
                <a:lnTo>
                  <a:pt x="3" y="2340"/>
                </a:lnTo>
                <a:lnTo>
                  <a:pt x="0" y="2214"/>
                </a:lnTo>
                <a:lnTo>
                  <a:pt x="4" y="2087"/>
                </a:lnTo>
                <a:lnTo>
                  <a:pt x="15" y="1961"/>
                </a:lnTo>
                <a:lnTo>
                  <a:pt x="20" y="1936"/>
                </a:lnTo>
                <a:lnTo>
                  <a:pt x="31" y="1911"/>
                </a:lnTo>
                <a:lnTo>
                  <a:pt x="46" y="1891"/>
                </a:lnTo>
                <a:lnTo>
                  <a:pt x="65" y="1875"/>
                </a:lnTo>
                <a:lnTo>
                  <a:pt x="88" y="1863"/>
                </a:lnTo>
                <a:lnTo>
                  <a:pt x="114" y="1855"/>
                </a:lnTo>
                <a:lnTo>
                  <a:pt x="144" y="1853"/>
                </a:lnTo>
                <a:lnTo>
                  <a:pt x="207" y="1849"/>
                </a:lnTo>
                <a:lnTo>
                  <a:pt x="270" y="1840"/>
                </a:lnTo>
                <a:lnTo>
                  <a:pt x="329" y="1822"/>
                </a:lnTo>
                <a:lnTo>
                  <a:pt x="385" y="1800"/>
                </a:lnTo>
                <a:lnTo>
                  <a:pt x="438" y="1771"/>
                </a:lnTo>
                <a:lnTo>
                  <a:pt x="486" y="1737"/>
                </a:lnTo>
                <a:lnTo>
                  <a:pt x="530" y="1698"/>
                </a:lnTo>
                <a:lnTo>
                  <a:pt x="568" y="1654"/>
                </a:lnTo>
                <a:lnTo>
                  <a:pt x="600" y="1606"/>
                </a:lnTo>
                <a:lnTo>
                  <a:pt x="627" y="1553"/>
                </a:lnTo>
                <a:lnTo>
                  <a:pt x="645" y="1500"/>
                </a:lnTo>
                <a:lnTo>
                  <a:pt x="658" y="1446"/>
                </a:lnTo>
                <a:lnTo>
                  <a:pt x="664" y="1392"/>
                </a:lnTo>
                <a:lnTo>
                  <a:pt x="664" y="1336"/>
                </a:lnTo>
                <a:lnTo>
                  <a:pt x="658" y="1284"/>
                </a:lnTo>
                <a:lnTo>
                  <a:pt x="646" y="1230"/>
                </a:lnTo>
                <a:lnTo>
                  <a:pt x="629" y="1180"/>
                </a:lnTo>
                <a:lnTo>
                  <a:pt x="606" y="1130"/>
                </a:lnTo>
                <a:lnTo>
                  <a:pt x="576" y="1082"/>
                </a:lnTo>
                <a:lnTo>
                  <a:pt x="542" y="1039"/>
                </a:lnTo>
                <a:lnTo>
                  <a:pt x="503" y="998"/>
                </a:lnTo>
                <a:lnTo>
                  <a:pt x="485" y="978"/>
                </a:lnTo>
                <a:lnTo>
                  <a:pt x="471" y="955"/>
                </a:lnTo>
                <a:lnTo>
                  <a:pt x="465" y="931"/>
                </a:lnTo>
                <a:lnTo>
                  <a:pt x="462" y="905"/>
                </a:lnTo>
                <a:lnTo>
                  <a:pt x="466" y="878"/>
                </a:lnTo>
                <a:lnTo>
                  <a:pt x="474" y="854"/>
                </a:lnTo>
                <a:lnTo>
                  <a:pt x="489" y="831"/>
                </a:lnTo>
                <a:lnTo>
                  <a:pt x="572" y="735"/>
                </a:lnTo>
                <a:lnTo>
                  <a:pt x="658" y="643"/>
                </a:lnTo>
                <a:lnTo>
                  <a:pt x="752" y="556"/>
                </a:lnTo>
                <a:lnTo>
                  <a:pt x="849" y="475"/>
                </a:lnTo>
                <a:lnTo>
                  <a:pt x="872" y="461"/>
                </a:lnTo>
                <a:lnTo>
                  <a:pt x="897" y="452"/>
                </a:lnTo>
                <a:lnTo>
                  <a:pt x="923" y="449"/>
                </a:lnTo>
                <a:lnTo>
                  <a:pt x="948" y="452"/>
                </a:lnTo>
                <a:lnTo>
                  <a:pt x="973" y="459"/>
                </a:lnTo>
                <a:lnTo>
                  <a:pt x="996" y="471"/>
                </a:lnTo>
                <a:lnTo>
                  <a:pt x="1016" y="490"/>
                </a:lnTo>
                <a:lnTo>
                  <a:pt x="1055" y="526"/>
                </a:lnTo>
                <a:lnTo>
                  <a:pt x="1099" y="559"/>
                </a:lnTo>
                <a:lnTo>
                  <a:pt x="1145" y="587"/>
                </a:lnTo>
                <a:lnTo>
                  <a:pt x="1195" y="610"/>
                </a:lnTo>
                <a:lnTo>
                  <a:pt x="1246" y="628"/>
                </a:lnTo>
                <a:lnTo>
                  <a:pt x="1300" y="640"/>
                </a:lnTo>
                <a:lnTo>
                  <a:pt x="1355" y="647"/>
                </a:lnTo>
                <a:lnTo>
                  <a:pt x="1409" y="647"/>
                </a:lnTo>
                <a:lnTo>
                  <a:pt x="1463" y="643"/>
                </a:lnTo>
                <a:lnTo>
                  <a:pt x="1516" y="632"/>
                </a:lnTo>
                <a:lnTo>
                  <a:pt x="1567" y="614"/>
                </a:lnTo>
                <a:lnTo>
                  <a:pt x="1622" y="588"/>
                </a:lnTo>
                <a:lnTo>
                  <a:pt x="1672" y="555"/>
                </a:lnTo>
                <a:lnTo>
                  <a:pt x="1718" y="517"/>
                </a:lnTo>
                <a:lnTo>
                  <a:pt x="1758" y="473"/>
                </a:lnTo>
                <a:lnTo>
                  <a:pt x="1792" y="426"/>
                </a:lnTo>
                <a:lnTo>
                  <a:pt x="1822" y="375"/>
                </a:lnTo>
                <a:lnTo>
                  <a:pt x="1845" y="319"/>
                </a:lnTo>
                <a:lnTo>
                  <a:pt x="1860" y="261"/>
                </a:lnTo>
                <a:lnTo>
                  <a:pt x="1869" y="202"/>
                </a:lnTo>
                <a:lnTo>
                  <a:pt x="1871" y="141"/>
                </a:lnTo>
                <a:lnTo>
                  <a:pt x="1875" y="110"/>
                </a:lnTo>
                <a:lnTo>
                  <a:pt x="1884" y="81"/>
                </a:lnTo>
                <a:lnTo>
                  <a:pt x="1902" y="55"/>
                </a:lnTo>
                <a:lnTo>
                  <a:pt x="1924" y="35"/>
                </a:lnTo>
                <a:lnTo>
                  <a:pt x="1951" y="22"/>
                </a:lnTo>
                <a:lnTo>
                  <a:pt x="1982" y="14"/>
                </a:lnTo>
                <a:lnTo>
                  <a:pt x="2106" y="4"/>
                </a:lnTo>
                <a:lnTo>
                  <a:pt x="22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9" name="Group 484"/>
          <p:cNvGrpSpPr/>
          <p:nvPr/>
        </p:nvGrpSpPr>
        <p:grpSpPr>
          <a:xfrm flipH="1">
            <a:off x="7479101" y="3528204"/>
            <a:ext cx="388190" cy="379562"/>
            <a:chOff x="2920999" y="3198813"/>
            <a:chExt cx="481013" cy="477838"/>
          </a:xfrm>
          <a:solidFill>
            <a:schemeClr val="bg1"/>
          </a:solidFill>
        </p:grpSpPr>
        <p:sp>
          <p:nvSpPr>
            <p:cNvPr id="80" name="Freeform 374"/>
            <p:cNvSpPr>
              <a:spLocks noEditPoints="1"/>
            </p:cNvSpPr>
            <p:nvPr/>
          </p:nvSpPr>
          <p:spPr bwMode="auto">
            <a:xfrm>
              <a:off x="2920999" y="3198813"/>
              <a:ext cx="481013" cy="477838"/>
            </a:xfrm>
            <a:custGeom>
              <a:avLst/>
              <a:gdLst>
                <a:gd name="T0" fmla="*/ 304 w 3331"/>
                <a:gd name="T1" fmla="*/ 3008 h 3310"/>
                <a:gd name="T2" fmla="*/ 1438 w 3331"/>
                <a:gd name="T3" fmla="*/ 1805 h 3310"/>
                <a:gd name="T4" fmla="*/ 2385 w 3331"/>
                <a:gd name="T5" fmla="*/ 1389 h 3310"/>
                <a:gd name="T6" fmla="*/ 1742 w 3331"/>
                <a:gd name="T7" fmla="*/ 3008 h 3310"/>
                <a:gd name="T8" fmla="*/ 3028 w 3331"/>
                <a:gd name="T9" fmla="*/ 1743 h 3310"/>
                <a:gd name="T10" fmla="*/ 1174 w 3331"/>
                <a:gd name="T11" fmla="*/ 301 h 3310"/>
                <a:gd name="T12" fmla="*/ 1551 w 3331"/>
                <a:gd name="T13" fmla="*/ 1504 h 3310"/>
                <a:gd name="T14" fmla="*/ 2340 w 3331"/>
                <a:gd name="T15" fmla="*/ 1074 h 3310"/>
                <a:gd name="T16" fmla="*/ 2400 w 3331"/>
                <a:gd name="T17" fmla="*/ 1068 h 3310"/>
                <a:gd name="T18" fmla="*/ 2458 w 3331"/>
                <a:gd name="T19" fmla="*/ 1086 h 3310"/>
                <a:gd name="T20" fmla="*/ 3029 w 3331"/>
                <a:gd name="T21" fmla="*/ 301 h 3310"/>
                <a:gd name="T22" fmla="*/ 1022 w 3331"/>
                <a:gd name="T23" fmla="*/ 0 h 3310"/>
                <a:gd name="T24" fmla="*/ 3210 w 3331"/>
                <a:gd name="T25" fmla="*/ 3 h 3310"/>
                <a:gd name="T26" fmla="*/ 3264 w 3331"/>
                <a:gd name="T27" fmla="*/ 26 h 3310"/>
                <a:gd name="T28" fmla="*/ 3305 w 3331"/>
                <a:gd name="T29" fmla="*/ 67 h 3310"/>
                <a:gd name="T30" fmla="*/ 3328 w 3331"/>
                <a:gd name="T31" fmla="*/ 120 h 3310"/>
                <a:gd name="T32" fmla="*/ 3331 w 3331"/>
                <a:gd name="T33" fmla="*/ 3159 h 3310"/>
                <a:gd name="T34" fmla="*/ 3320 w 3331"/>
                <a:gd name="T35" fmla="*/ 3217 h 3310"/>
                <a:gd name="T36" fmla="*/ 3287 w 3331"/>
                <a:gd name="T37" fmla="*/ 3265 h 3310"/>
                <a:gd name="T38" fmla="*/ 3239 w 3331"/>
                <a:gd name="T39" fmla="*/ 3297 h 3310"/>
                <a:gd name="T40" fmla="*/ 3180 w 3331"/>
                <a:gd name="T41" fmla="*/ 3310 h 3310"/>
                <a:gd name="T42" fmla="*/ 121 w 3331"/>
                <a:gd name="T43" fmla="*/ 3307 h 3310"/>
                <a:gd name="T44" fmla="*/ 67 w 3331"/>
                <a:gd name="T45" fmla="*/ 3284 h 3310"/>
                <a:gd name="T46" fmla="*/ 26 w 3331"/>
                <a:gd name="T47" fmla="*/ 3243 h 3310"/>
                <a:gd name="T48" fmla="*/ 3 w 3331"/>
                <a:gd name="T49" fmla="*/ 3189 h 3310"/>
                <a:gd name="T50" fmla="*/ 0 w 3331"/>
                <a:gd name="T51" fmla="*/ 1655 h 3310"/>
                <a:gd name="T52" fmla="*/ 13 w 3331"/>
                <a:gd name="T53" fmla="*/ 1596 h 3310"/>
                <a:gd name="T54" fmla="*/ 45 w 3331"/>
                <a:gd name="T55" fmla="*/ 1548 h 3310"/>
                <a:gd name="T56" fmla="*/ 93 w 3331"/>
                <a:gd name="T57" fmla="*/ 1516 h 3310"/>
                <a:gd name="T58" fmla="*/ 152 w 3331"/>
                <a:gd name="T59" fmla="*/ 1504 h 3310"/>
                <a:gd name="T60" fmla="*/ 871 w 3331"/>
                <a:gd name="T61" fmla="*/ 150 h 3310"/>
                <a:gd name="T62" fmla="*/ 883 w 3331"/>
                <a:gd name="T63" fmla="*/ 92 h 3310"/>
                <a:gd name="T64" fmla="*/ 915 w 3331"/>
                <a:gd name="T65" fmla="*/ 44 h 3310"/>
                <a:gd name="T66" fmla="*/ 963 w 3331"/>
                <a:gd name="T67" fmla="*/ 12 h 3310"/>
                <a:gd name="T68" fmla="*/ 1022 w 3331"/>
                <a:gd name="T69" fmla="*/ 0 h 3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31" h="3310">
                  <a:moveTo>
                    <a:pt x="304" y="1805"/>
                  </a:moveTo>
                  <a:lnTo>
                    <a:pt x="304" y="3008"/>
                  </a:lnTo>
                  <a:lnTo>
                    <a:pt x="1438" y="3008"/>
                  </a:lnTo>
                  <a:lnTo>
                    <a:pt x="1438" y="1805"/>
                  </a:lnTo>
                  <a:lnTo>
                    <a:pt x="304" y="1805"/>
                  </a:lnTo>
                  <a:close/>
                  <a:moveTo>
                    <a:pt x="2385" y="1389"/>
                  </a:moveTo>
                  <a:lnTo>
                    <a:pt x="1742" y="1743"/>
                  </a:lnTo>
                  <a:lnTo>
                    <a:pt x="1742" y="3008"/>
                  </a:lnTo>
                  <a:lnTo>
                    <a:pt x="3028" y="3008"/>
                  </a:lnTo>
                  <a:lnTo>
                    <a:pt x="3028" y="1743"/>
                  </a:lnTo>
                  <a:lnTo>
                    <a:pt x="2385" y="1389"/>
                  </a:lnTo>
                  <a:close/>
                  <a:moveTo>
                    <a:pt x="1174" y="301"/>
                  </a:moveTo>
                  <a:lnTo>
                    <a:pt x="1174" y="1504"/>
                  </a:lnTo>
                  <a:lnTo>
                    <a:pt x="1551" y="1504"/>
                  </a:lnTo>
                  <a:lnTo>
                    <a:pt x="2312" y="1086"/>
                  </a:lnTo>
                  <a:lnTo>
                    <a:pt x="2340" y="1074"/>
                  </a:lnTo>
                  <a:lnTo>
                    <a:pt x="2369" y="1068"/>
                  </a:lnTo>
                  <a:lnTo>
                    <a:pt x="2400" y="1068"/>
                  </a:lnTo>
                  <a:lnTo>
                    <a:pt x="2430" y="1074"/>
                  </a:lnTo>
                  <a:lnTo>
                    <a:pt x="2458" y="1086"/>
                  </a:lnTo>
                  <a:lnTo>
                    <a:pt x="3029" y="1399"/>
                  </a:lnTo>
                  <a:lnTo>
                    <a:pt x="3029" y="301"/>
                  </a:lnTo>
                  <a:lnTo>
                    <a:pt x="1174" y="301"/>
                  </a:lnTo>
                  <a:close/>
                  <a:moveTo>
                    <a:pt x="1022" y="0"/>
                  </a:moveTo>
                  <a:lnTo>
                    <a:pt x="3180" y="0"/>
                  </a:lnTo>
                  <a:lnTo>
                    <a:pt x="3210" y="3"/>
                  </a:lnTo>
                  <a:lnTo>
                    <a:pt x="3239" y="12"/>
                  </a:lnTo>
                  <a:lnTo>
                    <a:pt x="3264" y="26"/>
                  </a:lnTo>
                  <a:lnTo>
                    <a:pt x="3287" y="44"/>
                  </a:lnTo>
                  <a:lnTo>
                    <a:pt x="3305" y="67"/>
                  </a:lnTo>
                  <a:lnTo>
                    <a:pt x="3320" y="92"/>
                  </a:lnTo>
                  <a:lnTo>
                    <a:pt x="3328" y="120"/>
                  </a:lnTo>
                  <a:lnTo>
                    <a:pt x="3331" y="150"/>
                  </a:lnTo>
                  <a:lnTo>
                    <a:pt x="3331" y="3159"/>
                  </a:lnTo>
                  <a:lnTo>
                    <a:pt x="3328" y="3189"/>
                  </a:lnTo>
                  <a:lnTo>
                    <a:pt x="3320" y="3217"/>
                  </a:lnTo>
                  <a:lnTo>
                    <a:pt x="3305" y="3243"/>
                  </a:lnTo>
                  <a:lnTo>
                    <a:pt x="3287" y="3265"/>
                  </a:lnTo>
                  <a:lnTo>
                    <a:pt x="3264" y="3284"/>
                  </a:lnTo>
                  <a:lnTo>
                    <a:pt x="3239" y="3297"/>
                  </a:lnTo>
                  <a:lnTo>
                    <a:pt x="3210" y="3307"/>
                  </a:lnTo>
                  <a:lnTo>
                    <a:pt x="3180" y="3310"/>
                  </a:lnTo>
                  <a:lnTo>
                    <a:pt x="152" y="3310"/>
                  </a:lnTo>
                  <a:lnTo>
                    <a:pt x="121" y="3307"/>
                  </a:lnTo>
                  <a:lnTo>
                    <a:pt x="93" y="3297"/>
                  </a:lnTo>
                  <a:lnTo>
                    <a:pt x="67" y="3284"/>
                  </a:lnTo>
                  <a:lnTo>
                    <a:pt x="45" y="3265"/>
                  </a:lnTo>
                  <a:lnTo>
                    <a:pt x="26" y="3243"/>
                  </a:lnTo>
                  <a:lnTo>
                    <a:pt x="13" y="3217"/>
                  </a:lnTo>
                  <a:lnTo>
                    <a:pt x="3" y="3189"/>
                  </a:lnTo>
                  <a:lnTo>
                    <a:pt x="0" y="3159"/>
                  </a:lnTo>
                  <a:lnTo>
                    <a:pt x="0" y="1655"/>
                  </a:lnTo>
                  <a:lnTo>
                    <a:pt x="3" y="1624"/>
                  </a:lnTo>
                  <a:lnTo>
                    <a:pt x="13" y="1596"/>
                  </a:lnTo>
                  <a:lnTo>
                    <a:pt x="26" y="1571"/>
                  </a:lnTo>
                  <a:lnTo>
                    <a:pt x="45" y="1548"/>
                  </a:lnTo>
                  <a:lnTo>
                    <a:pt x="67" y="1530"/>
                  </a:lnTo>
                  <a:lnTo>
                    <a:pt x="93" y="1516"/>
                  </a:lnTo>
                  <a:lnTo>
                    <a:pt x="121" y="1507"/>
                  </a:lnTo>
                  <a:lnTo>
                    <a:pt x="152" y="1504"/>
                  </a:lnTo>
                  <a:lnTo>
                    <a:pt x="871" y="1504"/>
                  </a:lnTo>
                  <a:lnTo>
                    <a:pt x="871" y="150"/>
                  </a:lnTo>
                  <a:lnTo>
                    <a:pt x="874" y="120"/>
                  </a:lnTo>
                  <a:lnTo>
                    <a:pt x="883" y="92"/>
                  </a:lnTo>
                  <a:lnTo>
                    <a:pt x="897" y="67"/>
                  </a:lnTo>
                  <a:lnTo>
                    <a:pt x="915" y="44"/>
                  </a:lnTo>
                  <a:lnTo>
                    <a:pt x="938" y="26"/>
                  </a:lnTo>
                  <a:lnTo>
                    <a:pt x="963" y="12"/>
                  </a:lnTo>
                  <a:lnTo>
                    <a:pt x="991" y="3"/>
                  </a:lnTo>
                  <a:lnTo>
                    <a:pt x="10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375"/>
            <p:cNvSpPr>
              <a:spLocks/>
            </p:cNvSpPr>
            <p:nvPr/>
          </p:nvSpPr>
          <p:spPr bwMode="auto">
            <a:xfrm>
              <a:off x="2986088" y="3486150"/>
              <a:ext cx="44450" cy="44450"/>
            </a:xfrm>
            <a:custGeom>
              <a:avLst/>
              <a:gdLst>
                <a:gd name="T0" fmla="*/ 38 w 303"/>
                <a:gd name="T1" fmla="*/ 0 h 301"/>
                <a:gd name="T2" fmla="*/ 265 w 303"/>
                <a:gd name="T3" fmla="*/ 0 h 301"/>
                <a:gd name="T4" fmla="*/ 280 w 303"/>
                <a:gd name="T5" fmla="*/ 3 h 301"/>
                <a:gd name="T6" fmla="*/ 292 w 303"/>
                <a:gd name="T7" fmla="*/ 11 h 301"/>
                <a:gd name="T8" fmla="*/ 301 w 303"/>
                <a:gd name="T9" fmla="*/ 23 h 301"/>
                <a:gd name="T10" fmla="*/ 303 w 303"/>
                <a:gd name="T11" fmla="*/ 37 h 301"/>
                <a:gd name="T12" fmla="*/ 303 w 303"/>
                <a:gd name="T13" fmla="*/ 263 h 301"/>
                <a:gd name="T14" fmla="*/ 300 w 303"/>
                <a:gd name="T15" fmla="*/ 278 h 301"/>
                <a:gd name="T16" fmla="*/ 292 w 303"/>
                <a:gd name="T17" fmla="*/ 290 h 301"/>
                <a:gd name="T18" fmla="*/ 280 w 303"/>
                <a:gd name="T19" fmla="*/ 297 h 301"/>
                <a:gd name="T20" fmla="*/ 265 w 303"/>
                <a:gd name="T21" fmla="*/ 301 h 301"/>
                <a:gd name="T22" fmla="*/ 38 w 303"/>
                <a:gd name="T23" fmla="*/ 301 h 301"/>
                <a:gd name="T24" fmla="*/ 23 w 303"/>
                <a:gd name="T25" fmla="*/ 297 h 301"/>
                <a:gd name="T26" fmla="*/ 12 w 303"/>
                <a:gd name="T27" fmla="*/ 290 h 301"/>
                <a:gd name="T28" fmla="*/ 3 w 303"/>
                <a:gd name="T29" fmla="*/ 278 h 301"/>
                <a:gd name="T30" fmla="*/ 0 w 303"/>
                <a:gd name="T31" fmla="*/ 263 h 301"/>
                <a:gd name="T32" fmla="*/ 0 w 303"/>
                <a:gd name="T33" fmla="*/ 37 h 301"/>
                <a:gd name="T34" fmla="*/ 3 w 303"/>
                <a:gd name="T35" fmla="*/ 23 h 301"/>
                <a:gd name="T36" fmla="*/ 12 w 303"/>
                <a:gd name="T37" fmla="*/ 11 h 301"/>
                <a:gd name="T38" fmla="*/ 23 w 303"/>
                <a:gd name="T39" fmla="*/ 3 h 301"/>
                <a:gd name="T40" fmla="*/ 38 w 303"/>
                <a:gd name="T4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301">
                  <a:moveTo>
                    <a:pt x="38" y="0"/>
                  </a:moveTo>
                  <a:lnTo>
                    <a:pt x="265" y="0"/>
                  </a:lnTo>
                  <a:lnTo>
                    <a:pt x="280" y="3"/>
                  </a:lnTo>
                  <a:lnTo>
                    <a:pt x="292" y="11"/>
                  </a:lnTo>
                  <a:lnTo>
                    <a:pt x="301" y="23"/>
                  </a:lnTo>
                  <a:lnTo>
                    <a:pt x="303" y="37"/>
                  </a:lnTo>
                  <a:lnTo>
                    <a:pt x="303" y="263"/>
                  </a:lnTo>
                  <a:lnTo>
                    <a:pt x="300" y="278"/>
                  </a:lnTo>
                  <a:lnTo>
                    <a:pt x="292" y="290"/>
                  </a:lnTo>
                  <a:lnTo>
                    <a:pt x="280" y="297"/>
                  </a:lnTo>
                  <a:lnTo>
                    <a:pt x="265" y="301"/>
                  </a:lnTo>
                  <a:lnTo>
                    <a:pt x="38" y="301"/>
                  </a:lnTo>
                  <a:lnTo>
                    <a:pt x="23" y="297"/>
                  </a:lnTo>
                  <a:lnTo>
                    <a:pt x="12" y="290"/>
                  </a:lnTo>
                  <a:lnTo>
                    <a:pt x="3" y="278"/>
                  </a:lnTo>
                  <a:lnTo>
                    <a:pt x="0" y="263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1"/>
                  </a:lnTo>
                  <a:lnTo>
                    <a:pt x="23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376"/>
            <p:cNvSpPr>
              <a:spLocks/>
            </p:cNvSpPr>
            <p:nvPr/>
          </p:nvSpPr>
          <p:spPr bwMode="auto">
            <a:xfrm>
              <a:off x="3062288" y="3486150"/>
              <a:ext cx="44450" cy="44450"/>
            </a:xfrm>
            <a:custGeom>
              <a:avLst/>
              <a:gdLst>
                <a:gd name="T0" fmla="*/ 38 w 304"/>
                <a:gd name="T1" fmla="*/ 0 h 301"/>
                <a:gd name="T2" fmla="*/ 266 w 304"/>
                <a:gd name="T3" fmla="*/ 0 h 301"/>
                <a:gd name="T4" fmla="*/ 281 w 304"/>
                <a:gd name="T5" fmla="*/ 3 h 301"/>
                <a:gd name="T6" fmla="*/ 292 w 304"/>
                <a:gd name="T7" fmla="*/ 11 h 301"/>
                <a:gd name="T8" fmla="*/ 301 w 304"/>
                <a:gd name="T9" fmla="*/ 23 h 301"/>
                <a:gd name="T10" fmla="*/ 304 w 304"/>
                <a:gd name="T11" fmla="*/ 37 h 301"/>
                <a:gd name="T12" fmla="*/ 304 w 304"/>
                <a:gd name="T13" fmla="*/ 263 h 301"/>
                <a:gd name="T14" fmla="*/ 301 w 304"/>
                <a:gd name="T15" fmla="*/ 278 h 301"/>
                <a:gd name="T16" fmla="*/ 292 w 304"/>
                <a:gd name="T17" fmla="*/ 290 h 301"/>
                <a:gd name="T18" fmla="*/ 281 w 304"/>
                <a:gd name="T19" fmla="*/ 297 h 301"/>
                <a:gd name="T20" fmla="*/ 266 w 304"/>
                <a:gd name="T21" fmla="*/ 301 h 301"/>
                <a:gd name="T22" fmla="*/ 38 w 304"/>
                <a:gd name="T23" fmla="*/ 301 h 301"/>
                <a:gd name="T24" fmla="*/ 23 w 304"/>
                <a:gd name="T25" fmla="*/ 297 h 301"/>
                <a:gd name="T26" fmla="*/ 12 w 304"/>
                <a:gd name="T27" fmla="*/ 290 h 301"/>
                <a:gd name="T28" fmla="*/ 3 w 304"/>
                <a:gd name="T29" fmla="*/ 278 h 301"/>
                <a:gd name="T30" fmla="*/ 0 w 304"/>
                <a:gd name="T31" fmla="*/ 263 h 301"/>
                <a:gd name="T32" fmla="*/ 0 w 304"/>
                <a:gd name="T33" fmla="*/ 37 h 301"/>
                <a:gd name="T34" fmla="*/ 3 w 304"/>
                <a:gd name="T35" fmla="*/ 23 h 301"/>
                <a:gd name="T36" fmla="*/ 12 w 304"/>
                <a:gd name="T37" fmla="*/ 11 h 301"/>
                <a:gd name="T38" fmla="*/ 23 w 304"/>
                <a:gd name="T39" fmla="*/ 3 h 301"/>
                <a:gd name="T40" fmla="*/ 38 w 304"/>
                <a:gd name="T4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1">
                  <a:moveTo>
                    <a:pt x="38" y="0"/>
                  </a:moveTo>
                  <a:lnTo>
                    <a:pt x="266" y="0"/>
                  </a:lnTo>
                  <a:lnTo>
                    <a:pt x="281" y="3"/>
                  </a:lnTo>
                  <a:lnTo>
                    <a:pt x="292" y="11"/>
                  </a:lnTo>
                  <a:lnTo>
                    <a:pt x="301" y="23"/>
                  </a:lnTo>
                  <a:lnTo>
                    <a:pt x="304" y="37"/>
                  </a:lnTo>
                  <a:lnTo>
                    <a:pt x="304" y="263"/>
                  </a:lnTo>
                  <a:lnTo>
                    <a:pt x="301" y="278"/>
                  </a:lnTo>
                  <a:lnTo>
                    <a:pt x="292" y="290"/>
                  </a:lnTo>
                  <a:lnTo>
                    <a:pt x="281" y="297"/>
                  </a:lnTo>
                  <a:lnTo>
                    <a:pt x="266" y="301"/>
                  </a:lnTo>
                  <a:lnTo>
                    <a:pt x="38" y="301"/>
                  </a:lnTo>
                  <a:lnTo>
                    <a:pt x="23" y="297"/>
                  </a:lnTo>
                  <a:lnTo>
                    <a:pt x="12" y="290"/>
                  </a:lnTo>
                  <a:lnTo>
                    <a:pt x="3" y="278"/>
                  </a:lnTo>
                  <a:lnTo>
                    <a:pt x="0" y="263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1"/>
                  </a:lnTo>
                  <a:lnTo>
                    <a:pt x="23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377"/>
            <p:cNvSpPr>
              <a:spLocks/>
            </p:cNvSpPr>
            <p:nvPr/>
          </p:nvSpPr>
          <p:spPr bwMode="auto">
            <a:xfrm>
              <a:off x="2986088" y="3562350"/>
              <a:ext cx="44450" cy="44450"/>
            </a:xfrm>
            <a:custGeom>
              <a:avLst/>
              <a:gdLst>
                <a:gd name="T0" fmla="*/ 38 w 303"/>
                <a:gd name="T1" fmla="*/ 0 h 302"/>
                <a:gd name="T2" fmla="*/ 265 w 303"/>
                <a:gd name="T3" fmla="*/ 0 h 302"/>
                <a:gd name="T4" fmla="*/ 280 w 303"/>
                <a:gd name="T5" fmla="*/ 3 h 302"/>
                <a:gd name="T6" fmla="*/ 292 w 303"/>
                <a:gd name="T7" fmla="*/ 12 h 302"/>
                <a:gd name="T8" fmla="*/ 301 w 303"/>
                <a:gd name="T9" fmla="*/ 23 h 302"/>
                <a:gd name="T10" fmla="*/ 303 w 303"/>
                <a:gd name="T11" fmla="*/ 38 h 302"/>
                <a:gd name="T12" fmla="*/ 303 w 303"/>
                <a:gd name="T13" fmla="*/ 263 h 302"/>
                <a:gd name="T14" fmla="*/ 300 w 303"/>
                <a:gd name="T15" fmla="*/ 278 h 302"/>
                <a:gd name="T16" fmla="*/ 292 w 303"/>
                <a:gd name="T17" fmla="*/ 290 h 302"/>
                <a:gd name="T18" fmla="*/ 280 w 303"/>
                <a:gd name="T19" fmla="*/ 299 h 302"/>
                <a:gd name="T20" fmla="*/ 265 w 303"/>
                <a:gd name="T21" fmla="*/ 302 h 302"/>
                <a:gd name="T22" fmla="*/ 38 w 303"/>
                <a:gd name="T23" fmla="*/ 302 h 302"/>
                <a:gd name="T24" fmla="*/ 23 w 303"/>
                <a:gd name="T25" fmla="*/ 299 h 302"/>
                <a:gd name="T26" fmla="*/ 12 w 303"/>
                <a:gd name="T27" fmla="*/ 290 h 302"/>
                <a:gd name="T28" fmla="*/ 3 w 303"/>
                <a:gd name="T29" fmla="*/ 278 h 302"/>
                <a:gd name="T30" fmla="*/ 0 w 303"/>
                <a:gd name="T31" fmla="*/ 263 h 302"/>
                <a:gd name="T32" fmla="*/ 0 w 303"/>
                <a:gd name="T33" fmla="*/ 38 h 302"/>
                <a:gd name="T34" fmla="*/ 3 w 303"/>
                <a:gd name="T35" fmla="*/ 23 h 302"/>
                <a:gd name="T36" fmla="*/ 12 w 303"/>
                <a:gd name="T37" fmla="*/ 12 h 302"/>
                <a:gd name="T38" fmla="*/ 23 w 303"/>
                <a:gd name="T39" fmla="*/ 3 h 302"/>
                <a:gd name="T40" fmla="*/ 38 w 303"/>
                <a:gd name="T4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302">
                  <a:moveTo>
                    <a:pt x="38" y="0"/>
                  </a:moveTo>
                  <a:lnTo>
                    <a:pt x="265" y="0"/>
                  </a:lnTo>
                  <a:lnTo>
                    <a:pt x="280" y="3"/>
                  </a:lnTo>
                  <a:lnTo>
                    <a:pt x="292" y="12"/>
                  </a:lnTo>
                  <a:lnTo>
                    <a:pt x="301" y="23"/>
                  </a:lnTo>
                  <a:lnTo>
                    <a:pt x="303" y="38"/>
                  </a:lnTo>
                  <a:lnTo>
                    <a:pt x="303" y="263"/>
                  </a:lnTo>
                  <a:lnTo>
                    <a:pt x="300" y="278"/>
                  </a:lnTo>
                  <a:lnTo>
                    <a:pt x="292" y="290"/>
                  </a:lnTo>
                  <a:lnTo>
                    <a:pt x="280" y="299"/>
                  </a:lnTo>
                  <a:lnTo>
                    <a:pt x="265" y="302"/>
                  </a:lnTo>
                  <a:lnTo>
                    <a:pt x="38" y="302"/>
                  </a:lnTo>
                  <a:lnTo>
                    <a:pt x="23" y="299"/>
                  </a:lnTo>
                  <a:lnTo>
                    <a:pt x="12" y="290"/>
                  </a:lnTo>
                  <a:lnTo>
                    <a:pt x="3" y="278"/>
                  </a:lnTo>
                  <a:lnTo>
                    <a:pt x="0" y="263"/>
                  </a:lnTo>
                  <a:lnTo>
                    <a:pt x="0" y="38"/>
                  </a:lnTo>
                  <a:lnTo>
                    <a:pt x="3" y="23"/>
                  </a:lnTo>
                  <a:lnTo>
                    <a:pt x="12" y="12"/>
                  </a:lnTo>
                  <a:lnTo>
                    <a:pt x="23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378"/>
            <p:cNvSpPr>
              <a:spLocks/>
            </p:cNvSpPr>
            <p:nvPr/>
          </p:nvSpPr>
          <p:spPr bwMode="auto">
            <a:xfrm>
              <a:off x="3062288" y="3562350"/>
              <a:ext cx="44450" cy="44450"/>
            </a:xfrm>
            <a:custGeom>
              <a:avLst/>
              <a:gdLst>
                <a:gd name="T0" fmla="*/ 38 w 304"/>
                <a:gd name="T1" fmla="*/ 0 h 302"/>
                <a:gd name="T2" fmla="*/ 266 w 304"/>
                <a:gd name="T3" fmla="*/ 0 h 302"/>
                <a:gd name="T4" fmla="*/ 281 w 304"/>
                <a:gd name="T5" fmla="*/ 3 h 302"/>
                <a:gd name="T6" fmla="*/ 292 w 304"/>
                <a:gd name="T7" fmla="*/ 12 h 302"/>
                <a:gd name="T8" fmla="*/ 301 w 304"/>
                <a:gd name="T9" fmla="*/ 23 h 302"/>
                <a:gd name="T10" fmla="*/ 304 w 304"/>
                <a:gd name="T11" fmla="*/ 38 h 302"/>
                <a:gd name="T12" fmla="*/ 304 w 304"/>
                <a:gd name="T13" fmla="*/ 263 h 302"/>
                <a:gd name="T14" fmla="*/ 301 w 304"/>
                <a:gd name="T15" fmla="*/ 278 h 302"/>
                <a:gd name="T16" fmla="*/ 292 w 304"/>
                <a:gd name="T17" fmla="*/ 290 h 302"/>
                <a:gd name="T18" fmla="*/ 281 w 304"/>
                <a:gd name="T19" fmla="*/ 299 h 302"/>
                <a:gd name="T20" fmla="*/ 266 w 304"/>
                <a:gd name="T21" fmla="*/ 302 h 302"/>
                <a:gd name="T22" fmla="*/ 38 w 304"/>
                <a:gd name="T23" fmla="*/ 302 h 302"/>
                <a:gd name="T24" fmla="*/ 23 w 304"/>
                <a:gd name="T25" fmla="*/ 299 h 302"/>
                <a:gd name="T26" fmla="*/ 12 w 304"/>
                <a:gd name="T27" fmla="*/ 290 h 302"/>
                <a:gd name="T28" fmla="*/ 3 w 304"/>
                <a:gd name="T29" fmla="*/ 278 h 302"/>
                <a:gd name="T30" fmla="*/ 0 w 304"/>
                <a:gd name="T31" fmla="*/ 263 h 302"/>
                <a:gd name="T32" fmla="*/ 0 w 304"/>
                <a:gd name="T33" fmla="*/ 38 h 302"/>
                <a:gd name="T34" fmla="*/ 3 w 304"/>
                <a:gd name="T35" fmla="*/ 23 h 302"/>
                <a:gd name="T36" fmla="*/ 12 w 304"/>
                <a:gd name="T37" fmla="*/ 12 h 302"/>
                <a:gd name="T38" fmla="*/ 23 w 304"/>
                <a:gd name="T39" fmla="*/ 3 h 302"/>
                <a:gd name="T40" fmla="*/ 38 w 304"/>
                <a:gd name="T4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2">
                  <a:moveTo>
                    <a:pt x="38" y="0"/>
                  </a:moveTo>
                  <a:lnTo>
                    <a:pt x="266" y="0"/>
                  </a:lnTo>
                  <a:lnTo>
                    <a:pt x="281" y="3"/>
                  </a:lnTo>
                  <a:lnTo>
                    <a:pt x="292" y="12"/>
                  </a:lnTo>
                  <a:lnTo>
                    <a:pt x="301" y="23"/>
                  </a:lnTo>
                  <a:lnTo>
                    <a:pt x="304" y="38"/>
                  </a:lnTo>
                  <a:lnTo>
                    <a:pt x="304" y="263"/>
                  </a:lnTo>
                  <a:lnTo>
                    <a:pt x="301" y="278"/>
                  </a:lnTo>
                  <a:lnTo>
                    <a:pt x="292" y="290"/>
                  </a:lnTo>
                  <a:lnTo>
                    <a:pt x="281" y="299"/>
                  </a:lnTo>
                  <a:lnTo>
                    <a:pt x="266" y="302"/>
                  </a:lnTo>
                  <a:lnTo>
                    <a:pt x="38" y="302"/>
                  </a:lnTo>
                  <a:lnTo>
                    <a:pt x="23" y="299"/>
                  </a:lnTo>
                  <a:lnTo>
                    <a:pt x="12" y="290"/>
                  </a:lnTo>
                  <a:lnTo>
                    <a:pt x="3" y="278"/>
                  </a:lnTo>
                  <a:lnTo>
                    <a:pt x="0" y="263"/>
                  </a:lnTo>
                  <a:lnTo>
                    <a:pt x="0" y="38"/>
                  </a:lnTo>
                  <a:lnTo>
                    <a:pt x="3" y="23"/>
                  </a:lnTo>
                  <a:lnTo>
                    <a:pt x="12" y="12"/>
                  </a:lnTo>
                  <a:lnTo>
                    <a:pt x="23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379"/>
            <p:cNvSpPr>
              <a:spLocks/>
            </p:cNvSpPr>
            <p:nvPr/>
          </p:nvSpPr>
          <p:spPr bwMode="auto">
            <a:xfrm>
              <a:off x="3205163" y="3486150"/>
              <a:ext cx="42863" cy="44450"/>
            </a:xfrm>
            <a:custGeom>
              <a:avLst/>
              <a:gdLst>
                <a:gd name="T0" fmla="*/ 38 w 304"/>
                <a:gd name="T1" fmla="*/ 0 h 301"/>
                <a:gd name="T2" fmla="*/ 266 w 304"/>
                <a:gd name="T3" fmla="*/ 0 h 301"/>
                <a:gd name="T4" fmla="*/ 281 w 304"/>
                <a:gd name="T5" fmla="*/ 3 h 301"/>
                <a:gd name="T6" fmla="*/ 292 w 304"/>
                <a:gd name="T7" fmla="*/ 11 h 301"/>
                <a:gd name="T8" fmla="*/ 301 w 304"/>
                <a:gd name="T9" fmla="*/ 23 h 301"/>
                <a:gd name="T10" fmla="*/ 304 w 304"/>
                <a:gd name="T11" fmla="*/ 37 h 301"/>
                <a:gd name="T12" fmla="*/ 304 w 304"/>
                <a:gd name="T13" fmla="*/ 263 h 301"/>
                <a:gd name="T14" fmla="*/ 301 w 304"/>
                <a:gd name="T15" fmla="*/ 278 h 301"/>
                <a:gd name="T16" fmla="*/ 292 w 304"/>
                <a:gd name="T17" fmla="*/ 290 h 301"/>
                <a:gd name="T18" fmla="*/ 281 w 304"/>
                <a:gd name="T19" fmla="*/ 297 h 301"/>
                <a:gd name="T20" fmla="*/ 266 w 304"/>
                <a:gd name="T21" fmla="*/ 301 h 301"/>
                <a:gd name="T22" fmla="*/ 38 w 304"/>
                <a:gd name="T23" fmla="*/ 301 h 301"/>
                <a:gd name="T24" fmla="*/ 23 w 304"/>
                <a:gd name="T25" fmla="*/ 297 h 301"/>
                <a:gd name="T26" fmla="*/ 12 w 304"/>
                <a:gd name="T27" fmla="*/ 290 h 301"/>
                <a:gd name="T28" fmla="*/ 3 w 304"/>
                <a:gd name="T29" fmla="*/ 278 h 301"/>
                <a:gd name="T30" fmla="*/ 0 w 304"/>
                <a:gd name="T31" fmla="*/ 263 h 301"/>
                <a:gd name="T32" fmla="*/ 0 w 304"/>
                <a:gd name="T33" fmla="*/ 37 h 301"/>
                <a:gd name="T34" fmla="*/ 3 w 304"/>
                <a:gd name="T35" fmla="*/ 23 h 301"/>
                <a:gd name="T36" fmla="*/ 12 w 304"/>
                <a:gd name="T37" fmla="*/ 11 h 301"/>
                <a:gd name="T38" fmla="*/ 23 w 304"/>
                <a:gd name="T39" fmla="*/ 3 h 301"/>
                <a:gd name="T40" fmla="*/ 38 w 304"/>
                <a:gd name="T4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1">
                  <a:moveTo>
                    <a:pt x="38" y="0"/>
                  </a:moveTo>
                  <a:lnTo>
                    <a:pt x="266" y="0"/>
                  </a:lnTo>
                  <a:lnTo>
                    <a:pt x="281" y="3"/>
                  </a:lnTo>
                  <a:lnTo>
                    <a:pt x="292" y="11"/>
                  </a:lnTo>
                  <a:lnTo>
                    <a:pt x="301" y="23"/>
                  </a:lnTo>
                  <a:lnTo>
                    <a:pt x="304" y="37"/>
                  </a:lnTo>
                  <a:lnTo>
                    <a:pt x="304" y="263"/>
                  </a:lnTo>
                  <a:lnTo>
                    <a:pt x="301" y="278"/>
                  </a:lnTo>
                  <a:lnTo>
                    <a:pt x="292" y="290"/>
                  </a:lnTo>
                  <a:lnTo>
                    <a:pt x="281" y="297"/>
                  </a:lnTo>
                  <a:lnTo>
                    <a:pt x="266" y="301"/>
                  </a:lnTo>
                  <a:lnTo>
                    <a:pt x="38" y="301"/>
                  </a:lnTo>
                  <a:lnTo>
                    <a:pt x="23" y="297"/>
                  </a:lnTo>
                  <a:lnTo>
                    <a:pt x="12" y="290"/>
                  </a:lnTo>
                  <a:lnTo>
                    <a:pt x="3" y="278"/>
                  </a:lnTo>
                  <a:lnTo>
                    <a:pt x="0" y="263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1"/>
                  </a:lnTo>
                  <a:lnTo>
                    <a:pt x="23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380"/>
            <p:cNvSpPr>
              <a:spLocks/>
            </p:cNvSpPr>
            <p:nvPr/>
          </p:nvSpPr>
          <p:spPr bwMode="auto">
            <a:xfrm>
              <a:off x="3281363" y="3486150"/>
              <a:ext cx="44450" cy="44450"/>
            </a:xfrm>
            <a:custGeom>
              <a:avLst/>
              <a:gdLst>
                <a:gd name="T0" fmla="*/ 39 w 304"/>
                <a:gd name="T1" fmla="*/ 0 h 301"/>
                <a:gd name="T2" fmla="*/ 266 w 304"/>
                <a:gd name="T3" fmla="*/ 0 h 301"/>
                <a:gd name="T4" fmla="*/ 281 w 304"/>
                <a:gd name="T5" fmla="*/ 3 h 301"/>
                <a:gd name="T6" fmla="*/ 292 w 304"/>
                <a:gd name="T7" fmla="*/ 11 h 301"/>
                <a:gd name="T8" fmla="*/ 300 w 304"/>
                <a:gd name="T9" fmla="*/ 23 h 301"/>
                <a:gd name="T10" fmla="*/ 304 w 304"/>
                <a:gd name="T11" fmla="*/ 37 h 301"/>
                <a:gd name="T12" fmla="*/ 304 w 304"/>
                <a:gd name="T13" fmla="*/ 263 h 301"/>
                <a:gd name="T14" fmla="*/ 300 w 304"/>
                <a:gd name="T15" fmla="*/ 278 h 301"/>
                <a:gd name="T16" fmla="*/ 292 w 304"/>
                <a:gd name="T17" fmla="*/ 290 h 301"/>
                <a:gd name="T18" fmla="*/ 281 w 304"/>
                <a:gd name="T19" fmla="*/ 297 h 301"/>
                <a:gd name="T20" fmla="*/ 266 w 304"/>
                <a:gd name="T21" fmla="*/ 301 h 301"/>
                <a:gd name="T22" fmla="*/ 39 w 304"/>
                <a:gd name="T23" fmla="*/ 301 h 301"/>
                <a:gd name="T24" fmla="*/ 24 w 304"/>
                <a:gd name="T25" fmla="*/ 297 h 301"/>
                <a:gd name="T26" fmla="*/ 12 w 304"/>
                <a:gd name="T27" fmla="*/ 290 h 301"/>
                <a:gd name="T28" fmla="*/ 3 w 304"/>
                <a:gd name="T29" fmla="*/ 278 h 301"/>
                <a:gd name="T30" fmla="*/ 0 w 304"/>
                <a:gd name="T31" fmla="*/ 263 h 301"/>
                <a:gd name="T32" fmla="*/ 0 w 304"/>
                <a:gd name="T33" fmla="*/ 37 h 301"/>
                <a:gd name="T34" fmla="*/ 3 w 304"/>
                <a:gd name="T35" fmla="*/ 23 h 301"/>
                <a:gd name="T36" fmla="*/ 12 w 304"/>
                <a:gd name="T37" fmla="*/ 11 h 301"/>
                <a:gd name="T38" fmla="*/ 24 w 304"/>
                <a:gd name="T39" fmla="*/ 3 h 301"/>
                <a:gd name="T40" fmla="*/ 39 w 304"/>
                <a:gd name="T4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1">
                  <a:moveTo>
                    <a:pt x="39" y="0"/>
                  </a:moveTo>
                  <a:lnTo>
                    <a:pt x="266" y="0"/>
                  </a:lnTo>
                  <a:lnTo>
                    <a:pt x="281" y="3"/>
                  </a:lnTo>
                  <a:lnTo>
                    <a:pt x="292" y="11"/>
                  </a:lnTo>
                  <a:lnTo>
                    <a:pt x="300" y="23"/>
                  </a:lnTo>
                  <a:lnTo>
                    <a:pt x="304" y="37"/>
                  </a:lnTo>
                  <a:lnTo>
                    <a:pt x="304" y="263"/>
                  </a:lnTo>
                  <a:lnTo>
                    <a:pt x="300" y="278"/>
                  </a:lnTo>
                  <a:lnTo>
                    <a:pt x="292" y="290"/>
                  </a:lnTo>
                  <a:lnTo>
                    <a:pt x="281" y="297"/>
                  </a:lnTo>
                  <a:lnTo>
                    <a:pt x="266" y="301"/>
                  </a:lnTo>
                  <a:lnTo>
                    <a:pt x="39" y="301"/>
                  </a:lnTo>
                  <a:lnTo>
                    <a:pt x="24" y="297"/>
                  </a:lnTo>
                  <a:lnTo>
                    <a:pt x="12" y="290"/>
                  </a:lnTo>
                  <a:lnTo>
                    <a:pt x="3" y="278"/>
                  </a:lnTo>
                  <a:lnTo>
                    <a:pt x="0" y="263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1"/>
                  </a:lnTo>
                  <a:lnTo>
                    <a:pt x="24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381"/>
            <p:cNvSpPr>
              <a:spLocks/>
            </p:cNvSpPr>
            <p:nvPr/>
          </p:nvSpPr>
          <p:spPr bwMode="auto">
            <a:xfrm>
              <a:off x="3205163" y="3562350"/>
              <a:ext cx="42863" cy="44450"/>
            </a:xfrm>
            <a:custGeom>
              <a:avLst/>
              <a:gdLst>
                <a:gd name="T0" fmla="*/ 38 w 304"/>
                <a:gd name="T1" fmla="*/ 0 h 302"/>
                <a:gd name="T2" fmla="*/ 266 w 304"/>
                <a:gd name="T3" fmla="*/ 0 h 302"/>
                <a:gd name="T4" fmla="*/ 281 w 304"/>
                <a:gd name="T5" fmla="*/ 3 h 302"/>
                <a:gd name="T6" fmla="*/ 292 w 304"/>
                <a:gd name="T7" fmla="*/ 12 h 302"/>
                <a:gd name="T8" fmla="*/ 301 w 304"/>
                <a:gd name="T9" fmla="*/ 23 h 302"/>
                <a:gd name="T10" fmla="*/ 304 w 304"/>
                <a:gd name="T11" fmla="*/ 38 h 302"/>
                <a:gd name="T12" fmla="*/ 304 w 304"/>
                <a:gd name="T13" fmla="*/ 263 h 302"/>
                <a:gd name="T14" fmla="*/ 301 w 304"/>
                <a:gd name="T15" fmla="*/ 278 h 302"/>
                <a:gd name="T16" fmla="*/ 292 w 304"/>
                <a:gd name="T17" fmla="*/ 290 h 302"/>
                <a:gd name="T18" fmla="*/ 281 w 304"/>
                <a:gd name="T19" fmla="*/ 299 h 302"/>
                <a:gd name="T20" fmla="*/ 266 w 304"/>
                <a:gd name="T21" fmla="*/ 302 h 302"/>
                <a:gd name="T22" fmla="*/ 38 w 304"/>
                <a:gd name="T23" fmla="*/ 302 h 302"/>
                <a:gd name="T24" fmla="*/ 23 w 304"/>
                <a:gd name="T25" fmla="*/ 299 h 302"/>
                <a:gd name="T26" fmla="*/ 12 w 304"/>
                <a:gd name="T27" fmla="*/ 290 h 302"/>
                <a:gd name="T28" fmla="*/ 3 w 304"/>
                <a:gd name="T29" fmla="*/ 278 h 302"/>
                <a:gd name="T30" fmla="*/ 0 w 304"/>
                <a:gd name="T31" fmla="*/ 263 h 302"/>
                <a:gd name="T32" fmla="*/ 0 w 304"/>
                <a:gd name="T33" fmla="*/ 38 h 302"/>
                <a:gd name="T34" fmla="*/ 3 w 304"/>
                <a:gd name="T35" fmla="*/ 23 h 302"/>
                <a:gd name="T36" fmla="*/ 12 w 304"/>
                <a:gd name="T37" fmla="*/ 12 h 302"/>
                <a:gd name="T38" fmla="*/ 23 w 304"/>
                <a:gd name="T39" fmla="*/ 3 h 302"/>
                <a:gd name="T40" fmla="*/ 38 w 304"/>
                <a:gd name="T4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2">
                  <a:moveTo>
                    <a:pt x="38" y="0"/>
                  </a:moveTo>
                  <a:lnTo>
                    <a:pt x="266" y="0"/>
                  </a:lnTo>
                  <a:lnTo>
                    <a:pt x="281" y="3"/>
                  </a:lnTo>
                  <a:lnTo>
                    <a:pt x="292" y="12"/>
                  </a:lnTo>
                  <a:lnTo>
                    <a:pt x="301" y="23"/>
                  </a:lnTo>
                  <a:lnTo>
                    <a:pt x="304" y="38"/>
                  </a:lnTo>
                  <a:lnTo>
                    <a:pt x="304" y="263"/>
                  </a:lnTo>
                  <a:lnTo>
                    <a:pt x="301" y="278"/>
                  </a:lnTo>
                  <a:lnTo>
                    <a:pt x="292" y="290"/>
                  </a:lnTo>
                  <a:lnTo>
                    <a:pt x="281" y="299"/>
                  </a:lnTo>
                  <a:lnTo>
                    <a:pt x="266" y="302"/>
                  </a:lnTo>
                  <a:lnTo>
                    <a:pt x="38" y="302"/>
                  </a:lnTo>
                  <a:lnTo>
                    <a:pt x="23" y="299"/>
                  </a:lnTo>
                  <a:lnTo>
                    <a:pt x="12" y="290"/>
                  </a:lnTo>
                  <a:lnTo>
                    <a:pt x="3" y="278"/>
                  </a:lnTo>
                  <a:lnTo>
                    <a:pt x="0" y="263"/>
                  </a:lnTo>
                  <a:lnTo>
                    <a:pt x="0" y="38"/>
                  </a:lnTo>
                  <a:lnTo>
                    <a:pt x="3" y="23"/>
                  </a:lnTo>
                  <a:lnTo>
                    <a:pt x="12" y="12"/>
                  </a:lnTo>
                  <a:lnTo>
                    <a:pt x="23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382"/>
            <p:cNvSpPr>
              <a:spLocks/>
            </p:cNvSpPr>
            <p:nvPr/>
          </p:nvSpPr>
          <p:spPr bwMode="auto">
            <a:xfrm>
              <a:off x="3281363" y="3562350"/>
              <a:ext cx="44450" cy="44450"/>
            </a:xfrm>
            <a:custGeom>
              <a:avLst/>
              <a:gdLst>
                <a:gd name="T0" fmla="*/ 39 w 304"/>
                <a:gd name="T1" fmla="*/ 0 h 302"/>
                <a:gd name="T2" fmla="*/ 266 w 304"/>
                <a:gd name="T3" fmla="*/ 0 h 302"/>
                <a:gd name="T4" fmla="*/ 281 w 304"/>
                <a:gd name="T5" fmla="*/ 3 h 302"/>
                <a:gd name="T6" fmla="*/ 292 w 304"/>
                <a:gd name="T7" fmla="*/ 12 h 302"/>
                <a:gd name="T8" fmla="*/ 300 w 304"/>
                <a:gd name="T9" fmla="*/ 23 h 302"/>
                <a:gd name="T10" fmla="*/ 304 w 304"/>
                <a:gd name="T11" fmla="*/ 38 h 302"/>
                <a:gd name="T12" fmla="*/ 304 w 304"/>
                <a:gd name="T13" fmla="*/ 263 h 302"/>
                <a:gd name="T14" fmla="*/ 300 w 304"/>
                <a:gd name="T15" fmla="*/ 278 h 302"/>
                <a:gd name="T16" fmla="*/ 292 w 304"/>
                <a:gd name="T17" fmla="*/ 290 h 302"/>
                <a:gd name="T18" fmla="*/ 281 w 304"/>
                <a:gd name="T19" fmla="*/ 299 h 302"/>
                <a:gd name="T20" fmla="*/ 266 w 304"/>
                <a:gd name="T21" fmla="*/ 302 h 302"/>
                <a:gd name="T22" fmla="*/ 39 w 304"/>
                <a:gd name="T23" fmla="*/ 302 h 302"/>
                <a:gd name="T24" fmla="*/ 24 w 304"/>
                <a:gd name="T25" fmla="*/ 299 h 302"/>
                <a:gd name="T26" fmla="*/ 12 w 304"/>
                <a:gd name="T27" fmla="*/ 290 h 302"/>
                <a:gd name="T28" fmla="*/ 3 w 304"/>
                <a:gd name="T29" fmla="*/ 278 h 302"/>
                <a:gd name="T30" fmla="*/ 0 w 304"/>
                <a:gd name="T31" fmla="*/ 263 h 302"/>
                <a:gd name="T32" fmla="*/ 0 w 304"/>
                <a:gd name="T33" fmla="*/ 38 h 302"/>
                <a:gd name="T34" fmla="*/ 3 w 304"/>
                <a:gd name="T35" fmla="*/ 23 h 302"/>
                <a:gd name="T36" fmla="*/ 12 w 304"/>
                <a:gd name="T37" fmla="*/ 12 h 302"/>
                <a:gd name="T38" fmla="*/ 24 w 304"/>
                <a:gd name="T39" fmla="*/ 3 h 302"/>
                <a:gd name="T40" fmla="*/ 39 w 304"/>
                <a:gd name="T4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2">
                  <a:moveTo>
                    <a:pt x="39" y="0"/>
                  </a:moveTo>
                  <a:lnTo>
                    <a:pt x="266" y="0"/>
                  </a:lnTo>
                  <a:lnTo>
                    <a:pt x="281" y="3"/>
                  </a:lnTo>
                  <a:lnTo>
                    <a:pt x="292" y="12"/>
                  </a:lnTo>
                  <a:lnTo>
                    <a:pt x="300" y="23"/>
                  </a:lnTo>
                  <a:lnTo>
                    <a:pt x="304" y="38"/>
                  </a:lnTo>
                  <a:lnTo>
                    <a:pt x="304" y="263"/>
                  </a:lnTo>
                  <a:lnTo>
                    <a:pt x="300" y="278"/>
                  </a:lnTo>
                  <a:lnTo>
                    <a:pt x="292" y="290"/>
                  </a:lnTo>
                  <a:lnTo>
                    <a:pt x="281" y="299"/>
                  </a:lnTo>
                  <a:lnTo>
                    <a:pt x="266" y="302"/>
                  </a:lnTo>
                  <a:lnTo>
                    <a:pt x="39" y="302"/>
                  </a:lnTo>
                  <a:lnTo>
                    <a:pt x="24" y="299"/>
                  </a:lnTo>
                  <a:lnTo>
                    <a:pt x="12" y="290"/>
                  </a:lnTo>
                  <a:lnTo>
                    <a:pt x="3" y="278"/>
                  </a:lnTo>
                  <a:lnTo>
                    <a:pt x="0" y="263"/>
                  </a:lnTo>
                  <a:lnTo>
                    <a:pt x="0" y="38"/>
                  </a:lnTo>
                  <a:lnTo>
                    <a:pt x="3" y="23"/>
                  </a:lnTo>
                  <a:lnTo>
                    <a:pt x="12" y="12"/>
                  </a:lnTo>
                  <a:lnTo>
                    <a:pt x="24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383"/>
            <p:cNvSpPr>
              <a:spLocks/>
            </p:cNvSpPr>
            <p:nvPr/>
          </p:nvSpPr>
          <p:spPr bwMode="auto">
            <a:xfrm>
              <a:off x="3128963" y="3276600"/>
              <a:ext cx="42863" cy="44450"/>
            </a:xfrm>
            <a:custGeom>
              <a:avLst/>
              <a:gdLst>
                <a:gd name="T0" fmla="*/ 38 w 304"/>
                <a:gd name="T1" fmla="*/ 0 h 302"/>
                <a:gd name="T2" fmla="*/ 265 w 304"/>
                <a:gd name="T3" fmla="*/ 0 h 302"/>
                <a:gd name="T4" fmla="*/ 280 w 304"/>
                <a:gd name="T5" fmla="*/ 3 h 302"/>
                <a:gd name="T6" fmla="*/ 293 w 304"/>
                <a:gd name="T7" fmla="*/ 12 h 302"/>
                <a:gd name="T8" fmla="*/ 301 w 304"/>
                <a:gd name="T9" fmla="*/ 24 h 302"/>
                <a:gd name="T10" fmla="*/ 304 w 304"/>
                <a:gd name="T11" fmla="*/ 39 h 302"/>
                <a:gd name="T12" fmla="*/ 304 w 304"/>
                <a:gd name="T13" fmla="*/ 264 h 302"/>
                <a:gd name="T14" fmla="*/ 301 w 304"/>
                <a:gd name="T15" fmla="*/ 279 h 302"/>
                <a:gd name="T16" fmla="*/ 293 w 304"/>
                <a:gd name="T17" fmla="*/ 290 h 302"/>
                <a:gd name="T18" fmla="*/ 280 w 304"/>
                <a:gd name="T19" fmla="*/ 299 h 302"/>
                <a:gd name="T20" fmla="*/ 265 w 304"/>
                <a:gd name="T21" fmla="*/ 302 h 302"/>
                <a:gd name="T22" fmla="*/ 38 w 304"/>
                <a:gd name="T23" fmla="*/ 302 h 302"/>
                <a:gd name="T24" fmla="*/ 24 w 304"/>
                <a:gd name="T25" fmla="*/ 299 h 302"/>
                <a:gd name="T26" fmla="*/ 12 w 304"/>
                <a:gd name="T27" fmla="*/ 290 h 302"/>
                <a:gd name="T28" fmla="*/ 4 w 304"/>
                <a:gd name="T29" fmla="*/ 279 h 302"/>
                <a:gd name="T30" fmla="*/ 0 w 304"/>
                <a:gd name="T31" fmla="*/ 264 h 302"/>
                <a:gd name="T32" fmla="*/ 0 w 304"/>
                <a:gd name="T33" fmla="*/ 39 h 302"/>
                <a:gd name="T34" fmla="*/ 4 w 304"/>
                <a:gd name="T35" fmla="*/ 24 h 302"/>
                <a:gd name="T36" fmla="*/ 12 w 304"/>
                <a:gd name="T37" fmla="*/ 12 h 302"/>
                <a:gd name="T38" fmla="*/ 24 w 304"/>
                <a:gd name="T39" fmla="*/ 3 h 302"/>
                <a:gd name="T40" fmla="*/ 38 w 304"/>
                <a:gd name="T4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2">
                  <a:moveTo>
                    <a:pt x="38" y="0"/>
                  </a:moveTo>
                  <a:lnTo>
                    <a:pt x="265" y="0"/>
                  </a:lnTo>
                  <a:lnTo>
                    <a:pt x="280" y="3"/>
                  </a:lnTo>
                  <a:lnTo>
                    <a:pt x="293" y="12"/>
                  </a:lnTo>
                  <a:lnTo>
                    <a:pt x="301" y="24"/>
                  </a:lnTo>
                  <a:lnTo>
                    <a:pt x="304" y="39"/>
                  </a:lnTo>
                  <a:lnTo>
                    <a:pt x="304" y="264"/>
                  </a:lnTo>
                  <a:lnTo>
                    <a:pt x="301" y="279"/>
                  </a:lnTo>
                  <a:lnTo>
                    <a:pt x="293" y="290"/>
                  </a:lnTo>
                  <a:lnTo>
                    <a:pt x="280" y="299"/>
                  </a:lnTo>
                  <a:lnTo>
                    <a:pt x="265" y="302"/>
                  </a:lnTo>
                  <a:lnTo>
                    <a:pt x="38" y="302"/>
                  </a:lnTo>
                  <a:lnTo>
                    <a:pt x="24" y="299"/>
                  </a:lnTo>
                  <a:lnTo>
                    <a:pt x="12" y="290"/>
                  </a:lnTo>
                  <a:lnTo>
                    <a:pt x="4" y="279"/>
                  </a:lnTo>
                  <a:lnTo>
                    <a:pt x="0" y="264"/>
                  </a:lnTo>
                  <a:lnTo>
                    <a:pt x="0" y="39"/>
                  </a:lnTo>
                  <a:lnTo>
                    <a:pt x="4" y="24"/>
                  </a:lnTo>
                  <a:lnTo>
                    <a:pt x="12" y="12"/>
                  </a:lnTo>
                  <a:lnTo>
                    <a:pt x="24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384"/>
            <p:cNvSpPr>
              <a:spLocks/>
            </p:cNvSpPr>
            <p:nvPr/>
          </p:nvSpPr>
          <p:spPr bwMode="auto">
            <a:xfrm>
              <a:off x="3205163" y="3276600"/>
              <a:ext cx="42863" cy="44450"/>
            </a:xfrm>
            <a:custGeom>
              <a:avLst/>
              <a:gdLst>
                <a:gd name="T0" fmla="*/ 38 w 304"/>
                <a:gd name="T1" fmla="*/ 0 h 302"/>
                <a:gd name="T2" fmla="*/ 266 w 304"/>
                <a:gd name="T3" fmla="*/ 0 h 302"/>
                <a:gd name="T4" fmla="*/ 281 w 304"/>
                <a:gd name="T5" fmla="*/ 3 h 302"/>
                <a:gd name="T6" fmla="*/ 292 w 304"/>
                <a:gd name="T7" fmla="*/ 12 h 302"/>
                <a:gd name="T8" fmla="*/ 301 w 304"/>
                <a:gd name="T9" fmla="*/ 24 h 302"/>
                <a:gd name="T10" fmla="*/ 304 w 304"/>
                <a:gd name="T11" fmla="*/ 39 h 302"/>
                <a:gd name="T12" fmla="*/ 304 w 304"/>
                <a:gd name="T13" fmla="*/ 264 h 302"/>
                <a:gd name="T14" fmla="*/ 301 w 304"/>
                <a:gd name="T15" fmla="*/ 279 h 302"/>
                <a:gd name="T16" fmla="*/ 292 w 304"/>
                <a:gd name="T17" fmla="*/ 290 h 302"/>
                <a:gd name="T18" fmla="*/ 281 w 304"/>
                <a:gd name="T19" fmla="*/ 299 h 302"/>
                <a:gd name="T20" fmla="*/ 266 w 304"/>
                <a:gd name="T21" fmla="*/ 302 h 302"/>
                <a:gd name="T22" fmla="*/ 38 w 304"/>
                <a:gd name="T23" fmla="*/ 302 h 302"/>
                <a:gd name="T24" fmla="*/ 23 w 304"/>
                <a:gd name="T25" fmla="*/ 299 h 302"/>
                <a:gd name="T26" fmla="*/ 12 w 304"/>
                <a:gd name="T27" fmla="*/ 290 h 302"/>
                <a:gd name="T28" fmla="*/ 3 w 304"/>
                <a:gd name="T29" fmla="*/ 279 h 302"/>
                <a:gd name="T30" fmla="*/ 0 w 304"/>
                <a:gd name="T31" fmla="*/ 264 h 302"/>
                <a:gd name="T32" fmla="*/ 0 w 304"/>
                <a:gd name="T33" fmla="*/ 39 h 302"/>
                <a:gd name="T34" fmla="*/ 3 w 304"/>
                <a:gd name="T35" fmla="*/ 24 h 302"/>
                <a:gd name="T36" fmla="*/ 12 w 304"/>
                <a:gd name="T37" fmla="*/ 12 h 302"/>
                <a:gd name="T38" fmla="*/ 23 w 304"/>
                <a:gd name="T39" fmla="*/ 3 h 302"/>
                <a:gd name="T40" fmla="*/ 38 w 304"/>
                <a:gd name="T4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2">
                  <a:moveTo>
                    <a:pt x="38" y="0"/>
                  </a:moveTo>
                  <a:lnTo>
                    <a:pt x="266" y="0"/>
                  </a:lnTo>
                  <a:lnTo>
                    <a:pt x="281" y="3"/>
                  </a:lnTo>
                  <a:lnTo>
                    <a:pt x="292" y="12"/>
                  </a:lnTo>
                  <a:lnTo>
                    <a:pt x="301" y="24"/>
                  </a:lnTo>
                  <a:lnTo>
                    <a:pt x="304" y="39"/>
                  </a:lnTo>
                  <a:lnTo>
                    <a:pt x="304" y="264"/>
                  </a:lnTo>
                  <a:lnTo>
                    <a:pt x="301" y="279"/>
                  </a:lnTo>
                  <a:lnTo>
                    <a:pt x="292" y="290"/>
                  </a:lnTo>
                  <a:lnTo>
                    <a:pt x="281" y="299"/>
                  </a:lnTo>
                  <a:lnTo>
                    <a:pt x="266" y="302"/>
                  </a:lnTo>
                  <a:lnTo>
                    <a:pt x="38" y="302"/>
                  </a:lnTo>
                  <a:lnTo>
                    <a:pt x="23" y="299"/>
                  </a:lnTo>
                  <a:lnTo>
                    <a:pt x="12" y="290"/>
                  </a:lnTo>
                  <a:lnTo>
                    <a:pt x="3" y="279"/>
                  </a:lnTo>
                  <a:lnTo>
                    <a:pt x="0" y="264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23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385"/>
            <p:cNvSpPr>
              <a:spLocks/>
            </p:cNvSpPr>
            <p:nvPr/>
          </p:nvSpPr>
          <p:spPr bwMode="auto">
            <a:xfrm>
              <a:off x="3128963" y="3352800"/>
              <a:ext cx="42863" cy="44450"/>
            </a:xfrm>
            <a:custGeom>
              <a:avLst/>
              <a:gdLst>
                <a:gd name="T0" fmla="*/ 38 w 304"/>
                <a:gd name="T1" fmla="*/ 0 h 301"/>
                <a:gd name="T2" fmla="*/ 265 w 304"/>
                <a:gd name="T3" fmla="*/ 0 h 301"/>
                <a:gd name="T4" fmla="*/ 280 w 304"/>
                <a:gd name="T5" fmla="*/ 4 h 301"/>
                <a:gd name="T6" fmla="*/ 293 w 304"/>
                <a:gd name="T7" fmla="*/ 11 h 301"/>
                <a:gd name="T8" fmla="*/ 301 w 304"/>
                <a:gd name="T9" fmla="*/ 23 h 301"/>
                <a:gd name="T10" fmla="*/ 304 w 304"/>
                <a:gd name="T11" fmla="*/ 38 h 301"/>
                <a:gd name="T12" fmla="*/ 304 w 304"/>
                <a:gd name="T13" fmla="*/ 264 h 301"/>
                <a:gd name="T14" fmla="*/ 301 w 304"/>
                <a:gd name="T15" fmla="*/ 278 h 301"/>
                <a:gd name="T16" fmla="*/ 293 w 304"/>
                <a:gd name="T17" fmla="*/ 290 h 301"/>
                <a:gd name="T18" fmla="*/ 280 w 304"/>
                <a:gd name="T19" fmla="*/ 298 h 301"/>
                <a:gd name="T20" fmla="*/ 265 w 304"/>
                <a:gd name="T21" fmla="*/ 301 h 301"/>
                <a:gd name="T22" fmla="*/ 38 w 304"/>
                <a:gd name="T23" fmla="*/ 301 h 301"/>
                <a:gd name="T24" fmla="*/ 24 w 304"/>
                <a:gd name="T25" fmla="*/ 298 h 301"/>
                <a:gd name="T26" fmla="*/ 12 w 304"/>
                <a:gd name="T27" fmla="*/ 290 h 301"/>
                <a:gd name="T28" fmla="*/ 4 w 304"/>
                <a:gd name="T29" fmla="*/ 278 h 301"/>
                <a:gd name="T30" fmla="*/ 0 w 304"/>
                <a:gd name="T31" fmla="*/ 264 h 301"/>
                <a:gd name="T32" fmla="*/ 0 w 304"/>
                <a:gd name="T33" fmla="*/ 38 h 301"/>
                <a:gd name="T34" fmla="*/ 4 w 304"/>
                <a:gd name="T35" fmla="*/ 23 h 301"/>
                <a:gd name="T36" fmla="*/ 12 w 304"/>
                <a:gd name="T37" fmla="*/ 11 h 301"/>
                <a:gd name="T38" fmla="*/ 24 w 304"/>
                <a:gd name="T39" fmla="*/ 4 h 301"/>
                <a:gd name="T40" fmla="*/ 38 w 304"/>
                <a:gd name="T4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1">
                  <a:moveTo>
                    <a:pt x="38" y="0"/>
                  </a:moveTo>
                  <a:lnTo>
                    <a:pt x="265" y="0"/>
                  </a:lnTo>
                  <a:lnTo>
                    <a:pt x="280" y="4"/>
                  </a:lnTo>
                  <a:lnTo>
                    <a:pt x="293" y="11"/>
                  </a:lnTo>
                  <a:lnTo>
                    <a:pt x="301" y="23"/>
                  </a:lnTo>
                  <a:lnTo>
                    <a:pt x="304" y="38"/>
                  </a:lnTo>
                  <a:lnTo>
                    <a:pt x="304" y="264"/>
                  </a:lnTo>
                  <a:lnTo>
                    <a:pt x="301" y="278"/>
                  </a:lnTo>
                  <a:lnTo>
                    <a:pt x="293" y="290"/>
                  </a:lnTo>
                  <a:lnTo>
                    <a:pt x="280" y="298"/>
                  </a:lnTo>
                  <a:lnTo>
                    <a:pt x="265" y="301"/>
                  </a:lnTo>
                  <a:lnTo>
                    <a:pt x="38" y="301"/>
                  </a:lnTo>
                  <a:lnTo>
                    <a:pt x="24" y="298"/>
                  </a:lnTo>
                  <a:lnTo>
                    <a:pt x="12" y="290"/>
                  </a:lnTo>
                  <a:lnTo>
                    <a:pt x="4" y="278"/>
                  </a:lnTo>
                  <a:lnTo>
                    <a:pt x="0" y="264"/>
                  </a:lnTo>
                  <a:lnTo>
                    <a:pt x="0" y="38"/>
                  </a:lnTo>
                  <a:lnTo>
                    <a:pt x="4" y="23"/>
                  </a:lnTo>
                  <a:lnTo>
                    <a:pt x="12" y="11"/>
                  </a:lnTo>
                  <a:lnTo>
                    <a:pt x="24" y="4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386"/>
            <p:cNvSpPr>
              <a:spLocks/>
            </p:cNvSpPr>
            <p:nvPr/>
          </p:nvSpPr>
          <p:spPr bwMode="auto">
            <a:xfrm>
              <a:off x="3281363" y="3276600"/>
              <a:ext cx="44450" cy="44450"/>
            </a:xfrm>
            <a:custGeom>
              <a:avLst/>
              <a:gdLst>
                <a:gd name="T0" fmla="*/ 39 w 304"/>
                <a:gd name="T1" fmla="*/ 0 h 302"/>
                <a:gd name="T2" fmla="*/ 266 w 304"/>
                <a:gd name="T3" fmla="*/ 0 h 302"/>
                <a:gd name="T4" fmla="*/ 281 w 304"/>
                <a:gd name="T5" fmla="*/ 3 h 302"/>
                <a:gd name="T6" fmla="*/ 292 w 304"/>
                <a:gd name="T7" fmla="*/ 12 h 302"/>
                <a:gd name="T8" fmla="*/ 300 w 304"/>
                <a:gd name="T9" fmla="*/ 24 h 302"/>
                <a:gd name="T10" fmla="*/ 304 w 304"/>
                <a:gd name="T11" fmla="*/ 39 h 302"/>
                <a:gd name="T12" fmla="*/ 304 w 304"/>
                <a:gd name="T13" fmla="*/ 264 h 302"/>
                <a:gd name="T14" fmla="*/ 300 w 304"/>
                <a:gd name="T15" fmla="*/ 279 h 302"/>
                <a:gd name="T16" fmla="*/ 292 w 304"/>
                <a:gd name="T17" fmla="*/ 290 h 302"/>
                <a:gd name="T18" fmla="*/ 281 w 304"/>
                <a:gd name="T19" fmla="*/ 299 h 302"/>
                <a:gd name="T20" fmla="*/ 266 w 304"/>
                <a:gd name="T21" fmla="*/ 302 h 302"/>
                <a:gd name="T22" fmla="*/ 39 w 304"/>
                <a:gd name="T23" fmla="*/ 302 h 302"/>
                <a:gd name="T24" fmla="*/ 24 w 304"/>
                <a:gd name="T25" fmla="*/ 299 h 302"/>
                <a:gd name="T26" fmla="*/ 12 w 304"/>
                <a:gd name="T27" fmla="*/ 290 h 302"/>
                <a:gd name="T28" fmla="*/ 3 w 304"/>
                <a:gd name="T29" fmla="*/ 279 h 302"/>
                <a:gd name="T30" fmla="*/ 0 w 304"/>
                <a:gd name="T31" fmla="*/ 264 h 302"/>
                <a:gd name="T32" fmla="*/ 0 w 304"/>
                <a:gd name="T33" fmla="*/ 39 h 302"/>
                <a:gd name="T34" fmla="*/ 3 w 304"/>
                <a:gd name="T35" fmla="*/ 24 h 302"/>
                <a:gd name="T36" fmla="*/ 12 w 304"/>
                <a:gd name="T37" fmla="*/ 12 h 302"/>
                <a:gd name="T38" fmla="*/ 24 w 304"/>
                <a:gd name="T39" fmla="*/ 3 h 302"/>
                <a:gd name="T40" fmla="*/ 39 w 304"/>
                <a:gd name="T4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2">
                  <a:moveTo>
                    <a:pt x="39" y="0"/>
                  </a:moveTo>
                  <a:lnTo>
                    <a:pt x="266" y="0"/>
                  </a:lnTo>
                  <a:lnTo>
                    <a:pt x="281" y="3"/>
                  </a:lnTo>
                  <a:lnTo>
                    <a:pt x="292" y="12"/>
                  </a:lnTo>
                  <a:lnTo>
                    <a:pt x="300" y="24"/>
                  </a:lnTo>
                  <a:lnTo>
                    <a:pt x="304" y="39"/>
                  </a:lnTo>
                  <a:lnTo>
                    <a:pt x="304" y="264"/>
                  </a:lnTo>
                  <a:lnTo>
                    <a:pt x="300" y="279"/>
                  </a:lnTo>
                  <a:lnTo>
                    <a:pt x="292" y="290"/>
                  </a:lnTo>
                  <a:lnTo>
                    <a:pt x="281" y="299"/>
                  </a:lnTo>
                  <a:lnTo>
                    <a:pt x="266" y="302"/>
                  </a:lnTo>
                  <a:lnTo>
                    <a:pt x="39" y="302"/>
                  </a:lnTo>
                  <a:lnTo>
                    <a:pt x="24" y="299"/>
                  </a:lnTo>
                  <a:lnTo>
                    <a:pt x="12" y="290"/>
                  </a:lnTo>
                  <a:lnTo>
                    <a:pt x="3" y="279"/>
                  </a:lnTo>
                  <a:lnTo>
                    <a:pt x="0" y="264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24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96" name="Group 5">
            <a:extLst>
              <a:ext uri="{FF2B5EF4-FFF2-40B4-BE49-F238E27FC236}">
                <a16:creationId xmlns:a16="http://schemas.microsoft.com/office/drawing/2014/main" xmlns="" id="{30CDF617-12E7-44DC-BB78-30818E6E6D90}"/>
              </a:ext>
            </a:extLst>
          </p:cNvPr>
          <p:cNvGrpSpPr/>
          <p:nvPr/>
        </p:nvGrpSpPr>
        <p:grpSpPr>
          <a:xfrm>
            <a:off x="-198407" y="4463398"/>
            <a:ext cx="3368094" cy="1369266"/>
            <a:chOff x="712882" y="4039711"/>
            <a:chExt cx="2227555" cy="1287056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78EB801A-C12D-4280-802D-BA77DACE9A5D}"/>
                </a:ext>
              </a:extLst>
            </p:cNvPr>
            <p:cNvSpPr txBox="1"/>
            <p:nvPr/>
          </p:nvSpPr>
          <p:spPr>
            <a:xfrm>
              <a:off x="1596980" y="4039711"/>
              <a:ext cx="1343457" cy="347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1"/>
                  </a:solidFill>
                  <a:latin typeface="+mj-lt"/>
                  <a:cs typeface="Times New Roman" pitchFamily="18" charset="0"/>
                </a:rPr>
                <a:t>246 265 тыс.руб.</a:t>
              </a:r>
              <a:endParaRPr lang="id-ID" b="1" dirty="0">
                <a:solidFill>
                  <a:schemeClr val="accent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08AC37A5-1E0B-46C6-B160-5B61F69B6655}"/>
                </a:ext>
              </a:extLst>
            </p:cNvPr>
            <p:cNvSpPr txBox="1"/>
            <p:nvPr/>
          </p:nvSpPr>
          <p:spPr>
            <a:xfrm>
              <a:off x="712882" y="4429944"/>
              <a:ext cx="2189442" cy="896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cs typeface="Times New Roman" pitchFamily="18" charset="0"/>
                </a:rPr>
                <a:t>на реконструкцию системы биологической очистки </a:t>
              </a:r>
              <a:endParaRPr lang="en-US" sz="1400" dirty="0" smtClean="0">
                <a:cs typeface="Times New Roman" pitchFamily="18" charset="0"/>
              </a:endParaRPr>
            </a:p>
            <a:p>
              <a:pPr algn="ctr"/>
              <a:r>
                <a:rPr lang="ru-RU" sz="1400" dirty="0" smtClean="0">
                  <a:cs typeface="Times New Roman" pitchFamily="18" charset="0"/>
                </a:rPr>
                <a:t>на городских очистных</a:t>
              </a:r>
              <a:endParaRPr lang="en-US" sz="1400" dirty="0" smtClean="0">
                <a:cs typeface="Times New Roman" pitchFamily="18" charset="0"/>
              </a:endParaRPr>
            </a:p>
            <a:p>
              <a:pPr algn="ctr"/>
              <a:r>
                <a:rPr lang="ru-RU" sz="1400" dirty="0" smtClean="0">
                  <a:cs typeface="Times New Roman" pitchFamily="18" charset="0"/>
                </a:rPr>
                <a:t> сооружениях г. Курск</a:t>
              </a:r>
              <a:endParaRPr lang="en-US" sz="1400" b="1" dirty="0"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102" name="Группа 101"/>
          <p:cNvGrpSpPr/>
          <p:nvPr/>
        </p:nvGrpSpPr>
        <p:grpSpPr>
          <a:xfrm>
            <a:off x="4317840" y="2630088"/>
            <a:ext cx="3640667" cy="1837648"/>
            <a:chOff x="4326467" y="4051210"/>
            <a:chExt cx="3640667" cy="976302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B02C0B3D-4B8A-40F5-B3C8-37BC6F01AE3D}"/>
                </a:ext>
              </a:extLst>
            </p:cNvPr>
            <p:cNvSpPr txBox="1"/>
            <p:nvPr/>
          </p:nvSpPr>
          <p:spPr>
            <a:xfrm>
              <a:off x="5173897" y="4051210"/>
              <a:ext cx="19944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120 270 тыс. руб.</a:t>
              </a:r>
              <a:endParaRPr lang="id-ID" b="1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xmlns="" id="{8EF368AB-9673-4334-ADB5-8FD2643BD232}"/>
                </a:ext>
              </a:extLst>
            </p:cNvPr>
            <p:cNvSpPr txBox="1"/>
            <p:nvPr/>
          </p:nvSpPr>
          <p:spPr>
            <a:xfrm>
              <a:off x="4326467" y="4635076"/>
              <a:ext cx="3640667" cy="392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cs typeface="Times New Roman" pitchFamily="18" charset="0"/>
                </a:rPr>
                <a:t>На модернизацию</a:t>
              </a:r>
            </a:p>
            <a:p>
              <a:pPr algn="ctr"/>
              <a:r>
                <a:rPr lang="ru-RU" sz="1400" dirty="0" smtClean="0">
                  <a:cs typeface="Times New Roman" pitchFamily="18" charset="0"/>
                </a:rPr>
                <a:t> систем коммунальной </a:t>
              </a:r>
            </a:p>
            <a:p>
              <a:pPr algn="ctr"/>
              <a:r>
                <a:rPr lang="ru-RU" sz="1400" dirty="0" smtClean="0">
                  <a:cs typeface="Times New Roman" pitchFamily="18" charset="0"/>
                </a:rPr>
                <a:t>инфраструктуры</a:t>
              </a:r>
              <a:endParaRPr lang="en-US" sz="1400" dirty="0">
                <a:cs typeface="Times New Roman" pitchFamily="18" charset="0"/>
              </a:endParaRPr>
            </a:p>
          </p:txBody>
        </p:sp>
      </p:grpSp>
      <p:sp>
        <p:nvSpPr>
          <p:cNvPr id="105" name="Rectangle 22"/>
          <p:cNvSpPr>
            <a:spLocks noChangeArrowheads="1"/>
          </p:cNvSpPr>
          <p:nvPr/>
        </p:nvSpPr>
        <p:spPr bwMode="auto">
          <a:xfrm>
            <a:off x="3968151" y="5365872"/>
            <a:ext cx="4382219" cy="74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ts val="1680"/>
              </a:lnSpc>
            </a:pPr>
            <a:r>
              <a:rPr lang="ru-RU" sz="1400" dirty="0" smtClean="0">
                <a:cs typeface="Times New Roman" pitchFamily="18" charset="0"/>
              </a:rPr>
              <a:t>В отчетном году по разделу «ЖКХ» приходится </a:t>
            </a:r>
            <a:r>
              <a:rPr lang="ru-RU" sz="1400" b="1" dirty="0" smtClean="0">
                <a:latin typeface="+mj-lt"/>
                <a:cs typeface="Times New Roman" pitchFamily="18" charset="0"/>
              </a:rPr>
              <a:t>8,9%</a:t>
            </a:r>
            <a:r>
              <a:rPr lang="ru-RU" sz="1400" dirty="0" smtClean="0">
                <a:cs typeface="Times New Roman" pitchFamily="18" charset="0"/>
              </a:rPr>
              <a:t> расходов бюджета города или </a:t>
            </a:r>
            <a:r>
              <a:rPr lang="ru-RU" b="1" dirty="0" smtClean="0">
                <a:latin typeface="+mj-lt"/>
                <a:cs typeface="Times New Roman" pitchFamily="18" charset="0"/>
              </a:rPr>
              <a:t>1 353 441 тыс.руб</a:t>
            </a:r>
            <a:r>
              <a:rPr lang="ru-RU" sz="1400" dirty="0" smtClean="0">
                <a:cs typeface="Times New Roman" pitchFamily="18" charset="0"/>
              </a:rPr>
              <a:t>., часть из которых были направлены:</a:t>
            </a:r>
            <a:endParaRPr lang="ru-RU" sz="1400" dirty="0">
              <a:cs typeface="Times New Roman" pitchFamily="18" charset="0"/>
            </a:endParaRPr>
          </a:p>
        </p:txBody>
      </p:sp>
      <p:grpSp>
        <p:nvGrpSpPr>
          <p:cNvPr id="106" name="Group 15">
            <a:extLst>
              <a:ext uri="{FF2B5EF4-FFF2-40B4-BE49-F238E27FC236}">
                <a16:creationId xmlns:a16="http://schemas.microsoft.com/office/drawing/2014/main" xmlns="" id="{B116E826-74BC-4313-9AE3-C0147EB0E5E7}"/>
              </a:ext>
            </a:extLst>
          </p:cNvPr>
          <p:cNvGrpSpPr/>
          <p:nvPr/>
        </p:nvGrpSpPr>
        <p:grpSpPr>
          <a:xfrm>
            <a:off x="8315658" y="3155481"/>
            <a:ext cx="3746945" cy="1271249"/>
            <a:chOff x="8999955" y="3838214"/>
            <a:chExt cx="2482432" cy="1379426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xmlns="" id="{63A81C80-FFF5-4D9E-B4F0-463CFCD7950D}"/>
                </a:ext>
              </a:extLst>
            </p:cNvPr>
            <p:cNvSpPr txBox="1"/>
            <p:nvPr/>
          </p:nvSpPr>
          <p:spPr>
            <a:xfrm>
              <a:off x="8999955" y="3838214"/>
              <a:ext cx="1631180" cy="3471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accent3"/>
                  </a:solidFill>
                  <a:latin typeface="+mj-lt"/>
                  <a:cs typeface="Times New Roman" pitchFamily="18" charset="0"/>
                </a:rPr>
                <a:t>110 146 тыс.руб.</a:t>
              </a:r>
              <a:endParaRPr lang="id-ID" b="1" dirty="0">
                <a:solidFill>
                  <a:schemeClr val="accent3"/>
                </a:solidFill>
                <a:latin typeface="+mj-lt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xmlns="" id="{C374962E-BCAE-474B-9E2D-3D6152B0E1F3}"/>
                </a:ext>
              </a:extLst>
            </p:cNvPr>
            <p:cNvSpPr txBox="1"/>
            <p:nvPr/>
          </p:nvSpPr>
          <p:spPr>
            <a:xfrm>
              <a:off x="9217268" y="4182343"/>
              <a:ext cx="2265119" cy="1035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cs typeface="Times New Roman" pitchFamily="18" charset="0"/>
                </a:rPr>
                <a:t>в рамках национального проекта «Жилье и городская среда» на приобретение квартир гражданам, переселившимся из ветхого и аварийного жилья</a:t>
              </a:r>
              <a:endParaRPr lang="en-US" sz="1400" dirty="0">
                <a:cs typeface="Times New Roman" pitchFamily="18" charset="0"/>
              </a:endParaRPr>
            </a:p>
          </p:txBody>
        </p:sp>
      </p:grpSp>
      <p:grpSp>
        <p:nvGrpSpPr>
          <p:cNvPr id="109" name="Group 1209"/>
          <p:cNvGrpSpPr>
            <a:grpSpLocks noChangeAspect="1"/>
          </p:cNvGrpSpPr>
          <p:nvPr/>
        </p:nvGrpSpPr>
        <p:grpSpPr bwMode="auto">
          <a:xfrm>
            <a:off x="4462028" y="3510659"/>
            <a:ext cx="334258" cy="402329"/>
            <a:chOff x="1311" y="3377"/>
            <a:chExt cx="1920" cy="2311"/>
          </a:xfrm>
          <a:solidFill>
            <a:schemeClr val="bg1"/>
          </a:solidFill>
        </p:grpSpPr>
        <p:sp>
          <p:nvSpPr>
            <p:cNvPr id="110" name="Freeform 1211"/>
            <p:cNvSpPr>
              <a:spLocks noEditPoints="1"/>
            </p:cNvSpPr>
            <p:nvPr/>
          </p:nvSpPr>
          <p:spPr bwMode="auto">
            <a:xfrm>
              <a:off x="1754" y="3377"/>
              <a:ext cx="1034" cy="1263"/>
            </a:xfrm>
            <a:custGeom>
              <a:avLst/>
              <a:gdLst>
                <a:gd name="T0" fmla="*/ 832 w 2068"/>
                <a:gd name="T1" fmla="*/ 905 h 2526"/>
                <a:gd name="T2" fmla="*/ 626 w 2068"/>
                <a:gd name="T3" fmla="*/ 978 h 2526"/>
                <a:gd name="T4" fmla="*/ 479 w 2068"/>
                <a:gd name="T5" fmla="*/ 1073 h 2526"/>
                <a:gd name="T6" fmla="*/ 378 w 2068"/>
                <a:gd name="T7" fmla="*/ 1159 h 2526"/>
                <a:gd name="T8" fmla="*/ 309 w 2068"/>
                <a:gd name="T9" fmla="*/ 1204 h 2526"/>
                <a:gd name="T10" fmla="*/ 220 w 2068"/>
                <a:gd name="T11" fmla="*/ 1165 h 2526"/>
                <a:gd name="T12" fmla="*/ 161 w 2068"/>
                <a:gd name="T13" fmla="*/ 1082 h 2526"/>
                <a:gd name="T14" fmla="*/ 154 w 2068"/>
                <a:gd name="T15" fmla="*/ 1353 h 2526"/>
                <a:gd name="T16" fmla="*/ 214 w 2068"/>
                <a:gd name="T17" fmla="*/ 1667 h 2526"/>
                <a:gd name="T18" fmla="*/ 329 w 2068"/>
                <a:gd name="T19" fmla="*/ 1909 h 2526"/>
                <a:gd name="T20" fmla="*/ 468 w 2068"/>
                <a:gd name="T21" fmla="*/ 2084 h 2526"/>
                <a:gd name="T22" fmla="*/ 672 w 2068"/>
                <a:gd name="T23" fmla="*/ 2246 h 2526"/>
                <a:gd name="T24" fmla="*/ 881 w 2068"/>
                <a:gd name="T25" fmla="*/ 2346 h 2526"/>
                <a:gd name="T26" fmla="*/ 1034 w 2068"/>
                <a:gd name="T27" fmla="*/ 2375 h 2526"/>
                <a:gd name="T28" fmla="*/ 1188 w 2068"/>
                <a:gd name="T29" fmla="*/ 2346 h 2526"/>
                <a:gd name="T30" fmla="*/ 1397 w 2068"/>
                <a:gd name="T31" fmla="*/ 2246 h 2526"/>
                <a:gd name="T32" fmla="*/ 1599 w 2068"/>
                <a:gd name="T33" fmla="*/ 2084 h 2526"/>
                <a:gd name="T34" fmla="*/ 1738 w 2068"/>
                <a:gd name="T35" fmla="*/ 1909 h 2526"/>
                <a:gd name="T36" fmla="*/ 1855 w 2068"/>
                <a:gd name="T37" fmla="*/ 1667 h 2526"/>
                <a:gd name="T38" fmla="*/ 1915 w 2068"/>
                <a:gd name="T39" fmla="*/ 1353 h 2526"/>
                <a:gd name="T40" fmla="*/ 1908 w 2068"/>
                <a:gd name="T41" fmla="*/ 1082 h 2526"/>
                <a:gd name="T42" fmla="*/ 1849 w 2068"/>
                <a:gd name="T43" fmla="*/ 1165 h 2526"/>
                <a:gd name="T44" fmla="*/ 1759 w 2068"/>
                <a:gd name="T45" fmla="*/ 1204 h 2526"/>
                <a:gd name="T46" fmla="*/ 1690 w 2068"/>
                <a:gd name="T47" fmla="*/ 1159 h 2526"/>
                <a:gd name="T48" fmla="*/ 1589 w 2068"/>
                <a:gd name="T49" fmla="*/ 1073 h 2526"/>
                <a:gd name="T50" fmla="*/ 1443 w 2068"/>
                <a:gd name="T51" fmla="*/ 978 h 2526"/>
                <a:gd name="T52" fmla="*/ 1237 w 2068"/>
                <a:gd name="T53" fmla="*/ 905 h 2526"/>
                <a:gd name="T54" fmla="*/ 998 w 2068"/>
                <a:gd name="T55" fmla="*/ 408 h 2526"/>
                <a:gd name="T56" fmla="*/ 697 w 2068"/>
                <a:gd name="T57" fmla="*/ 461 h 2526"/>
                <a:gd name="T58" fmla="*/ 746 w 2068"/>
                <a:gd name="T59" fmla="*/ 586 h 2526"/>
                <a:gd name="T60" fmla="*/ 908 w 2068"/>
                <a:gd name="T61" fmla="*/ 622 h 2526"/>
                <a:gd name="T62" fmla="*/ 1159 w 2068"/>
                <a:gd name="T63" fmla="*/ 622 h 2526"/>
                <a:gd name="T64" fmla="*/ 1322 w 2068"/>
                <a:gd name="T65" fmla="*/ 586 h 2526"/>
                <a:gd name="T66" fmla="*/ 1372 w 2068"/>
                <a:gd name="T67" fmla="*/ 461 h 2526"/>
                <a:gd name="T68" fmla="*/ 1070 w 2068"/>
                <a:gd name="T69" fmla="*/ 408 h 2526"/>
                <a:gd name="T70" fmla="*/ 1225 w 2068"/>
                <a:gd name="T71" fmla="*/ 8 h 2526"/>
                <a:gd name="T72" fmla="*/ 1536 w 2068"/>
                <a:gd name="T73" fmla="*/ 76 h 2526"/>
                <a:gd name="T74" fmla="*/ 1759 w 2068"/>
                <a:gd name="T75" fmla="*/ 202 h 2526"/>
                <a:gd name="T76" fmla="*/ 1918 w 2068"/>
                <a:gd name="T77" fmla="*/ 391 h 2526"/>
                <a:gd name="T78" fmla="*/ 2022 w 2068"/>
                <a:gd name="T79" fmla="*/ 665 h 2526"/>
                <a:gd name="T80" fmla="*/ 2063 w 2068"/>
                <a:gd name="T81" fmla="*/ 1020 h 2526"/>
                <a:gd name="T82" fmla="*/ 2056 w 2068"/>
                <a:gd name="T83" fmla="*/ 1459 h 2526"/>
                <a:gd name="T84" fmla="*/ 1966 w 2068"/>
                <a:gd name="T85" fmla="*/ 1798 h 2526"/>
                <a:gd name="T86" fmla="*/ 1811 w 2068"/>
                <a:gd name="T87" fmla="*/ 2068 h 2526"/>
                <a:gd name="T88" fmla="*/ 1616 w 2068"/>
                <a:gd name="T89" fmla="*/ 2274 h 2526"/>
                <a:gd name="T90" fmla="*/ 1404 w 2068"/>
                <a:gd name="T91" fmla="*/ 2416 h 2526"/>
                <a:gd name="T92" fmla="*/ 1202 w 2068"/>
                <a:gd name="T93" fmla="*/ 2499 h 2526"/>
                <a:gd name="T94" fmla="*/ 1034 w 2068"/>
                <a:gd name="T95" fmla="*/ 2526 h 2526"/>
                <a:gd name="T96" fmla="*/ 866 w 2068"/>
                <a:gd name="T97" fmla="*/ 2499 h 2526"/>
                <a:gd name="T98" fmla="*/ 664 w 2068"/>
                <a:gd name="T99" fmla="*/ 2416 h 2526"/>
                <a:gd name="T100" fmla="*/ 453 w 2068"/>
                <a:gd name="T101" fmla="*/ 2274 h 2526"/>
                <a:gd name="T102" fmla="*/ 258 w 2068"/>
                <a:gd name="T103" fmla="*/ 2068 h 2526"/>
                <a:gd name="T104" fmla="*/ 102 w 2068"/>
                <a:gd name="T105" fmla="*/ 1798 h 2526"/>
                <a:gd name="T106" fmla="*/ 13 w 2068"/>
                <a:gd name="T107" fmla="*/ 1459 h 2526"/>
                <a:gd name="T108" fmla="*/ 6 w 2068"/>
                <a:gd name="T109" fmla="*/ 1020 h 2526"/>
                <a:gd name="T110" fmla="*/ 47 w 2068"/>
                <a:gd name="T111" fmla="*/ 665 h 2526"/>
                <a:gd name="T112" fmla="*/ 151 w 2068"/>
                <a:gd name="T113" fmla="*/ 391 h 2526"/>
                <a:gd name="T114" fmla="*/ 309 w 2068"/>
                <a:gd name="T115" fmla="*/ 202 h 2526"/>
                <a:gd name="T116" fmla="*/ 533 w 2068"/>
                <a:gd name="T117" fmla="*/ 76 h 2526"/>
                <a:gd name="T118" fmla="*/ 842 w 2068"/>
                <a:gd name="T119" fmla="*/ 8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8" h="2526">
                  <a:moveTo>
                    <a:pt x="1034" y="885"/>
                  </a:moveTo>
                  <a:lnTo>
                    <a:pt x="961" y="888"/>
                  </a:lnTo>
                  <a:lnTo>
                    <a:pt x="894" y="895"/>
                  </a:lnTo>
                  <a:lnTo>
                    <a:pt x="832" y="905"/>
                  </a:lnTo>
                  <a:lnTo>
                    <a:pt x="774" y="919"/>
                  </a:lnTo>
                  <a:lnTo>
                    <a:pt x="721" y="937"/>
                  </a:lnTo>
                  <a:lnTo>
                    <a:pt x="671" y="957"/>
                  </a:lnTo>
                  <a:lnTo>
                    <a:pt x="626" y="978"/>
                  </a:lnTo>
                  <a:lnTo>
                    <a:pt x="583" y="1000"/>
                  </a:lnTo>
                  <a:lnTo>
                    <a:pt x="546" y="1024"/>
                  </a:lnTo>
                  <a:lnTo>
                    <a:pt x="510" y="1049"/>
                  </a:lnTo>
                  <a:lnTo>
                    <a:pt x="479" y="1073"/>
                  </a:lnTo>
                  <a:lnTo>
                    <a:pt x="450" y="1097"/>
                  </a:lnTo>
                  <a:lnTo>
                    <a:pt x="423" y="1120"/>
                  </a:lnTo>
                  <a:lnTo>
                    <a:pt x="399" y="1141"/>
                  </a:lnTo>
                  <a:lnTo>
                    <a:pt x="378" y="1159"/>
                  </a:lnTo>
                  <a:lnTo>
                    <a:pt x="359" y="1176"/>
                  </a:lnTo>
                  <a:lnTo>
                    <a:pt x="340" y="1189"/>
                  </a:lnTo>
                  <a:lnTo>
                    <a:pt x="324" y="1199"/>
                  </a:lnTo>
                  <a:lnTo>
                    <a:pt x="309" y="1204"/>
                  </a:lnTo>
                  <a:lnTo>
                    <a:pt x="295" y="1204"/>
                  </a:lnTo>
                  <a:lnTo>
                    <a:pt x="267" y="1197"/>
                  </a:lnTo>
                  <a:lnTo>
                    <a:pt x="242" y="1183"/>
                  </a:lnTo>
                  <a:lnTo>
                    <a:pt x="220" y="1165"/>
                  </a:lnTo>
                  <a:lnTo>
                    <a:pt x="200" y="1144"/>
                  </a:lnTo>
                  <a:lnTo>
                    <a:pt x="183" y="1121"/>
                  </a:lnTo>
                  <a:lnTo>
                    <a:pt x="170" y="1100"/>
                  </a:lnTo>
                  <a:lnTo>
                    <a:pt x="161" y="1082"/>
                  </a:lnTo>
                  <a:lnTo>
                    <a:pt x="154" y="1069"/>
                  </a:lnTo>
                  <a:lnTo>
                    <a:pt x="152" y="1165"/>
                  </a:lnTo>
                  <a:lnTo>
                    <a:pt x="151" y="1262"/>
                  </a:lnTo>
                  <a:lnTo>
                    <a:pt x="154" y="1353"/>
                  </a:lnTo>
                  <a:lnTo>
                    <a:pt x="162" y="1439"/>
                  </a:lnTo>
                  <a:lnTo>
                    <a:pt x="175" y="1519"/>
                  </a:lnTo>
                  <a:lnTo>
                    <a:pt x="193" y="1595"/>
                  </a:lnTo>
                  <a:lnTo>
                    <a:pt x="214" y="1667"/>
                  </a:lnTo>
                  <a:lnTo>
                    <a:pt x="239" y="1735"/>
                  </a:lnTo>
                  <a:lnTo>
                    <a:pt x="267" y="1797"/>
                  </a:lnTo>
                  <a:lnTo>
                    <a:pt x="297" y="1856"/>
                  </a:lnTo>
                  <a:lnTo>
                    <a:pt x="329" y="1909"/>
                  </a:lnTo>
                  <a:lnTo>
                    <a:pt x="363" y="1959"/>
                  </a:lnTo>
                  <a:lnTo>
                    <a:pt x="398" y="2005"/>
                  </a:lnTo>
                  <a:lnTo>
                    <a:pt x="433" y="2046"/>
                  </a:lnTo>
                  <a:lnTo>
                    <a:pt x="468" y="2084"/>
                  </a:lnTo>
                  <a:lnTo>
                    <a:pt x="503" y="2118"/>
                  </a:lnTo>
                  <a:lnTo>
                    <a:pt x="560" y="2165"/>
                  </a:lnTo>
                  <a:lnTo>
                    <a:pt x="616" y="2209"/>
                  </a:lnTo>
                  <a:lnTo>
                    <a:pt x="672" y="2246"/>
                  </a:lnTo>
                  <a:lnTo>
                    <a:pt x="727" y="2278"/>
                  </a:lnTo>
                  <a:lnTo>
                    <a:pt x="780" y="2305"/>
                  </a:lnTo>
                  <a:lnTo>
                    <a:pt x="832" y="2327"/>
                  </a:lnTo>
                  <a:lnTo>
                    <a:pt x="881" y="2346"/>
                  </a:lnTo>
                  <a:lnTo>
                    <a:pt x="926" y="2358"/>
                  </a:lnTo>
                  <a:lnTo>
                    <a:pt x="967" y="2368"/>
                  </a:lnTo>
                  <a:lnTo>
                    <a:pt x="1003" y="2372"/>
                  </a:lnTo>
                  <a:lnTo>
                    <a:pt x="1034" y="2375"/>
                  </a:lnTo>
                  <a:lnTo>
                    <a:pt x="1065" y="2372"/>
                  </a:lnTo>
                  <a:lnTo>
                    <a:pt x="1100" y="2368"/>
                  </a:lnTo>
                  <a:lnTo>
                    <a:pt x="1143" y="2358"/>
                  </a:lnTo>
                  <a:lnTo>
                    <a:pt x="1188" y="2346"/>
                  </a:lnTo>
                  <a:lnTo>
                    <a:pt x="1235" y="2327"/>
                  </a:lnTo>
                  <a:lnTo>
                    <a:pt x="1287" y="2305"/>
                  </a:lnTo>
                  <a:lnTo>
                    <a:pt x="1341" y="2278"/>
                  </a:lnTo>
                  <a:lnTo>
                    <a:pt x="1397" y="2246"/>
                  </a:lnTo>
                  <a:lnTo>
                    <a:pt x="1453" y="2209"/>
                  </a:lnTo>
                  <a:lnTo>
                    <a:pt x="1509" y="2165"/>
                  </a:lnTo>
                  <a:lnTo>
                    <a:pt x="1564" y="2118"/>
                  </a:lnTo>
                  <a:lnTo>
                    <a:pt x="1599" y="2084"/>
                  </a:lnTo>
                  <a:lnTo>
                    <a:pt x="1634" y="2046"/>
                  </a:lnTo>
                  <a:lnTo>
                    <a:pt x="1669" y="2005"/>
                  </a:lnTo>
                  <a:lnTo>
                    <a:pt x="1704" y="1959"/>
                  </a:lnTo>
                  <a:lnTo>
                    <a:pt x="1738" y="1909"/>
                  </a:lnTo>
                  <a:lnTo>
                    <a:pt x="1771" y="1856"/>
                  </a:lnTo>
                  <a:lnTo>
                    <a:pt x="1801" y="1797"/>
                  </a:lnTo>
                  <a:lnTo>
                    <a:pt x="1830" y="1735"/>
                  </a:lnTo>
                  <a:lnTo>
                    <a:pt x="1855" y="1667"/>
                  </a:lnTo>
                  <a:lnTo>
                    <a:pt x="1876" y="1595"/>
                  </a:lnTo>
                  <a:lnTo>
                    <a:pt x="1893" y="1519"/>
                  </a:lnTo>
                  <a:lnTo>
                    <a:pt x="1907" y="1439"/>
                  </a:lnTo>
                  <a:lnTo>
                    <a:pt x="1915" y="1353"/>
                  </a:lnTo>
                  <a:lnTo>
                    <a:pt x="1918" y="1262"/>
                  </a:lnTo>
                  <a:lnTo>
                    <a:pt x="1917" y="1165"/>
                  </a:lnTo>
                  <a:lnTo>
                    <a:pt x="1914" y="1069"/>
                  </a:lnTo>
                  <a:lnTo>
                    <a:pt x="1908" y="1082"/>
                  </a:lnTo>
                  <a:lnTo>
                    <a:pt x="1898" y="1100"/>
                  </a:lnTo>
                  <a:lnTo>
                    <a:pt x="1886" y="1121"/>
                  </a:lnTo>
                  <a:lnTo>
                    <a:pt x="1869" y="1144"/>
                  </a:lnTo>
                  <a:lnTo>
                    <a:pt x="1849" y="1165"/>
                  </a:lnTo>
                  <a:lnTo>
                    <a:pt x="1827" y="1183"/>
                  </a:lnTo>
                  <a:lnTo>
                    <a:pt x="1801" y="1197"/>
                  </a:lnTo>
                  <a:lnTo>
                    <a:pt x="1773" y="1204"/>
                  </a:lnTo>
                  <a:lnTo>
                    <a:pt x="1759" y="1204"/>
                  </a:lnTo>
                  <a:lnTo>
                    <a:pt x="1744" y="1199"/>
                  </a:lnTo>
                  <a:lnTo>
                    <a:pt x="1728" y="1189"/>
                  </a:lnTo>
                  <a:lnTo>
                    <a:pt x="1710" y="1176"/>
                  </a:lnTo>
                  <a:lnTo>
                    <a:pt x="1690" y="1159"/>
                  </a:lnTo>
                  <a:lnTo>
                    <a:pt x="1668" y="1141"/>
                  </a:lnTo>
                  <a:lnTo>
                    <a:pt x="1644" y="1120"/>
                  </a:lnTo>
                  <a:lnTo>
                    <a:pt x="1619" y="1097"/>
                  </a:lnTo>
                  <a:lnTo>
                    <a:pt x="1589" y="1073"/>
                  </a:lnTo>
                  <a:lnTo>
                    <a:pt x="1557" y="1049"/>
                  </a:lnTo>
                  <a:lnTo>
                    <a:pt x="1522" y="1024"/>
                  </a:lnTo>
                  <a:lnTo>
                    <a:pt x="1484" y="1000"/>
                  </a:lnTo>
                  <a:lnTo>
                    <a:pt x="1443" y="978"/>
                  </a:lnTo>
                  <a:lnTo>
                    <a:pt x="1397" y="957"/>
                  </a:lnTo>
                  <a:lnTo>
                    <a:pt x="1348" y="937"/>
                  </a:lnTo>
                  <a:lnTo>
                    <a:pt x="1294" y="919"/>
                  </a:lnTo>
                  <a:lnTo>
                    <a:pt x="1237" y="905"/>
                  </a:lnTo>
                  <a:lnTo>
                    <a:pt x="1173" y="895"/>
                  </a:lnTo>
                  <a:lnTo>
                    <a:pt x="1106" y="888"/>
                  </a:lnTo>
                  <a:lnTo>
                    <a:pt x="1034" y="885"/>
                  </a:lnTo>
                  <a:close/>
                  <a:moveTo>
                    <a:pt x="998" y="408"/>
                  </a:moveTo>
                  <a:lnTo>
                    <a:pt x="926" y="413"/>
                  </a:lnTo>
                  <a:lnTo>
                    <a:pt x="852" y="423"/>
                  </a:lnTo>
                  <a:lnTo>
                    <a:pt x="776" y="440"/>
                  </a:lnTo>
                  <a:lnTo>
                    <a:pt x="697" y="461"/>
                  </a:lnTo>
                  <a:lnTo>
                    <a:pt x="710" y="498"/>
                  </a:lnTo>
                  <a:lnTo>
                    <a:pt x="723" y="529"/>
                  </a:lnTo>
                  <a:lnTo>
                    <a:pt x="734" y="557"/>
                  </a:lnTo>
                  <a:lnTo>
                    <a:pt x="746" y="586"/>
                  </a:lnTo>
                  <a:lnTo>
                    <a:pt x="758" y="617"/>
                  </a:lnTo>
                  <a:lnTo>
                    <a:pt x="772" y="653"/>
                  </a:lnTo>
                  <a:lnTo>
                    <a:pt x="842" y="634"/>
                  </a:lnTo>
                  <a:lnTo>
                    <a:pt x="908" y="622"/>
                  </a:lnTo>
                  <a:lnTo>
                    <a:pt x="973" y="613"/>
                  </a:lnTo>
                  <a:lnTo>
                    <a:pt x="1034" y="612"/>
                  </a:lnTo>
                  <a:lnTo>
                    <a:pt x="1096" y="613"/>
                  </a:lnTo>
                  <a:lnTo>
                    <a:pt x="1159" y="622"/>
                  </a:lnTo>
                  <a:lnTo>
                    <a:pt x="1225" y="634"/>
                  </a:lnTo>
                  <a:lnTo>
                    <a:pt x="1296" y="653"/>
                  </a:lnTo>
                  <a:lnTo>
                    <a:pt x="1310" y="617"/>
                  </a:lnTo>
                  <a:lnTo>
                    <a:pt x="1322" y="586"/>
                  </a:lnTo>
                  <a:lnTo>
                    <a:pt x="1334" y="557"/>
                  </a:lnTo>
                  <a:lnTo>
                    <a:pt x="1345" y="529"/>
                  </a:lnTo>
                  <a:lnTo>
                    <a:pt x="1357" y="498"/>
                  </a:lnTo>
                  <a:lnTo>
                    <a:pt x="1372" y="461"/>
                  </a:lnTo>
                  <a:lnTo>
                    <a:pt x="1293" y="440"/>
                  </a:lnTo>
                  <a:lnTo>
                    <a:pt x="1217" y="423"/>
                  </a:lnTo>
                  <a:lnTo>
                    <a:pt x="1143" y="413"/>
                  </a:lnTo>
                  <a:lnTo>
                    <a:pt x="1070" y="408"/>
                  </a:lnTo>
                  <a:lnTo>
                    <a:pt x="998" y="408"/>
                  </a:lnTo>
                  <a:close/>
                  <a:moveTo>
                    <a:pt x="1034" y="0"/>
                  </a:moveTo>
                  <a:lnTo>
                    <a:pt x="1133" y="1"/>
                  </a:lnTo>
                  <a:lnTo>
                    <a:pt x="1225" y="8"/>
                  </a:lnTo>
                  <a:lnTo>
                    <a:pt x="1313" y="19"/>
                  </a:lnTo>
                  <a:lnTo>
                    <a:pt x="1393" y="33"/>
                  </a:lnTo>
                  <a:lnTo>
                    <a:pt x="1467" y="53"/>
                  </a:lnTo>
                  <a:lnTo>
                    <a:pt x="1536" y="76"/>
                  </a:lnTo>
                  <a:lnTo>
                    <a:pt x="1599" y="101"/>
                  </a:lnTo>
                  <a:lnTo>
                    <a:pt x="1657" y="132"/>
                  </a:lnTo>
                  <a:lnTo>
                    <a:pt x="1710" y="166"/>
                  </a:lnTo>
                  <a:lnTo>
                    <a:pt x="1759" y="202"/>
                  </a:lnTo>
                  <a:lnTo>
                    <a:pt x="1803" y="242"/>
                  </a:lnTo>
                  <a:lnTo>
                    <a:pt x="1844" y="285"/>
                  </a:lnTo>
                  <a:lnTo>
                    <a:pt x="1879" y="332"/>
                  </a:lnTo>
                  <a:lnTo>
                    <a:pt x="1918" y="391"/>
                  </a:lnTo>
                  <a:lnTo>
                    <a:pt x="1952" y="454"/>
                  </a:lnTo>
                  <a:lnTo>
                    <a:pt x="1980" y="520"/>
                  </a:lnTo>
                  <a:lnTo>
                    <a:pt x="2004" y="591"/>
                  </a:lnTo>
                  <a:lnTo>
                    <a:pt x="2022" y="665"/>
                  </a:lnTo>
                  <a:lnTo>
                    <a:pt x="2036" y="743"/>
                  </a:lnTo>
                  <a:lnTo>
                    <a:pt x="2047" y="821"/>
                  </a:lnTo>
                  <a:lnTo>
                    <a:pt x="2054" y="905"/>
                  </a:lnTo>
                  <a:lnTo>
                    <a:pt x="2063" y="1020"/>
                  </a:lnTo>
                  <a:lnTo>
                    <a:pt x="2067" y="1140"/>
                  </a:lnTo>
                  <a:lnTo>
                    <a:pt x="2068" y="1262"/>
                  </a:lnTo>
                  <a:lnTo>
                    <a:pt x="2066" y="1363"/>
                  </a:lnTo>
                  <a:lnTo>
                    <a:pt x="2056" y="1459"/>
                  </a:lnTo>
                  <a:lnTo>
                    <a:pt x="2040" y="1550"/>
                  </a:lnTo>
                  <a:lnTo>
                    <a:pt x="2021" y="1638"/>
                  </a:lnTo>
                  <a:lnTo>
                    <a:pt x="1995" y="1719"/>
                  </a:lnTo>
                  <a:lnTo>
                    <a:pt x="1966" y="1798"/>
                  </a:lnTo>
                  <a:lnTo>
                    <a:pt x="1932" y="1873"/>
                  </a:lnTo>
                  <a:lnTo>
                    <a:pt x="1896" y="1942"/>
                  </a:lnTo>
                  <a:lnTo>
                    <a:pt x="1855" y="2008"/>
                  </a:lnTo>
                  <a:lnTo>
                    <a:pt x="1811" y="2068"/>
                  </a:lnTo>
                  <a:lnTo>
                    <a:pt x="1765" y="2126"/>
                  </a:lnTo>
                  <a:lnTo>
                    <a:pt x="1717" y="2179"/>
                  </a:lnTo>
                  <a:lnTo>
                    <a:pt x="1667" y="2229"/>
                  </a:lnTo>
                  <a:lnTo>
                    <a:pt x="1616" y="2274"/>
                  </a:lnTo>
                  <a:lnTo>
                    <a:pt x="1563" y="2315"/>
                  </a:lnTo>
                  <a:lnTo>
                    <a:pt x="1511" y="2353"/>
                  </a:lnTo>
                  <a:lnTo>
                    <a:pt x="1457" y="2385"/>
                  </a:lnTo>
                  <a:lnTo>
                    <a:pt x="1404" y="2416"/>
                  </a:lnTo>
                  <a:lnTo>
                    <a:pt x="1352" y="2441"/>
                  </a:lnTo>
                  <a:lnTo>
                    <a:pt x="1300" y="2464"/>
                  </a:lnTo>
                  <a:lnTo>
                    <a:pt x="1251" y="2483"/>
                  </a:lnTo>
                  <a:lnTo>
                    <a:pt x="1202" y="2499"/>
                  </a:lnTo>
                  <a:lnTo>
                    <a:pt x="1155" y="2510"/>
                  </a:lnTo>
                  <a:lnTo>
                    <a:pt x="1112" y="2519"/>
                  </a:lnTo>
                  <a:lnTo>
                    <a:pt x="1071" y="2524"/>
                  </a:lnTo>
                  <a:lnTo>
                    <a:pt x="1034" y="2526"/>
                  </a:lnTo>
                  <a:lnTo>
                    <a:pt x="996" y="2524"/>
                  </a:lnTo>
                  <a:lnTo>
                    <a:pt x="956" y="2519"/>
                  </a:lnTo>
                  <a:lnTo>
                    <a:pt x="912" y="2510"/>
                  </a:lnTo>
                  <a:lnTo>
                    <a:pt x="866" y="2499"/>
                  </a:lnTo>
                  <a:lnTo>
                    <a:pt x="818" y="2483"/>
                  </a:lnTo>
                  <a:lnTo>
                    <a:pt x="767" y="2464"/>
                  </a:lnTo>
                  <a:lnTo>
                    <a:pt x="717" y="2441"/>
                  </a:lnTo>
                  <a:lnTo>
                    <a:pt x="664" y="2416"/>
                  </a:lnTo>
                  <a:lnTo>
                    <a:pt x="612" y="2385"/>
                  </a:lnTo>
                  <a:lnTo>
                    <a:pt x="558" y="2353"/>
                  </a:lnTo>
                  <a:lnTo>
                    <a:pt x="505" y="2315"/>
                  </a:lnTo>
                  <a:lnTo>
                    <a:pt x="453" y="2274"/>
                  </a:lnTo>
                  <a:lnTo>
                    <a:pt x="401" y="2229"/>
                  </a:lnTo>
                  <a:lnTo>
                    <a:pt x="352" y="2179"/>
                  </a:lnTo>
                  <a:lnTo>
                    <a:pt x="304" y="2126"/>
                  </a:lnTo>
                  <a:lnTo>
                    <a:pt x="258" y="2068"/>
                  </a:lnTo>
                  <a:lnTo>
                    <a:pt x="214" y="2008"/>
                  </a:lnTo>
                  <a:lnTo>
                    <a:pt x="173" y="1942"/>
                  </a:lnTo>
                  <a:lnTo>
                    <a:pt x="135" y="1873"/>
                  </a:lnTo>
                  <a:lnTo>
                    <a:pt x="102" y="1798"/>
                  </a:lnTo>
                  <a:lnTo>
                    <a:pt x="72" y="1719"/>
                  </a:lnTo>
                  <a:lnTo>
                    <a:pt x="48" y="1638"/>
                  </a:lnTo>
                  <a:lnTo>
                    <a:pt x="27" y="1550"/>
                  </a:lnTo>
                  <a:lnTo>
                    <a:pt x="13" y="1459"/>
                  </a:lnTo>
                  <a:lnTo>
                    <a:pt x="3" y="1363"/>
                  </a:lnTo>
                  <a:lnTo>
                    <a:pt x="0" y="1262"/>
                  </a:lnTo>
                  <a:lnTo>
                    <a:pt x="2" y="1140"/>
                  </a:lnTo>
                  <a:lnTo>
                    <a:pt x="6" y="1020"/>
                  </a:lnTo>
                  <a:lnTo>
                    <a:pt x="13" y="905"/>
                  </a:lnTo>
                  <a:lnTo>
                    <a:pt x="22" y="821"/>
                  </a:lnTo>
                  <a:lnTo>
                    <a:pt x="31" y="743"/>
                  </a:lnTo>
                  <a:lnTo>
                    <a:pt x="47" y="665"/>
                  </a:lnTo>
                  <a:lnTo>
                    <a:pt x="65" y="591"/>
                  </a:lnTo>
                  <a:lnTo>
                    <a:pt x="89" y="520"/>
                  </a:lnTo>
                  <a:lnTo>
                    <a:pt x="117" y="454"/>
                  </a:lnTo>
                  <a:lnTo>
                    <a:pt x="151" y="391"/>
                  </a:lnTo>
                  <a:lnTo>
                    <a:pt x="190" y="332"/>
                  </a:lnTo>
                  <a:lnTo>
                    <a:pt x="225" y="285"/>
                  </a:lnTo>
                  <a:lnTo>
                    <a:pt x="265" y="242"/>
                  </a:lnTo>
                  <a:lnTo>
                    <a:pt x="309" y="202"/>
                  </a:lnTo>
                  <a:lnTo>
                    <a:pt x="357" y="166"/>
                  </a:lnTo>
                  <a:lnTo>
                    <a:pt x="411" y="132"/>
                  </a:lnTo>
                  <a:lnTo>
                    <a:pt x="470" y="101"/>
                  </a:lnTo>
                  <a:lnTo>
                    <a:pt x="533" y="76"/>
                  </a:lnTo>
                  <a:lnTo>
                    <a:pt x="602" y="52"/>
                  </a:lnTo>
                  <a:lnTo>
                    <a:pt x="676" y="33"/>
                  </a:lnTo>
                  <a:lnTo>
                    <a:pt x="756" y="19"/>
                  </a:lnTo>
                  <a:lnTo>
                    <a:pt x="842" y="8"/>
                  </a:lnTo>
                  <a:lnTo>
                    <a:pt x="935" y="1"/>
                  </a:lnTo>
                  <a:lnTo>
                    <a:pt x="10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212"/>
            <p:cNvSpPr>
              <a:spLocks/>
            </p:cNvSpPr>
            <p:nvPr/>
          </p:nvSpPr>
          <p:spPr bwMode="auto">
            <a:xfrm>
              <a:off x="1311" y="4581"/>
              <a:ext cx="1920" cy="926"/>
            </a:xfrm>
            <a:custGeom>
              <a:avLst/>
              <a:gdLst>
                <a:gd name="T0" fmla="*/ 1423 w 3841"/>
                <a:gd name="T1" fmla="*/ 66 h 1852"/>
                <a:gd name="T2" fmla="*/ 1731 w 3841"/>
                <a:gd name="T3" fmla="*/ 198 h 1852"/>
                <a:gd name="T4" fmla="*/ 1920 w 3841"/>
                <a:gd name="T5" fmla="*/ 605 h 1852"/>
                <a:gd name="T6" fmla="*/ 2110 w 3841"/>
                <a:gd name="T7" fmla="*/ 198 h 1852"/>
                <a:gd name="T8" fmla="*/ 2416 w 3841"/>
                <a:gd name="T9" fmla="*/ 66 h 1852"/>
                <a:gd name="T10" fmla="*/ 2547 w 3841"/>
                <a:gd name="T11" fmla="*/ 0 h 1852"/>
                <a:gd name="T12" fmla="*/ 2654 w 3841"/>
                <a:gd name="T13" fmla="*/ 55 h 1852"/>
                <a:gd name="T14" fmla="*/ 2866 w 3841"/>
                <a:gd name="T15" fmla="*/ 169 h 1852"/>
                <a:gd name="T16" fmla="*/ 3100 w 3841"/>
                <a:gd name="T17" fmla="*/ 298 h 1852"/>
                <a:gd name="T18" fmla="*/ 3314 w 3841"/>
                <a:gd name="T19" fmla="*/ 418 h 1852"/>
                <a:gd name="T20" fmla="*/ 3460 w 3841"/>
                <a:gd name="T21" fmla="*/ 509 h 1852"/>
                <a:gd name="T22" fmla="*/ 3612 w 3841"/>
                <a:gd name="T23" fmla="*/ 681 h 1852"/>
                <a:gd name="T24" fmla="*/ 3724 w 3841"/>
                <a:gd name="T25" fmla="*/ 927 h 1852"/>
                <a:gd name="T26" fmla="*/ 3801 w 3841"/>
                <a:gd name="T27" fmla="*/ 1206 h 1852"/>
                <a:gd name="T28" fmla="*/ 3841 w 3841"/>
                <a:gd name="T29" fmla="*/ 1430 h 1852"/>
                <a:gd name="T30" fmla="*/ 3822 w 3841"/>
                <a:gd name="T31" fmla="*/ 1479 h 1852"/>
                <a:gd name="T32" fmla="*/ 3752 w 3841"/>
                <a:gd name="T33" fmla="*/ 1575 h 1852"/>
                <a:gd name="T34" fmla="*/ 3599 w 3841"/>
                <a:gd name="T35" fmla="*/ 1708 h 1852"/>
                <a:gd name="T36" fmla="*/ 3334 w 3841"/>
                <a:gd name="T37" fmla="*/ 1850 h 1852"/>
                <a:gd name="T38" fmla="*/ 3273 w 3841"/>
                <a:gd name="T39" fmla="*/ 1769 h 1852"/>
                <a:gd name="T40" fmla="*/ 3365 w 3841"/>
                <a:gd name="T41" fmla="*/ 1663 h 1852"/>
                <a:gd name="T42" fmla="*/ 3366 w 3841"/>
                <a:gd name="T43" fmla="*/ 1524 h 1852"/>
                <a:gd name="T44" fmla="*/ 3232 w 3841"/>
                <a:gd name="T45" fmla="*/ 1338 h 1852"/>
                <a:gd name="T46" fmla="*/ 3012 w 3841"/>
                <a:gd name="T47" fmla="*/ 1209 h 1852"/>
                <a:gd name="T48" fmla="*/ 2819 w 3841"/>
                <a:gd name="T49" fmla="*/ 1176 h 1852"/>
                <a:gd name="T50" fmla="*/ 2557 w 3841"/>
                <a:gd name="T51" fmla="*/ 1237 h 1852"/>
                <a:gd name="T52" fmla="*/ 2350 w 3841"/>
                <a:gd name="T53" fmla="*/ 1399 h 1852"/>
                <a:gd name="T54" fmla="*/ 1439 w 3841"/>
                <a:gd name="T55" fmla="*/ 1345 h 1852"/>
                <a:gd name="T56" fmla="*/ 1217 w 3841"/>
                <a:gd name="T57" fmla="*/ 1210 h 1852"/>
                <a:gd name="T58" fmla="*/ 954 w 3841"/>
                <a:gd name="T59" fmla="*/ 1181 h 1852"/>
                <a:gd name="T60" fmla="*/ 709 w 3841"/>
                <a:gd name="T61" fmla="*/ 1262 h 1852"/>
                <a:gd name="T62" fmla="*/ 523 w 3841"/>
                <a:gd name="T63" fmla="*/ 1437 h 1852"/>
                <a:gd name="T64" fmla="*/ 462 w 3841"/>
                <a:gd name="T65" fmla="*/ 1596 h 1852"/>
                <a:gd name="T66" fmla="*/ 511 w 3841"/>
                <a:gd name="T67" fmla="*/ 1725 h 1852"/>
                <a:gd name="T68" fmla="*/ 565 w 3841"/>
                <a:gd name="T69" fmla="*/ 1801 h 1852"/>
                <a:gd name="T70" fmla="*/ 358 w 3841"/>
                <a:gd name="T71" fmla="*/ 1780 h 1852"/>
                <a:gd name="T72" fmla="*/ 152 w 3841"/>
                <a:gd name="T73" fmla="*/ 1639 h 1852"/>
                <a:gd name="T74" fmla="*/ 45 w 3841"/>
                <a:gd name="T75" fmla="*/ 1521 h 1852"/>
                <a:gd name="T76" fmla="*/ 6 w 3841"/>
                <a:gd name="T77" fmla="*/ 1454 h 1852"/>
                <a:gd name="T78" fmla="*/ 4 w 3841"/>
                <a:gd name="T79" fmla="*/ 1387 h 1852"/>
                <a:gd name="T80" fmla="*/ 39 w 3841"/>
                <a:gd name="T81" fmla="*/ 1217 h 1852"/>
                <a:gd name="T82" fmla="*/ 104 w 3841"/>
                <a:gd name="T83" fmla="*/ 978 h 1852"/>
                <a:gd name="T84" fmla="*/ 204 w 3841"/>
                <a:gd name="T85" fmla="*/ 733 h 1852"/>
                <a:gd name="T86" fmla="*/ 340 w 3841"/>
                <a:gd name="T87" fmla="*/ 540 h 1852"/>
                <a:gd name="T88" fmla="*/ 483 w 3841"/>
                <a:gd name="T89" fmla="*/ 445 h 1852"/>
                <a:gd name="T90" fmla="*/ 684 w 3841"/>
                <a:gd name="T91" fmla="*/ 329 h 1852"/>
                <a:gd name="T92" fmla="*/ 919 w 3841"/>
                <a:gd name="T93" fmla="*/ 200 h 1852"/>
                <a:gd name="T94" fmla="*/ 1142 w 3841"/>
                <a:gd name="T95" fmla="*/ 79 h 1852"/>
                <a:gd name="T96" fmla="*/ 1294 w 3841"/>
                <a:gd name="T97" fmla="*/ 0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41" h="1852">
                  <a:moveTo>
                    <a:pt x="1314" y="0"/>
                  </a:moveTo>
                  <a:lnTo>
                    <a:pt x="1335" y="4"/>
                  </a:lnTo>
                  <a:lnTo>
                    <a:pt x="1353" y="14"/>
                  </a:lnTo>
                  <a:lnTo>
                    <a:pt x="1423" y="66"/>
                  </a:lnTo>
                  <a:lnTo>
                    <a:pt x="1498" y="110"/>
                  </a:lnTo>
                  <a:lnTo>
                    <a:pt x="1573" y="146"/>
                  </a:lnTo>
                  <a:lnTo>
                    <a:pt x="1651" y="176"/>
                  </a:lnTo>
                  <a:lnTo>
                    <a:pt x="1731" y="198"/>
                  </a:lnTo>
                  <a:lnTo>
                    <a:pt x="1753" y="207"/>
                  </a:lnTo>
                  <a:lnTo>
                    <a:pt x="1771" y="222"/>
                  </a:lnTo>
                  <a:lnTo>
                    <a:pt x="1783" y="243"/>
                  </a:lnTo>
                  <a:lnTo>
                    <a:pt x="1920" y="605"/>
                  </a:lnTo>
                  <a:lnTo>
                    <a:pt x="2058" y="243"/>
                  </a:lnTo>
                  <a:lnTo>
                    <a:pt x="2069" y="222"/>
                  </a:lnTo>
                  <a:lnTo>
                    <a:pt x="2088" y="207"/>
                  </a:lnTo>
                  <a:lnTo>
                    <a:pt x="2110" y="198"/>
                  </a:lnTo>
                  <a:lnTo>
                    <a:pt x="2189" y="176"/>
                  </a:lnTo>
                  <a:lnTo>
                    <a:pt x="2267" y="146"/>
                  </a:lnTo>
                  <a:lnTo>
                    <a:pt x="2343" y="110"/>
                  </a:lnTo>
                  <a:lnTo>
                    <a:pt x="2416" y="66"/>
                  </a:lnTo>
                  <a:lnTo>
                    <a:pt x="2488" y="14"/>
                  </a:lnTo>
                  <a:lnTo>
                    <a:pt x="2506" y="4"/>
                  </a:lnTo>
                  <a:lnTo>
                    <a:pt x="2526" y="0"/>
                  </a:lnTo>
                  <a:lnTo>
                    <a:pt x="2547" y="0"/>
                  </a:lnTo>
                  <a:lnTo>
                    <a:pt x="2567" y="8"/>
                  </a:lnTo>
                  <a:lnTo>
                    <a:pt x="2571" y="10"/>
                  </a:lnTo>
                  <a:lnTo>
                    <a:pt x="2610" y="31"/>
                  </a:lnTo>
                  <a:lnTo>
                    <a:pt x="2654" y="55"/>
                  </a:lnTo>
                  <a:lnTo>
                    <a:pt x="2703" y="80"/>
                  </a:lnTo>
                  <a:lnTo>
                    <a:pt x="2755" y="108"/>
                  </a:lnTo>
                  <a:lnTo>
                    <a:pt x="2810" y="138"/>
                  </a:lnTo>
                  <a:lnTo>
                    <a:pt x="2866" y="169"/>
                  </a:lnTo>
                  <a:lnTo>
                    <a:pt x="2925" y="201"/>
                  </a:lnTo>
                  <a:lnTo>
                    <a:pt x="2984" y="233"/>
                  </a:lnTo>
                  <a:lnTo>
                    <a:pt x="3043" y="266"/>
                  </a:lnTo>
                  <a:lnTo>
                    <a:pt x="3100" y="298"/>
                  </a:lnTo>
                  <a:lnTo>
                    <a:pt x="3158" y="329"/>
                  </a:lnTo>
                  <a:lnTo>
                    <a:pt x="3213" y="360"/>
                  </a:lnTo>
                  <a:lnTo>
                    <a:pt x="3265" y="390"/>
                  </a:lnTo>
                  <a:lnTo>
                    <a:pt x="3314" y="418"/>
                  </a:lnTo>
                  <a:lnTo>
                    <a:pt x="3358" y="445"/>
                  </a:lnTo>
                  <a:lnTo>
                    <a:pt x="3398" y="469"/>
                  </a:lnTo>
                  <a:lnTo>
                    <a:pt x="3432" y="491"/>
                  </a:lnTo>
                  <a:lnTo>
                    <a:pt x="3460" y="509"/>
                  </a:lnTo>
                  <a:lnTo>
                    <a:pt x="3502" y="543"/>
                  </a:lnTo>
                  <a:lnTo>
                    <a:pt x="3542" y="582"/>
                  </a:lnTo>
                  <a:lnTo>
                    <a:pt x="3578" y="629"/>
                  </a:lnTo>
                  <a:lnTo>
                    <a:pt x="3612" y="681"/>
                  </a:lnTo>
                  <a:lnTo>
                    <a:pt x="3644" y="737"/>
                  </a:lnTo>
                  <a:lnTo>
                    <a:pt x="3672" y="798"/>
                  </a:lnTo>
                  <a:lnTo>
                    <a:pt x="3699" y="861"/>
                  </a:lnTo>
                  <a:lnTo>
                    <a:pt x="3724" y="927"/>
                  </a:lnTo>
                  <a:lnTo>
                    <a:pt x="3747" y="995"/>
                  </a:lnTo>
                  <a:lnTo>
                    <a:pt x="3766" y="1065"/>
                  </a:lnTo>
                  <a:lnTo>
                    <a:pt x="3785" y="1136"/>
                  </a:lnTo>
                  <a:lnTo>
                    <a:pt x="3801" y="1206"/>
                  </a:lnTo>
                  <a:lnTo>
                    <a:pt x="3815" y="1276"/>
                  </a:lnTo>
                  <a:lnTo>
                    <a:pt x="3828" y="1345"/>
                  </a:lnTo>
                  <a:lnTo>
                    <a:pt x="3839" y="1411"/>
                  </a:lnTo>
                  <a:lnTo>
                    <a:pt x="3841" y="1430"/>
                  </a:lnTo>
                  <a:lnTo>
                    <a:pt x="3837" y="1448"/>
                  </a:lnTo>
                  <a:lnTo>
                    <a:pt x="3834" y="1454"/>
                  </a:lnTo>
                  <a:lnTo>
                    <a:pt x="3830" y="1463"/>
                  </a:lnTo>
                  <a:lnTo>
                    <a:pt x="3822" y="1479"/>
                  </a:lnTo>
                  <a:lnTo>
                    <a:pt x="3811" y="1497"/>
                  </a:lnTo>
                  <a:lnTo>
                    <a:pt x="3796" y="1521"/>
                  </a:lnTo>
                  <a:lnTo>
                    <a:pt x="3776" y="1546"/>
                  </a:lnTo>
                  <a:lnTo>
                    <a:pt x="3752" y="1575"/>
                  </a:lnTo>
                  <a:lnTo>
                    <a:pt x="3723" y="1606"/>
                  </a:lnTo>
                  <a:lnTo>
                    <a:pt x="3688" y="1638"/>
                  </a:lnTo>
                  <a:lnTo>
                    <a:pt x="3647" y="1673"/>
                  </a:lnTo>
                  <a:lnTo>
                    <a:pt x="3599" y="1708"/>
                  </a:lnTo>
                  <a:lnTo>
                    <a:pt x="3544" y="1743"/>
                  </a:lnTo>
                  <a:lnTo>
                    <a:pt x="3483" y="1780"/>
                  </a:lnTo>
                  <a:lnTo>
                    <a:pt x="3412" y="1815"/>
                  </a:lnTo>
                  <a:lnTo>
                    <a:pt x="3334" y="1850"/>
                  </a:lnTo>
                  <a:lnTo>
                    <a:pt x="3307" y="1822"/>
                  </a:lnTo>
                  <a:lnTo>
                    <a:pt x="3276" y="1800"/>
                  </a:lnTo>
                  <a:lnTo>
                    <a:pt x="3241" y="1784"/>
                  </a:lnTo>
                  <a:lnTo>
                    <a:pt x="3273" y="1769"/>
                  </a:lnTo>
                  <a:lnTo>
                    <a:pt x="3303" y="1749"/>
                  </a:lnTo>
                  <a:lnTo>
                    <a:pt x="3328" y="1724"/>
                  </a:lnTo>
                  <a:lnTo>
                    <a:pt x="3349" y="1696"/>
                  </a:lnTo>
                  <a:lnTo>
                    <a:pt x="3365" y="1663"/>
                  </a:lnTo>
                  <a:lnTo>
                    <a:pt x="3374" y="1628"/>
                  </a:lnTo>
                  <a:lnTo>
                    <a:pt x="3377" y="1594"/>
                  </a:lnTo>
                  <a:lnTo>
                    <a:pt x="3374" y="1559"/>
                  </a:lnTo>
                  <a:lnTo>
                    <a:pt x="3366" y="1524"/>
                  </a:lnTo>
                  <a:lnTo>
                    <a:pt x="3352" y="1492"/>
                  </a:lnTo>
                  <a:lnTo>
                    <a:pt x="3317" y="1435"/>
                  </a:lnTo>
                  <a:lnTo>
                    <a:pt x="3277" y="1385"/>
                  </a:lnTo>
                  <a:lnTo>
                    <a:pt x="3232" y="1338"/>
                  </a:lnTo>
                  <a:lnTo>
                    <a:pt x="3182" y="1297"/>
                  </a:lnTo>
                  <a:lnTo>
                    <a:pt x="3129" y="1261"/>
                  </a:lnTo>
                  <a:lnTo>
                    <a:pt x="3072" y="1231"/>
                  </a:lnTo>
                  <a:lnTo>
                    <a:pt x="3012" y="1209"/>
                  </a:lnTo>
                  <a:lnTo>
                    <a:pt x="2950" y="1190"/>
                  </a:lnTo>
                  <a:lnTo>
                    <a:pt x="2885" y="1181"/>
                  </a:lnTo>
                  <a:lnTo>
                    <a:pt x="2819" y="1176"/>
                  </a:lnTo>
                  <a:lnTo>
                    <a:pt x="2819" y="1176"/>
                  </a:lnTo>
                  <a:lnTo>
                    <a:pt x="2751" y="1181"/>
                  </a:lnTo>
                  <a:lnTo>
                    <a:pt x="2683" y="1192"/>
                  </a:lnTo>
                  <a:lnTo>
                    <a:pt x="2619" y="1212"/>
                  </a:lnTo>
                  <a:lnTo>
                    <a:pt x="2557" y="1237"/>
                  </a:lnTo>
                  <a:lnTo>
                    <a:pt x="2498" y="1269"/>
                  </a:lnTo>
                  <a:lnTo>
                    <a:pt x="2442" y="1309"/>
                  </a:lnTo>
                  <a:lnTo>
                    <a:pt x="2391" y="1355"/>
                  </a:lnTo>
                  <a:lnTo>
                    <a:pt x="2350" y="1399"/>
                  </a:lnTo>
                  <a:lnTo>
                    <a:pt x="2317" y="1447"/>
                  </a:lnTo>
                  <a:lnTo>
                    <a:pt x="1524" y="1447"/>
                  </a:lnTo>
                  <a:lnTo>
                    <a:pt x="1483" y="1393"/>
                  </a:lnTo>
                  <a:lnTo>
                    <a:pt x="1439" y="1345"/>
                  </a:lnTo>
                  <a:lnTo>
                    <a:pt x="1389" y="1303"/>
                  </a:lnTo>
                  <a:lnTo>
                    <a:pt x="1336" y="1265"/>
                  </a:lnTo>
                  <a:lnTo>
                    <a:pt x="1278" y="1234"/>
                  </a:lnTo>
                  <a:lnTo>
                    <a:pt x="1217" y="1210"/>
                  </a:lnTo>
                  <a:lnTo>
                    <a:pt x="1153" y="1192"/>
                  </a:lnTo>
                  <a:lnTo>
                    <a:pt x="1087" y="1181"/>
                  </a:lnTo>
                  <a:lnTo>
                    <a:pt x="1020" y="1176"/>
                  </a:lnTo>
                  <a:lnTo>
                    <a:pt x="954" y="1181"/>
                  </a:lnTo>
                  <a:lnTo>
                    <a:pt x="889" y="1190"/>
                  </a:lnTo>
                  <a:lnTo>
                    <a:pt x="826" y="1209"/>
                  </a:lnTo>
                  <a:lnTo>
                    <a:pt x="767" y="1233"/>
                  </a:lnTo>
                  <a:lnTo>
                    <a:pt x="709" y="1262"/>
                  </a:lnTo>
                  <a:lnTo>
                    <a:pt x="656" y="1297"/>
                  </a:lnTo>
                  <a:lnTo>
                    <a:pt x="607" y="1340"/>
                  </a:lnTo>
                  <a:lnTo>
                    <a:pt x="562" y="1386"/>
                  </a:lnTo>
                  <a:lnTo>
                    <a:pt x="523" y="1437"/>
                  </a:lnTo>
                  <a:lnTo>
                    <a:pt x="487" y="1493"/>
                  </a:lnTo>
                  <a:lnTo>
                    <a:pt x="473" y="1527"/>
                  </a:lnTo>
                  <a:lnTo>
                    <a:pt x="465" y="1561"/>
                  </a:lnTo>
                  <a:lnTo>
                    <a:pt x="462" y="1596"/>
                  </a:lnTo>
                  <a:lnTo>
                    <a:pt x="466" y="1631"/>
                  </a:lnTo>
                  <a:lnTo>
                    <a:pt x="475" y="1665"/>
                  </a:lnTo>
                  <a:lnTo>
                    <a:pt x="490" y="1697"/>
                  </a:lnTo>
                  <a:lnTo>
                    <a:pt x="511" y="1725"/>
                  </a:lnTo>
                  <a:lnTo>
                    <a:pt x="538" y="1751"/>
                  </a:lnTo>
                  <a:lnTo>
                    <a:pt x="566" y="1770"/>
                  </a:lnTo>
                  <a:lnTo>
                    <a:pt x="598" y="1786"/>
                  </a:lnTo>
                  <a:lnTo>
                    <a:pt x="565" y="1801"/>
                  </a:lnTo>
                  <a:lnTo>
                    <a:pt x="534" y="1824"/>
                  </a:lnTo>
                  <a:lnTo>
                    <a:pt x="507" y="1852"/>
                  </a:lnTo>
                  <a:lnTo>
                    <a:pt x="428" y="1817"/>
                  </a:lnTo>
                  <a:lnTo>
                    <a:pt x="358" y="1780"/>
                  </a:lnTo>
                  <a:lnTo>
                    <a:pt x="296" y="1745"/>
                  </a:lnTo>
                  <a:lnTo>
                    <a:pt x="242" y="1708"/>
                  </a:lnTo>
                  <a:lnTo>
                    <a:pt x="194" y="1673"/>
                  </a:lnTo>
                  <a:lnTo>
                    <a:pt x="152" y="1639"/>
                  </a:lnTo>
                  <a:lnTo>
                    <a:pt x="117" y="1606"/>
                  </a:lnTo>
                  <a:lnTo>
                    <a:pt x="89" y="1575"/>
                  </a:lnTo>
                  <a:lnTo>
                    <a:pt x="63" y="1546"/>
                  </a:lnTo>
                  <a:lnTo>
                    <a:pt x="45" y="1521"/>
                  </a:lnTo>
                  <a:lnTo>
                    <a:pt x="30" y="1497"/>
                  </a:lnTo>
                  <a:lnTo>
                    <a:pt x="18" y="1479"/>
                  </a:lnTo>
                  <a:lnTo>
                    <a:pt x="11" y="1463"/>
                  </a:lnTo>
                  <a:lnTo>
                    <a:pt x="6" y="1454"/>
                  </a:lnTo>
                  <a:lnTo>
                    <a:pt x="4" y="1448"/>
                  </a:lnTo>
                  <a:lnTo>
                    <a:pt x="0" y="1430"/>
                  </a:lnTo>
                  <a:lnTo>
                    <a:pt x="0" y="1411"/>
                  </a:lnTo>
                  <a:lnTo>
                    <a:pt x="4" y="1387"/>
                  </a:lnTo>
                  <a:lnTo>
                    <a:pt x="11" y="1355"/>
                  </a:lnTo>
                  <a:lnTo>
                    <a:pt x="18" y="1314"/>
                  </a:lnTo>
                  <a:lnTo>
                    <a:pt x="28" y="1269"/>
                  </a:lnTo>
                  <a:lnTo>
                    <a:pt x="39" y="1217"/>
                  </a:lnTo>
                  <a:lnTo>
                    <a:pt x="52" y="1161"/>
                  </a:lnTo>
                  <a:lnTo>
                    <a:pt x="67" y="1103"/>
                  </a:lnTo>
                  <a:lnTo>
                    <a:pt x="84" y="1041"/>
                  </a:lnTo>
                  <a:lnTo>
                    <a:pt x="104" y="978"/>
                  </a:lnTo>
                  <a:lnTo>
                    <a:pt x="125" y="915"/>
                  </a:lnTo>
                  <a:lnTo>
                    <a:pt x="149" y="853"/>
                  </a:lnTo>
                  <a:lnTo>
                    <a:pt x="176" y="791"/>
                  </a:lnTo>
                  <a:lnTo>
                    <a:pt x="204" y="733"/>
                  </a:lnTo>
                  <a:lnTo>
                    <a:pt x="233" y="677"/>
                  </a:lnTo>
                  <a:lnTo>
                    <a:pt x="267" y="626"/>
                  </a:lnTo>
                  <a:lnTo>
                    <a:pt x="302" y="580"/>
                  </a:lnTo>
                  <a:lnTo>
                    <a:pt x="340" y="540"/>
                  </a:lnTo>
                  <a:lnTo>
                    <a:pt x="381" y="509"/>
                  </a:lnTo>
                  <a:lnTo>
                    <a:pt x="409" y="491"/>
                  </a:lnTo>
                  <a:lnTo>
                    <a:pt x="443" y="469"/>
                  </a:lnTo>
                  <a:lnTo>
                    <a:pt x="483" y="445"/>
                  </a:lnTo>
                  <a:lnTo>
                    <a:pt x="528" y="419"/>
                  </a:lnTo>
                  <a:lnTo>
                    <a:pt x="577" y="390"/>
                  </a:lnTo>
                  <a:lnTo>
                    <a:pt x="629" y="360"/>
                  </a:lnTo>
                  <a:lnTo>
                    <a:pt x="684" y="329"/>
                  </a:lnTo>
                  <a:lnTo>
                    <a:pt x="742" y="297"/>
                  </a:lnTo>
                  <a:lnTo>
                    <a:pt x="801" y="264"/>
                  </a:lnTo>
                  <a:lnTo>
                    <a:pt x="860" y="232"/>
                  </a:lnTo>
                  <a:lnTo>
                    <a:pt x="919" y="200"/>
                  </a:lnTo>
                  <a:lnTo>
                    <a:pt x="978" y="167"/>
                  </a:lnTo>
                  <a:lnTo>
                    <a:pt x="1035" y="136"/>
                  </a:lnTo>
                  <a:lnTo>
                    <a:pt x="1090" y="107"/>
                  </a:lnTo>
                  <a:lnTo>
                    <a:pt x="1142" y="79"/>
                  </a:lnTo>
                  <a:lnTo>
                    <a:pt x="1190" y="52"/>
                  </a:lnTo>
                  <a:lnTo>
                    <a:pt x="1235" y="29"/>
                  </a:lnTo>
                  <a:lnTo>
                    <a:pt x="1274" y="8"/>
                  </a:lnTo>
                  <a:lnTo>
                    <a:pt x="1294" y="0"/>
                  </a:lnTo>
                  <a:lnTo>
                    <a:pt x="1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213"/>
            <p:cNvSpPr>
              <a:spLocks/>
            </p:cNvSpPr>
            <p:nvPr/>
          </p:nvSpPr>
          <p:spPr bwMode="auto">
            <a:xfrm>
              <a:off x="1631" y="5260"/>
              <a:ext cx="1279" cy="428"/>
            </a:xfrm>
            <a:custGeom>
              <a:avLst/>
              <a:gdLst>
                <a:gd name="T0" fmla="*/ 2281 w 2558"/>
                <a:gd name="T1" fmla="*/ 12 h 858"/>
                <a:gd name="T2" fmla="*/ 2419 w 2558"/>
                <a:gd name="T3" fmla="*/ 74 h 858"/>
                <a:gd name="T4" fmla="*/ 2527 w 2558"/>
                <a:gd name="T5" fmla="*/ 178 h 858"/>
                <a:gd name="T6" fmla="*/ 2554 w 2558"/>
                <a:gd name="T7" fmla="*/ 248 h 858"/>
                <a:gd name="T8" fmla="*/ 2538 w 2558"/>
                <a:gd name="T9" fmla="*/ 259 h 858"/>
                <a:gd name="T10" fmla="*/ 2148 w 2558"/>
                <a:gd name="T11" fmla="*/ 269 h 858"/>
                <a:gd name="T12" fmla="*/ 2136 w 2558"/>
                <a:gd name="T13" fmla="*/ 323 h 858"/>
                <a:gd name="T14" fmla="*/ 2131 w 2558"/>
                <a:gd name="T15" fmla="*/ 428 h 858"/>
                <a:gd name="T16" fmla="*/ 2136 w 2558"/>
                <a:gd name="T17" fmla="*/ 534 h 858"/>
                <a:gd name="T18" fmla="*/ 2148 w 2558"/>
                <a:gd name="T19" fmla="*/ 587 h 858"/>
                <a:gd name="T20" fmla="*/ 2532 w 2558"/>
                <a:gd name="T21" fmla="*/ 596 h 858"/>
                <a:gd name="T22" fmla="*/ 2551 w 2558"/>
                <a:gd name="T23" fmla="*/ 603 h 858"/>
                <a:gd name="T24" fmla="*/ 2555 w 2558"/>
                <a:gd name="T25" fmla="*/ 634 h 858"/>
                <a:gd name="T26" fmla="*/ 2459 w 2558"/>
                <a:gd name="T27" fmla="*/ 752 h 858"/>
                <a:gd name="T28" fmla="*/ 2330 w 2558"/>
                <a:gd name="T29" fmla="*/ 829 h 858"/>
                <a:gd name="T30" fmla="*/ 2180 w 2558"/>
                <a:gd name="T31" fmla="*/ 858 h 858"/>
                <a:gd name="T32" fmla="*/ 2063 w 2558"/>
                <a:gd name="T33" fmla="*/ 841 h 858"/>
                <a:gd name="T34" fmla="*/ 1914 w 2558"/>
                <a:gd name="T35" fmla="*/ 765 h 858"/>
                <a:gd name="T36" fmla="*/ 1806 w 2558"/>
                <a:gd name="T37" fmla="*/ 638 h 858"/>
                <a:gd name="T38" fmla="*/ 758 w 2558"/>
                <a:gd name="T39" fmla="*/ 627 h 858"/>
                <a:gd name="T40" fmla="*/ 682 w 2558"/>
                <a:gd name="T41" fmla="*/ 731 h 858"/>
                <a:gd name="T42" fmla="*/ 543 w 2558"/>
                <a:gd name="T43" fmla="*/ 824 h 858"/>
                <a:gd name="T44" fmla="*/ 380 w 2558"/>
                <a:gd name="T45" fmla="*/ 858 h 858"/>
                <a:gd name="T46" fmla="*/ 278 w 2558"/>
                <a:gd name="T47" fmla="*/ 845 h 858"/>
                <a:gd name="T48" fmla="*/ 140 w 2558"/>
                <a:gd name="T49" fmla="*/ 784 h 858"/>
                <a:gd name="T50" fmla="*/ 32 w 2558"/>
                <a:gd name="T51" fmla="*/ 679 h 858"/>
                <a:gd name="T52" fmla="*/ 4 w 2558"/>
                <a:gd name="T53" fmla="*/ 610 h 858"/>
                <a:gd name="T54" fmla="*/ 19 w 2558"/>
                <a:gd name="T55" fmla="*/ 597 h 858"/>
                <a:gd name="T56" fmla="*/ 411 w 2558"/>
                <a:gd name="T57" fmla="*/ 587 h 858"/>
                <a:gd name="T58" fmla="*/ 422 w 2558"/>
                <a:gd name="T59" fmla="*/ 534 h 858"/>
                <a:gd name="T60" fmla="*/ 428 w 2558"/>
                <a:gd name="T61" fmla="*/ 428 h 858"/>
                <a:gd name="T62" fmla="*/ 421 w 2558"/>
                <a:gd name="T63" fmla="*/ 323 h 858"/>
                <a:gd name="T64" fmla="*/ 411 w 2558"/>
                <a:gd name="T65" fmla="*/ 269 h 858"/>
                <a:gd name="T66" fmla="*/ 19 w 2558"/>
                <a:gd name="T67" fmla="*/ 261 h 858"/>
                <a:gd name="T68" fmla="*/ 4 w 2558"/>
                <a:gd name="T69" fmla="*/ 250 h 858"/>
                <a:gd name="T70" fmla="*/ 31 w 2558"/>
                <a:gd name="T71" fmla="*/ 179 h 858"/>
                <a:gd name="T72" fmla="*/ 139 w 2558"/>
                <a:gd name="T73" fmla="*/ 74 h 858"/>
                <a:gd name="T74" fmla="*/ 276 w 2558"/>
                <a:gd name="T75" fmla="*/ 13 h 858"/>
                <a:gd name="T76" fmla="*/ 438 w 2558"/>
                <a:gd name="T77" fmla="*/ 5 h 858"/>
                <a:gd name="T78" fmla="*/ 598 w 2558"/>
                <a:gd name="T79" fmla="*/ 61 h 858"/>
                <a:gd name="T80" fmla="*/ 720 w 2558"/>
                <a:gd name="T81" fmla="*/ 172 h 858"/>
                <a:gd name="T82" fmla="*/ 1782 w 2558"/>
                <a:gd name="T83" fmla="*/ 269 h 858"/>
                <a:gd name="T84" fmla="*/ 1847 w 2558"/>
                <a:gd name="T85" fmla="*/ 158 h 858"/>
                <a:gd name="T86" fmla="*/ 1965 w 2558"/>
                <a:gd name="T87" fmla="*/ 57 h 858"/>
                <a:gd name="T88" fmla="*/ 2122 w 2558"/>
                <a:gd name="T89" fmla="*/ 3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58" h="858">
                  <a:moveTo>
                    <a:pt x="2178" y="0"/>
                  </a:moveTo>
                  <a:lnTo>
                    <a:pt x="2230" y="3"/>
                  </a:lnTo>
                  <a:lnTo>
                    <a:pt x="2281" y="12"/>
                  </a:lnTo>
                  <a:lnTo>
                    <a:pt x="2329" y="27"/>
                  </a:lnTo>
                  <a:lnTo>
                    <a:pt x="2375" y="47"/>
                  </a:lnTo>
                  <a:lnTo>
                    <a:pt x="2419" y="74"/>
                  </a:lnTo>
                  <a:lnTo>
                    <a:pt x="2458" y="103"/>
                  </a:lnTo>
                  <a:lnTo>
                    <a:pt x="2495" y="138"/>
                  </a:lnTo>
                  <a:lnTo>
                    <a:pt x="2527" y="178"/>
                  </a:lnTo>
                  <a:lnTo>
                    <a:pt x="2554" y="223"/>
                  </a:lnTo>
                  <a:lnTo>
                    <a:pt x="2558" y="236"/>
                  </a:lnTo>
                  <a:lnTo>
                    <a:pt x="2554" y="248"/>
                  </a:lnTo>
                  <a:lnTo>
                    <a:pt x="2549" y="252"/>
                  </a:lnTo>
                  <a:lnTo>
                    <a:pt x="2544" y="257"/>
                  </a:lnTo>
                  <a:lnTo>
                    <a:pt x="2538" y="259"/>
                  </a:lnTo>
                  <a:lnTo>
                    <a:pt x="2531" y="261"/>
                  </a:lnTo>
                  <a:lnTo>
                    <a:pt x="2150" y="261"/>
                  </a:lnTo>
                  <a:lnTo>
                    <a:pt x="2148" y="269"/>
                  </a:lnTo>
                  <a:lnTo>
                    <a:pt x="2143" y="283"/>
                  </a:lnTo>
                  <a:lnTo>
                    <a:pt x="2139" y="300"/>
                  </a:lnTo>
                  <a:lnTo>
                    <a:pt x="2136" y="323"/>
                  </a:lnTo>
                  <a:lnTo>
                    <a:pt x="2134" y="351"/>
                  </a:lnTo>
                  <a:lnTo>
                    <a:pt x="2131" y="386"/>
                  </a:lnTo>
                  <a:lnTo>
                    <a:pt x="2131" y="428"/>
                  </a:lnTo>
                  <a:lnTo>
                    <a:pt x="2132" y="471"/>
                  </a:lnTo>
                  <a:lnTo>
                    <a:pt x="2134" y="506"/>
                  </a:lnTo>
                  <a:lnTo>
                    <a:pt x="2136" y="534"/>
                  </a:lnTo>
                  <a:lnTo>
                    <a:pt x="2141" y="556"/>
                  </a:lnTo>
                  <a:lnTo>
                    <a:pt x="2143" y="575"/>
                  </a:lnTo>
                  <a:lnTo>
                    <a:pt x="2148" y="587"/>
                  </a:lnTo>
                  <a:lnTo>
                    <a:pt x="2150" y="596"/>
                  </a:lnTo>
                  <a:lnTo>
                    <a:pt x="2532" y="596"/>
                  </a:lnTo>
                  <a:lnTo>
                    <a:pt x="2532" y="596"/>
                  </a:lnTo>
                  <a:lnTo>
                    <a:pt x="2539" y="596"/>
                  </a:lnTo>
                  <a:lnTo>
                    <a:pt x="2545" y="599"/>
                  </a:lnTo>
                  <a:lnTo>
                    <a:pt x="2551" y="603"/>
                  </a:lnTo>
                  <a:lnTo>
                    <a:pt x="2555" y="608"/>
                  </a:lnTo>
                  <a:lnTo>
                    <a:pt x="2558" y="621"/>
                  </a:lnTo>
                  <a:lnTo>
                    <a:pt x="2555" y="634"/>
                  </a:lnTo>
                  <a:lnTo>
                    <a:pt x="2527" y="677"/>
                  </a:lnTo>
                  <a:lnTo>
                    <a:pt x="2495" y="717"/>
                  </a:lnTo>
                  <a:lnTo>
                    <a:pt x="2459" y="752"/>
                  </a:lnTo>
                  <a:lnTo>
                    <a:pt x="2419" y="783"/>
                  </a:lnTo>
                  <a:lnTo>
                    <a:pt x="2375" y="810"/>
                  </a:lnTo>
                  <a:lnTo>
                    <a:pt x="2330" y="829"/>
                  </a:lnTo>
                  <a:lnTo>
                    <a:pt x="2281" y="845"/>
                  </a:lnTo>
                  <a:lnTo>
                    <a:pt x="2232" y="853"/>
                  </a:lnTo>
                  <a:lnTo>
                    <a:pt x="2180" y="858"/>
                  </a:lnTo>
                  <a:lnTo>
                    <a:pt x="2180" y="858"/>
                  </a:lnTo>
                  <a:lnTo>
                    <a:pt x="2121" y="853"/>
                  </a:lnTo>
                  <a:lnTo>
                    <a:pt x="2063" y="841"/>
                  </a:lnTo>
                  <a:lnTo>
                    <a:pt x="2010" y="822"/>
                  </a:lnTo>
                  <a:lnTo>
                    <a:pt x="1961" y="797"/>
                  </a:lnTo>
                  <a:lnTo>
                    <a:pt x="1914" y="765"/>
                  </a:lnTo>
                  <a:lnTo>
                    <a:pt x="1874" y="727"/>
                  </a:lnTo>
                  <a:lnTo>
                    <a:pt x="1837" y="684"/>
                  </a:lnTo>
                  <a:lnTo>
                    <a:pt x="1806" y="638"/>
                  </a:lnTo>
                  <a:lnTo>
                    <a:pt x="1782" y="587"/>
                  </a:lnTo>
                  <a:lnTo>
                    <a:pt x="776" y="587"/>
                  </a:lnTo>
                  <a:lnTo>
                    <a:pt x="758" y="627"/>
                  </a:lnTo>
                  <a:lnTo>
                    <a:pt x="737" y="663"/>
                  </a:lnTo>
                  <a:lnTo>
                    <a:pt x="712" y="698"/>
                  </a:lnTo>
                  <a:lnTo>
                    <a:pt x="682" y="731"/>
                  </a:lnTo>
                  <a:lnTo>
                    <a:pt x="639" y="769"/>
                  </a:lnTo>
                  <a:lnTo>
                    <a:pt x="592" y="800"/>
                  </a:lnTo>
                  <a:lnTo>
                    <a:pt x="543" y="824"/>
                  </a:lnTo>
                  <a:lnTo>
                    <a:pt x="491" y="842"/>
                  </a:lnTo>
                  <a:lnTo>
                    <a:pt x="436" y="853"/>
                  </a:lnTo>
                  <a:lnTo>
                    <a:pt x="380" y="858"/>
                  </a:lnTo>
                  <a:lnTo>
                    <a:pt x="379" y="858"/>
                  </a:lnTo>
                  <a:lnTo>
                    <a:pt x="327" y="853"/>
                  </a:lnTo>
                  <a:lnTo>
                    <a:pt x="278" y="845"/>
                  </a:lnTo>
                  <a:lnTo>
                    <a:pt x="229" y="829"/>
                  </a:lnTo>
                  <a:lnTo>
                    <a:pt x="184" y="810"/>
                  </a:lnTo>
                  <a:lnTo>
                    <a:pt x="140" y="784"/>
                  </a:lnTo>
                  <a:lnTo>
                    <a:pt x="99" y="753"/>
                  </a:lnTo>
                  <a:lnTo>
                    <a:pt x="64" y="718"/>
                  </a:lnTo>
                  <a:lnTo>
                    <a:pt x="32" y="679"/>
                  </a:lnTo>
                  <a:lnTo>
                    <a:pt x="4" y="635"/>
                  </a:lnTo>
                  <a:lnTo>
                    <a:pt x="1" y="623"/>
                  </a:lnTo>
                  <a:lnTo>
                    <a:pt x="4" y="610"/>
                  </a:lnTo>
                  <a:lnTo>
                    <a:pt x="8" y="604"/>
                  </a:lnTo>
                  <a:lnTo>
                    <a:pt x="14" y="600"/>
                  </a:lnTo>
                  <a:lnTo>
                    <a:pt x="19" y="597"/>
                  </a:lnTo>
                  <a:lnTo>
                    <a:pt x="26" y="597"/>
                  </a:lnTo>
                  <a:lnTo>
                    <a:pt x="408" y="596"/>
                  </a:lnTo>
                  <a:lnTo>
                    <a:pt x="411" y="587"/>
                  </a:lnTo>
                  <a:lnTo>
                    <a:pt x="415" y="575"/>
                  </a:lnTo>
                  <a:lnTo>
                    <a:pt x="418" y="556"/>
                  </a:lnTo>
                  <a:lnTo>
                    <a:pt x="422" y="534"/>
                  </a:lnTo>
                  <a:lnTo>
                    <a:pt x="425" y="506"/>
                  </a:lnTo>
                  <a:lnTo>
                    <a:pt x="427" y="471"/>
                  </a:lnTo>
                  <a:lnTo>
                    <a:pt x="428" y="428"/>
                  </a:lnTo>
                  <a:lnTo>
                    <a:pt x="427" y="386"/>
                  </a:lnTo>
                  <a:lnTo>
                    <a:pt x="425" y="351"/>
                  </a:lnTo>
                  <a:lnTo>
                    <a:pt x="421" y="323"/>
                  </a:lnTo>
                  <a:lnTo>
                    <a:pt x="418" y="300"/>
                  </a:lnTo>
                  <a:lnTo>
                    <a:pt x="414" y="282"/>
                  </a:lnTo>
                  <a:lnTo>
                    <a:pt x="411" y="269"/>
                  </a:lnTo>
                  <a:lnTo>
                    <a:pt x="407" y="261"/>
                  </a:lnTo>
                  <a:lnTo>
                    <a:pt x="26" y="262"/>
                  </a:lnTo>
                  <a:lnTo>
                    <a:pt x="19" y="261"/>
                  </a:lnTo>
                  <a:lnTo>
                    <a:pt x="14" y="258"/>
                  </a:lnTo>
                  <a:lnTo>
                    <a:pt x="8" y="254"/>
                  </a:lnTo>
                  <a:lnTo>
                    <a:pt x="4" y="250"/>
                  </a:lnTo>
                  <a:lnTo>
                    <a:pt x="0" y="237"/>
                  </a:lnTo>
                  <a:lnTo>
                    <a:pt x="4" y="223"/>
                  </a:lnTo>
                  <a:lnTo>
                    <a:pt x="31" y="179"/>
                  </a:lnTo>
                  <a:lnTo>
                    <a:pt x="63" y="140"/>
                  </a:lnTo>
                  <a:lnTo>
                    <a:pt x="99" y="105"/>
                  </a:lnTo>
                  <a:lnTo>
                    <a:pt x="139" y="74"/>
                  </a:lnTo>
                  <a:lnTo>
                    <a:pt x="182" y="48"/>
                  </a:lnTo>
                  <a:lnTo>
                    <a:pt x="229" y="27"/>
                  </a:lnTo>
                  <a:lnTo>
                    <a:pt x="276" y="13"/>
                  </a:lnTo>
                  <a:lnTo>
                    <a:pt x="327" y="3"/>
                  </a:lnTo>
                  <a:lnTo>
                    <a:pt x="379" y="0"/>
                  </a:lnTo>
                  <a:lnTo>
                    <a:pt x="438" y="5"/>
                  </a:lnTo>
                  <a:lnTo>
                    <a:pt x="494" y="16"/>
                  </a:lnTo>
                  <a:lnTo>
                    <a:pt x="547" y="34"/>
                  </a:lnTo>
                  <a:lnTo>
                    <a:pt x="598" y="61"/>
                  </a:lnTo>
                  <a:lnTo>
                    <a:pt x="643" y="92"/>
                  </a:lnTo>
                  <a:lnTo>
                    <a:pt x="685" y="130"/>
                  </a:lnTo>
                  <a:lnTo>
                    <a:pt x="720" y="172"/>
                  </a:lnTo>
                  <a:lnTo>
                    <a:pt x="751" y="219"/>
                  </a:lnTo>
                  <a:lnTo>
                    <a:pt x="776" y="269"/>
                  </a:lnTo>
                  <a:lnTo>
                    <a:pt x="1782" y="269"/>
                  </a:lnTo>
                  <a:lnTo>
                    <a:pt x="1799" y="231"/>
                  </a:lnTo>
                  <a:lnTo>
                    <a:pt x="1822" y="193"/>
                  </a:lnTo>
                  <a:lnTo>
                    <a:pt x="1847" y="158"/>
                  </a:lnTo>
                  <a:lnTo>
                    <a:pt x="1876" y="126"/>
                  </a:lnTo>
                  <a:lnTo>
                    <a:pt x="1919" y="89"/>
                  </a:lnTo>
                  <a:lnTo>
                    <a:pt x="1965" y="57"/>
                  </a:lnTo>
                  <a:lnTo>
                    <a:pt x="2016" y="33"/>
                  </a:lnTo>
                  <a:lnTo>
                    <a:pt x="2067" y="15"/>
                  </a:lnTo>
                  <a:lnTo>
                    <a:pt x="2122" y="3"/>
                  </a:lnTo>
                  <a:lnTo>
                    <a:pt x="21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3" name="Group 1950"/>
          <p:cNvGrpSpPr/>
          <p:nvPr/>
        </p:nvGrpSpPr>
        <p:grpSpPr>
          <a:xfrm>
            <a:off x="8730887" y="4520421"/>
            <a:ext cx="310355" cy="309067"/>
            <a:chOff x="7554913" y="5148263"/>
            <a:chExt cx="382587" cy="380999"/>
          </a:xfrm>
          <a:solidFill>
            <a:schemeClr val="bg1"/>
          </a:solidFill>
        </p:grpSpPr>
        <p:sp>
          <p:nvSpPr>
            <p:cNvPr id="114" name="Freeform 750"/>
            <p:cNvSpPr>
              <a:spLocks/>
            </p:cNvSpPr>
            <p:nvPr/>
          </p:nvSpPr>
          <p:spPr bwMode="auto">
            <a:xfrm>
              <a:off x="7689850" y="5148263"/>
              <a:ext cx="42862" cy="136525"/>
            </a:xfrm>
            <a:custGeom>
              <a:avLst/>
              <a:gdLst>
                <a:gd name="T0" fmla="*/ 193 w 378"/>
                <a:gd name="T1" fmla="*/ 2 h 1208"/>
                <a:gd name="T2" fmla="*/ 222 w 378"/>
                <a:gd name="T3" fmla="*/ 18 h 1208"/>
                <a:gd name="T4" fmla="*/ 238 w 378"/>
                <a:gd name="T5" fmla="*/ 47 h 1208"/>
                <a:gd name="T6" fmla="*/ 238 w 378"/>
                <a:gd name="T7" fmla="*/ 79 h 1208"/>
                <a:gd name="T8" fmla="*/ 222 w 378"/>
                <a:gd name="T9" fmla="*/ 106 h 1208"/>
                <a:gd name="T10" fmla="*/ 198 w 378"/>
                <a:gd name="T11" fmla="*/ 134 h 1208"/>
                <a:gd name="T12" fmla="*/ 173 w 378"/>
                <a:gd name="T13" fmla="*/ 172 h 1208"/>
                <a:gd name="T14" fmla="*/ 150 w 378"/>
                <a:gd name="T15" fmla="*/ 220 h 1208"/>
                <a:gd name="T16" fmla="*/ 134 w 378"/>
                <a:gd name="T17" fmla="*/ 275 h 1208"/>
                <a:gd name="T18" fmla="*/ 127 w 378"/>
                <a:gd name="T19" fmla="*/ 336 h 1208"/>
                <a:gd name="T20" fmla="*/ 135 w 378"/>
                <a:gd name="T21" fmla="*/ 402 h 1208"/>
                <a:gd name="T22" fmla="*/ 161 w 378"/>
                <a:gd name="T23" fmla="*/ 469 h 1208"/>
                <a:gd name="T24" fmla="*/ 209 w 378"/>
                <a:gd name="T25" fmla="*/ 537 h 1208"/>
                <a:gd name="T26" fmla="*/ 277 w 378"/>
                <a:gd name="T27" fmla="*/ 605 h 1208"/>
                <a:gd name="T28" fmla="*/ 329 w 378"/>
                <a:gd name="T29" fmla="*/ 677 h 1208"/>
                <a:gd name="T30" fmla="*/ 361 w 378"/>
                <a:gd name="T31" fmla="*/ 752 h 1208"/>
                <a:gd name="T32" fmla="*/ 377 w 378"/>
                <a:gd name="T33" fmla="*/ 826 h 1208"/>
                <a:gd name="T34" fmla="*/ 377 w 378"/>
                <a:gd name="T35" fmla="*/ 900 h 1208"/>
                <a:gd name="T36" fmla="*/ 365 w 378"/>
                <a:gd name="T37" fmla="*/ 970 h 1208"/>
                <a:gd name="T38" fmla="*/ 345 w 378"/>
                <a:gd name="T39" fmla="*/ 1035 h 1208"/>
                <a:gd name="T40" fmla="*/ 318 w 378"/>
                <a:gd name="T41" fmla="*/ 1092 h 1208"/>
                <a:gd name="T42" fmla="*/ 288 w 378"/>
                <a:gd name="T43" fmla="*/ 1140 h 1208"/>
                <a:gd name="T44" fmla="*/ 258 w 378"/>
                <a:gd name="T45" fmla="*/ 1176 h 1208"/>
                <a:gd name="T46" fmla="*/ 231 w 378"/>
                <a:gd name="T47" fmla="*/ 1199 h 1208"/>
                <a:gd name="T48" fmla="*/ 205 w 378"/>
                <a:gd name="T49" fmla="*/ 1208 h 1208"/>
                <a:gd name="T50" fmla="*/ 181 w 378"/>
                <a:gd name="T51" fmla="*/ 1204 h 1208"/>
                <a:gd name="T52" fmla="*/ 161 w 378"/>
                <a:gd name="T53" fmla="*/ 1195 h 1208"/>
                <a:gd name="T54" fmla="*/ 146 w 378"/>
                <a:gd name="T55" fmla="*/ 1178 h 1208"/>
                <a:gd name="T56" fmla="*/ 136 w 378"/>
                <a:gd name="T57" fmla="*/ 1151 h 1208"/>
                <a:gd name="T58" fmla="*/ 139 w 378"/>
                <a:gd name="T59" fmla="*/ 1124 h 1208"/>
                <a:gd name="T60" fmla="*/ 155 w 378"/>
                <a:gd name="T61" fmla="*/ 1102 h 1208"/>
                <a:gd name="T62" fmla="*/ 195 w 378"/>
                <a:gd name="T63" fmla="*/ 1060 h 1208"/>
                <a:gd name="T64" fmla="*/ 225 w 378"/>
                <a:gd name="T65" fmla="*/ 1007 h 1208"/>
                <a:gd name="T66" fmla="*/ 243 w 378"/>
                <a:gd name="T67" fmla="*/ 945 h 1208"/>
                <a:gd name="T68" fmla="*/ 249 w 378"/>
                <a:gd name="T69" fmla="*/ 877 h 1208"/>
                <a:gd name="T70" fmla="*/ 241 w 378"/>
                <a:gd name="T71" fmla="*/ 809 h 1208"/>
                <a:gd name="T72" fmla="*/ 219 w 378"/>
                <a:gd name="T73" fmla="*/ 743 h 1208"/>
                <a:gd name="T74" fmla="*/ 181 w 378"/>
                <a:gd name="T75" fmla="*/ 684 h 1208"/>
                <a:gd name="T76" fmla="*/ 136 w 378"/>
                <a:gd name="T77" fmla="*/ 641 h 1208"/>
                <a:gd name="T78" fmla="*/ 97 w 378"/>
                <a:gd name="T79" fmla="*/ 596 h 1208"/>
                <a:gd name="T80" fmla="*/ 60 w 378"/>
                <a:gd name="T81" fmla="*/ 540 h 1208"/>
                <a:gd name="T82" fmla="*/ 29 w 378"/>
                <a:gd name="T83" fmla="*/ 473 h 1208"/>
                <a:gd name="T84" fmla="*/ 7 w 378"/>
                <a:gd name="T85" fmla="*/ 400 h 1208"/>
                <a:gd name="T86" fmla="*/ 0 w 378"/>
                <a:gd name="T87" fmla="*/ 321 h 1208"/>
                <a:gd name="T88" fmla="*/ 10 w 378"/>
                <a:gd name="T89" fmla="*/ 236 h 1208"/>
                <a:gd name="T90" fmla="*/ 40 w 378"/>
                <a:gd name="T91" fmla="*/ 150 h 1208"/>
                <a:gd name="T92" fmla="*/ 96 w 378"/>
                <a:gd name="T93" fmla="*/ 62 h 1208"/>
                <a:gd name="T94" fmla="*/ 147 w 378"/>
                <a:gd name="T95" fmla="*/ 8 h 1208"/>
                <a:gd name="T96" fmla="*/ 178 w 378"/>
                <a:gd name="T97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78" h="1208">
                  <a:moveTo>
                    <a:pt x="178" y="0"/>
                  </a:moveTo>
                  <a:lnTo>
                    <a:pt x="193" y="2"/>
                  </a:lnTo>
                  <a:lnTo>
                    <a:pt x="208" y="8"/>
                  </a:lnTo>
                  <a:lnTo>
                    <a:pt x="222" y="18"/>
                  </a:lnTo>
                  <a:lnTo>
                    <a:pt x="232" y="32"/>
                  </a:lnTo>
                  <a:lnTo>
                    <a:pt x="238" y="47"/>
                  </a:lnTo>
                  <a:lnTo>
                    <a:pt x="240" y="62"/>
                  </a:lnTo>
                  <a:lnTo>
                    <a:pt x="238" y="79"/>
                  </a:lnTo>
                  <a:lnTo>
                    <a:pt x="232" y="93"/>
                  </a:lnTo>
                  <a:lnTo>
                    <a:pt x="222" y="106"/>
                  </a:lnTo>
                  <a:lnTo>
                    <a:pt x="210" y="119"/>
                  </a:lnTo>
                  <a:lnTo>
                    <a:pt x="198" y="134"/>
                  </a:lnTo>
                  <a:lnTo>
                    <a:pt x="185" y="151"/>
                  </a:lnTo>
                  <a:lnTo>
                    <a:pt x="173" y="172"/>
                  </a:lnTo>
                  <a:lnTo>
                    <a:pt x="160" y="194"/>
                  </a:lnTo>
                  <a:lnTo>
                    <a:pt x="150" y="220"/>
                  </a:lnTo>
                  <a:lnTo>
                    <a:pt x="141" y="246"/>
                  </a:lnTo>
                  <a:lnTo>
                    <a:pt x="134" y="275"/>
                  </a:lnTo>
                  <a:lnTo>
                    <a:pt x="128" y="305"/>
                  </a:lnTo>
                  <a:lnTo>
                    <a:pt x="127" y="336"/>
                  </a:lnTo>
                  <a:lnTo>
                    <a:pt x="129" y="368"/>
                  </a:lnTo>
                  <a:lnTo>
                    <a:pt x="135" y="402"/>
                  </a:lnTo>
                  <a:lnTo>
                    <a:pt x="146" y="435"/>
                  </a:lnTo>
                  <a:lnTo>
                    <a:pt x="161" y="469"/>
                  </a:lnTo>
                  <a:lnTo>
                    <a:pt x="183" y="503"/>
                  </a:lnTo>
                  <a:lnTo>
                    <a:pt x="209" y="537"/>
                  </a:lnTo>
                  <a:lnTo>
                    <a:pt x="243" y="571"/>
                  </a:lnTo>
                  <a:lnTo>
                    <a:pt x="277" y="605"/>
                  </a:lnTo>
                  <a:lnTo>
                    <a:pt x="306" y="641"/>
                  </a:lnTo>
                  <a:lnTo>
                    <a:pt x="329" y="677"/>
                  </a:lnTo>
                  <a:lnTo>
                    <a:pt x="348" y="714"/>
                  </a:lnTo>
                  <a:lnTo>
                    <a:pt x="361" y="752"/>
                  </a:lnTo>
                  <a:lnTo>
                    <a:pt x="370" y="789"/>
                  </a:lnTo>
                  <a:lnTo>
                    <a:pt x="377" y="826"/>
                  </a:lnTo>
                  <a:lnTo>
                    <a:pt x="378" y="864"/>
                  </a:lnTo>
                  <a:lnTo>
                    <a:pt x="377" y="900"/>
                  </a:lnTo>
                  <a:lnTo>
                    <a:pt x="372" y="936"/>
                  </a:lnTo>
                  <a:lnTo>
                    <a:pt x="365" y="970"/>
                  </a:lnTo>
                  <a:lnTo>
                    <a:pt x="356" y="1003"/>
                  </a:lnTo>
                  <a:lnTo>
                    <a:pt x="345" y="1035"/>
                  </a:lnTo>
                  <a:lnTo>
                    <a:pt x="332" y="1064"/>
                  </a:lnTo>
                  <a:lnTo>
                    <a:pt x="318" y="1092"/>
                  </a:lnTo>
                  <a:lnTo>
                    <a:pt x="304" y="1118"/>
                  </a:lnTo>
                  <a:lnTo>
                    <a:pt x="288" y="1140"/>
                  </a:lnTo>
                  <a:lnTo>
                    <a:pt x="273" y="1159"/>
                  </a:lnTo>
                  <a:lnTo>
                    <a:pt x="258" y="1176"/>
                  </a:lnTo>
                  <a:lnTo>
                    <a:pt x="243" y="1190"/>
                  </a:lnTo>
                  <a:lnTo>
                    <a:pt x="231" y="1199"/>
                  </a:lnTo>
                  <a:lnTo>
                    <a:pt x="219" y="1205"/>
                  </a:lnTo>
                  <a:lnTo>
                    <a:pt x="205" y="1208"/>
                  </a:lnTo>
                  <a:lnTo>
                    <a:pt x="192" y="1208"/>
                  </a:lnTo>
                  <a:lnTo>
                    <a:pt x="181" y="1204"/>
                  </a:lnTo>
                  <a:lnTo>
                    <a:pt x="169" y="1200"/>
                  </a:lnTo>
                  <a:lnTo>
                    <a:pt x="161" y="1195"/>
                  </a:lnTo>
                  <a:lnTo>
                    <a:pt x="155" y="1190"/>
                  </a:lnTo>
                  <a:lnTo>
                    <a:pt x="146" y="1178"/>
                  </a:lnTo>
                  <a:lnTo>
                    <a:pt x="140" y="1166"/>
                  </a:lnTo>
                  <a:lnTo>
                    <a:pt x="136" y="1151"/>
                  </a:lnTo>
                  <a:lnTo>
                    <a:pt x="136" y="1137"/>
                  </a:lnTo>
                  <a:lnTo>
                    <a:pt x="139" y="1124"/>
                  </a:lnTo>
                  <a:lnTo>
                    <a:pt x="145" y="1111"/>
                  </a:lnTo>
                  <a:lnTo>
                    <a:pt x="155" y="1102"/>
                  </a:lnTo>
                  <a:lnTo>
                    <a:pt x="176" y="1083"/>
                  </a:lnTo>
                  <a:lnTo>
                    <a:pt x="195" y="1060"/>
                  </a:lnTo>
                  <a:lnTo>
                    <a:pt x="211" y="1036"/>
                  </a:lnTo>
                  <a:lnTo>
                    <a:pt x="225" y="1007"/>
                  </a:lnTo>
                  <a:lnTo>
                    <a:pt x="235" y="976"/>
                  </a:lnTo>
                  <a:lnTo>
                    <a:pt x="243" y="945"/>
                  </a:lnTo>
                  <a:lnTo>
                    <a:pt x="247" y="911"/>
                  </a:lnTo>
                  <a:lnTo>
                    <a:pt x="249" y="877"/>
                  </a:lnTo>
                  <a:lnTo>
                    <a:pt x="247" y="843"/>
                  </a:lnTo>
                  <a:lnTo>
                    <a:pt x="241" y="809"/>
                  </a:lnTo>
                  <a:lnTo>
                    <a:pt x="232" y="775"/>
                  </a:lnTo>
                  <a:lnTo>
                    <a:pt x="219" y="743"/>
                  </a:lnTo>
                  <a:lnTo>
                    <a:pt x="202" y="713"/>
                  </a:lnTo>
                  <a:lnTo>
                    <a:pt x="181" y="684"/>
                  </a:lnTo>
                  <a:lnTo>
                    <a:pt x="155" y="658"/>
                  </a:lnTo>
                  <a:lnTo>
                    <a:pt x="136" y="641"/>
                  </a:lnTo>
                  <a:lnTo>
                    <a:pt x="116" y="620"/>
                  </a:lnTo>
                  <a:lnTo>
                    <a:pt x="97" y="596"/>
                  </a:lnTo>
                  <a:lnTo>
                    <a:pt x="77" y="569"/>
                  </a:lnTo>
                  <a:lnTo>
                    <a:pt x="60" y="540"/>
                  </a:lnTo>
                  <a:lnTo>
                    <a:pt x="43" y="508"/>
                  </a:lnTo>
                  <a:lnTo>
                    <a:pt x="29" y="473"/>
                  </a:lnTo>
                  <a:lnTo>
                    <a:pt x="17" y="438"/>
                  </a:lnTo>
                  <a:lnTo>
                    <a:pt x="7" y="400"/>
                  </a:lnTo>
                  <a:lnTo>
                    <a:pt x="1" y="361"/>
                  </a:lnTo>
                  <a:lnTo>
                    <a:pt x="0" y="321"/>
                  </a:lnTo>
                  <a:lnTo>
                    <a:pt x="2" y="279"/>
                  </a:lnTo>
                  <a:lnTo>
                    <a:pt x="10" y="236"/>
                  </a:lnTo>
                  <a:lnTo>
                    <a:pt x="22" y="193"/>
                  </a:lnTo>
                  <a:lnTo>
                    <a:pt x="40" y="150"/>
                  </a:lnTo>
                  <a:lnTo>
                    <a:pt x="64" y="106"/>
                  </a:lnTo>
                  <a:lnTo>
                    <a:pt x="96" y="62"/>
                  </a:lnTo>
                  <a:lnTo>
                    <a:pt x="134" y="18"/>
                  </a:lnTo>
                  <a:lnTo>
                    <a:pt x="147" y="8"/>
                  </a:lnTo>
                  <a:lnTo>
                    <a:pt x="161" y="2"/>
                  </a:lnTo>
                  <a:lnTo>
                    <a:pt x="1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751"/>
            <p:cNvSpPr>
              <a:spLocks/>
            </p:cNvSpPr>
            <p:nvPr/>
          </p:nvSpPr>
          <p:spPr bwMode="auto">
            <a:xfrm>
              <a:off x="7772400" y="5184775"/>
              <a:ext cx="33337" cy="100012"/>
            </a:xfrm>
            <a:custGeom>
              <a:avLst/>
              <a:gdLst>
                <a:gd name="T0" fmla="*/ 159 w 296"/>
                <a:gd name="T1" fmla="*/ 2 h 891"/>
                <a:gd name="T2" fmla="*/ 187 w 296"/>
                <a:gd name="T3" fmla="*/ 18 h 891"/>
                <a:gd name="T4" fmla="*/ 203 w 296"/>
                <a:gd name="T5" fmla="*/ 46 h 891"/>
                <a:gd name="T6" fmla="*/ 203 w 296"/>
                <a:gd name="T7" fmla="*/ 78 h 891"/>
                <a:gd name="T8" fmla="*/ 187 w 296"/>
                <a:gd name="T9" fmla="*/ 106 h 891"/>
                <a:gd name="T10" fmla="*/ 168 w 296"/>
                <a:gd name="T11" fmla="*/ 129 h 891"/>
                <a:gd name="T12" fmla="*/ 148 w 296"/>
                <a:gd name="T13" fmla="*/ 163 h 891"/>
                <a:gd name="T14" fmla="*/ 131 w 296"/>
                <a:gd name="T15" fmla="*/ 204 h 891"/>
                <a:gd name="T16" fmla="*/ 124 w 296"/>
                <a:gd name="T17" fmla="*/ 252 h 891"/>
                <a:gd name="T18" fmla="*/ 130 w 296"/>
                <a:gd name="T19" fmla="*/ 304 h 891"/>
                <a:gd name="T20" fmla="*/ 154 w 296"/>
                <a:gd name="T21" fmla="*/ 356 h 891"/>
                <a:gd name="T22" fmla="*/ 200 w 296"/>
                <a:gd name="T23" fmla="*/ 408 h 891"/>
                <a:gd name="T24" fmla="*/ 248 w 296"/>
                <a:gd name="T25" fmla="*/ 461 h 891"/>
                <a:gd name="T26" fmla="*/ 279 w 296"/>
                <a:gd name="T27" fmla="*/ 522 h 891"/>
                <a:gd name="T28" fmla="*/ 293 w 296"/>
                <a:gd name="T29" fmla="*/ 587 h 891"/>
                <a:gd name="T30" fmla="*/ 295 w 296"/>
                <a:gd name="T31" fmla="*/ 652 h 891"/>
                <a:gd name="T32" fmla="*/ 287 w 296"/>
                <a:gd name="T33" fmla="*/ 716 h 891"/>
                <a:gd name="T34" fmla="*/ 269 w 296"/>
                <a:gd name="T35" fmla="*/ 773 h 891"/>
                <a:gd name="T36" fmla="*/ 244 w 296"/>
                <a:gd name="T37" fmla="*/ 822 h 891"/>
                <a:gd name="T38" fmla="*/ 215 w 296"/>
                <a:gd name="T39" fmla="*/ 859 h 891"/>
                <a:gd name="T40" fmla="*/ 189 w 296"/>
                <a:gd name="T41" fmla="*/ 882 h 891"/>
                <a:gd name="T42" fmla="*/ 163 w 296"/>
                <a:gd name="T43" fmla="*/ 891 h 891"/>
                <a:gd name="T44" fmla="*/ 137 w 296"/>
                <a:gd name="T45" fmla="*/ 887 h 891"/>
                <a:gd name="T46" fmla="*/ 118 w 296"/>
                <a:gd name="T47" fmla="*/ 877 h 891"/>
                <a:gd name="T48" fmla="*/ 102 w 296"/>
                <a:gd name="T49" fmla="*/ 859 h 891"/>
                <a:gd name="T50" fmla="*/ 94 w 296"/>
                <a:gd name="T51" fmla="*/ 828 h 891"/>
                <a:gd name="T52" fmla="*/ 102 w 296"/>
                <a:gd name="T53" fmla="*/ 797 h 891"/>
                <a:gd name="T54" fmla="*/ 122 w 296"/>
                <a:gd name="T55" fmla="*/ 773 h 891"/>
                <a:gd name="T56" fmla="*/ 144 w 296"/>
                <a:gd name="T57" fmla="*/ 744 h 891"/>
                <a:gd name="T58" fmla="*/ 162 w 296"/>
                <a:gd name="T59" fmla="*/ 705 h 891"/>
                <a:gd name="T60" fmla="*/ 174 w 296"/>
                <a:gd name="T61" fmla="*/ 659 h 891"/>
                <a:gd name="T62" fmla="*/ 173 w 296"/>
                <a:gd name="T63" fmla="*/ 607 h 891"/>
                <a:gd name="T64" fmla="*/ 154 w 296"/>
                <a:gd name="T65" fmla="*/ 553 h 891"/>
                <a:gd name="T66" fmla="*/ 112 w 296"/>
                <a:gd name="T67" fmla="*/ 496 h 891"/>
                <a:gd name="T68" fmla="*/ 50 w 296"/>
                <a:gd name="T69" fmla="*/ 418 h 891"/>
                <a:gd name="T70" fmla="*/ 14 w 296"/>
                <a:gd name="T71" fmla="*/ 343 h 891"/>
                <a:gd name="T72" fmla="*/ 0 w 296"/>
                <a:gd name="T73" fmla="*/ 270 h 891"/>
                <a:gd name="T74" fmla="*/ 4 w 296"/>
                <a:gd name="T75" fmla="*/ 202 h 891"/>
                <a:gd name="T76" fmla="*/ 21 w 296"/>
                <a:gd name="T77" fmla="*/ 142 h 891"/>
                <a:gd name="T78" fmla="*/ 45 w 296"/>
                <a:gd name="T79" fmla="*/ 90 h 891"/>
                <a:gd name="T80" fmla="*/ 73 w 296"/>
                <a:gd name="T81" fmla="*/ 48 h 891"/>
                <a:gd name="T82" fmla="*/ 98 w 296"/>
                <a:gd name="T83" fmla="*/ 18 h 891"/>
                <a:gd name="T84" fmla="*/ 127 w 296"/>
                <a:gd name="T85" fmla="*/ 2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6" h="891">
                  <a:moveTo>
                    <a:pt x="143" y="0"/>
                  </a:moveTo>
                  <a:lnTo>
                    <a:pt x="159" y="2"/>
                  </a:lnTo>
                  <a:lnTo>
                    <a:pt x="173" y="8"/>
                  </a:lnTo>
                  <a:lnTo>
                    <a:pt x="187" y="18"/>
                  </a:lnTo>
                  <a:lnTo>
                    <a:pt x="197" y="32"/>
                  </a:lnTo>
                  <a:lnTo>
                    <a:pt x="203" y="46"/>
                  </a:lnTo>
                  <a:lnTo>
                    <a:pt x="205" y="62"/>
                  </a:lnTo>
                  <a:lnTo>
                    <a:pt x="203" y="78"/>
                  </a:lnTo>
                  <a:lnTo>
                    <a:pt x="197" y="93"/>
                  </a:lnTo>
                  <a:lnTo>
                    <a:pt x="187" y="106"/>
                  </a:lnTo>
                  <a:lnTo>
                    <a:pt x="177" y="117"/>
                  </a:lnTo>
                  <a:lnTo>
                    <a:pt x="168" y="129"/>
                  </a:lnTo>
                  <a:lnTo>
                    <a:pt x="158" y="145"/>
                  </a:lnTo>
                  <a:lnTo>
                    <a:pt x="148" y="163"/>
                  </a:lnTo>
                  <a:lnTo>
                    <a:pt x="139" y="183"/>
                  </a:lnTo>
                  <a:lnTo>
                    <a:pt x="131" y="204"/>
                  </a:lnTo>
                  <a:lnTo>
                    <a:pt x="127" y="228"/>
                  </a:lnTo>
                  <a:lnTo>
                    <a:pt x="124" y="252"/>
                  </a:lnTo>
                  <a:lnTo>
                    <a:pt x="125" y="277"/>
                  </a:lnTo>
                  <a:lnTo>
                    <a:pt x="130" y="304"/>
                  </a:lnTo>
                  <a:lnTo>
                    <a:pt x="139" y="329"/>
                  </a:lnTo>
                  <a:lnTo>
                    <a:pt x="154" y="356"/>
                  </a:lnTo>
                  <a:lnTo>
                    <a:pt x="174" y="382"/>
                  </a:lnTo>
                  <a:lnTo>
                    <a:pt x="200" y="408"/>
                  </a:lnTo>
                  <a:lnTo>
                    <a:pt x="227" y="434"/>
                  </a:lnTo>
                  <a:lnTo>
                    <a:pt x="248" y="461"/>
                  </a:lnTo>
                  <a:lnTo>
                    <a:pt x="266" y="491"/>
                  </a:lnTo>
                  <a:lnTo>
                    <a:pt x="279" y="522"/>
                  </a:lnTo>
                  <a:lnTo>
                    <a:pt x="288" y="554"/>
                  </a:lnTo>
                  <a:lnTo>
                    <a:pt x="293" y="587"/>
                  </a:lnTo>
                  <a:lnTo>
                    <a:pt x="296" y="620"/>
                  </a:lnTo>
                  <a:lnTo>
                    <a:pt x="295" y="652"/>
                  </a:lnTo>
                  <a:lnTo>
                    <a:pt x="292" y="685"/>
                  </a:lnTo>
                  <a:lnTo>
                    <a:pt x="287" y="716"/>
                  </a:lnTo>
                  <a:lnTo>
                    <a:pt x="279" y="745"/>
                  </a:lnTo>
                  <a:lnTo>
                    <a:pt x="269" y="773"/>
                  </a:lnTo>
                  <a:lnTo>
                    <a:pt x="257" y="800"/>
                  </a:lnTo>
                  <a:lnTo>
                    <a:pt x="244" y="822"/>
                  </a:lnTo>
                  <a:lnTo>
                    <a:pt x="231" y="842"/>
                  </a:lnTo>
                  <a:lnTo>
                    <a:pt x="215" y="859"/>
                  </a:lnTo>
                  <a:lnTo>
                    <a:pt x="200" y="872"/>
                  </a:lnTo>
                  <a:lnTo>
                    <a:pt x="189" y="882"/>
                  </a:lnTo>
                  <a:lnTo>
                    <a:pt x="176" y="887"/>
                  </a:lnTo>
                  <a:lnTo>
                    <a:pt x="163" y="891"/>
                  </a:lnTo>
                  <a:lnTo>
                    <a:pt x="150" y="890"/>
                  </a:lnTo>
                  <a:lnTo>
                    <a:pt x="137" y="887"/>
                  </a:lnTo>
                  <a:lnTo>
                    <a:pt x="127" y="883"/>
                  </a:lnTo>
                  <a:lnTo>
                    <a:pt x="118" y="877"/>
                  </a:lnTo>
                  <a:lnTo>
                    <a:pt x="112" y="872"/>
                  </a:lnTo>
                  <a:lnTo>
                    <a:pt x="102" y="859"/>
                  </a:lnTo>
                  <a:lnTo>
                    <a:pt x="95" y="843"/>
                  </a:lnTo>
                  <a:lnTo>
                    <a:pt x="94" y="828"/>
                  </a:lnTo>
                  <a:lnTo>
                    <a:pt x="95" y="812"/>
                  </a:lnTo>
                  <a:lnTo>
                    <a:pt x="102" y="797"/>
                  </a:lnTo>
                  <a:lnTo>
                    <a:pt x="112" y="784"/>
                  </a:lnTo>
                  <a:lnTo>
                    <a:pt x="122" y="773"/>
                  </a:lnTo>
                  <a:lnTo>
                    <a:pt x="132" y="760"/>
                  </a:lnTo>
                  <a:lnTo>
                    <a:pt x="144" y="744"/>
                  </a:lnTo>
                  <a:lnTo>
                    <a:pt x="154" y="726"/>
                  </a:lnTo>
                  <a:lnTo>
                    <a:pt x="162" y="705"/>
                  </a:lnTo>
                  <a:lnTo>
                    <a:pt x="169" y="683"/>
                  </a:lnTo>
                  <a:lnTo>
                    <a:pt x="174" y="659"/>
                  </a:lnTo>
                  <a:lnTo>
                    <a:pt x="175" y="634"/>
                  </a:lnTo>
                  <a:lnTo>
                    <a:pt x="173" y="607"/>
                  </a:lnTo>
                  <a:lnTo>
                    <a:pt x="166" y="581"/>
                  </a:lnTo>
                  <a:lnTo>
                    <a:pt x="154" y="553"/>
                  </a:lnTo>
                  <a:lnTo>
                    <a:pt x="136" y="525"/>
                  </a:lnTo>
                  <a:lnTo>
                    <a:pt x="112" y="496"/>
                  </a:lnTo>
                  <a:lnTo>
                    <a:pt x="77" y="457"/>
                  </a:lnTo>
                  <a:lnTo>
                    <a:pt x="50" y="418"/>
                  </a:lnTo>
                  <a:lnTo>
                    <a:pt x="29" y="380"/>
                  </a:lnTo>
                  <a:lnTo>
                    <a:pt x="14" y="343"/>
                  </a:lnTo>
                  <a:lnTo>
                    <a:pt x="5" y="306"/>
                  </a:lnTo>
                  <a:lnTo>
                    <a:pt x="0" y="270"/>
                  </a:lnTo>
                  <a:lnTo>
                    <a:pt x="0" y="235"/>
                  </a:lnTo>
                  <a:lnTo>
                    <a:pt x="4" y="202"/>
                  </a:lnTo>
                  <a:lnTo>
                    <a:pt x="11" y="171"/>
                  </a:lnTo>
                  <a:lnTo>
                    <a:pt x="21" y="142"/>
                  </a:lnTo>
                  <a:lnTo>
                    <a:pt x="32" y="115"/>
                  </a:lnTo>
                  <a:lnTo>
                    <a:pt x="45" y="90"/>
                  </a:lnTo>
                  <a:lnTo>
                    <a:pt x="58" y="67"/>
                  </a:lnTo>
                  <a:lnTo>
                    <a:pt x="73" y="48"/>
                  </a:lnTo>
                  <a:lnTo>
                    <a:pt x="86" y="32"/>
                  </a:lnTo>
                  <a:lnTo>
                    <a:pt x="98" y="18"/>
                  </a:lnTo>
                  <a:lnTo>
                    <a:pt x="112" y="8"/>
                  </a:lnTo>
                  <a:lnTo>
                    <a:pt x="127" y="2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752"/>
            <p:cNvSpPr>
              <a:spLocks/>
            </p:cNvSpPr>
            <p:nvPr/>
          </p:nvSpPr>
          <p:spPr bwMode="auto">
            <a:xfrm>
              <a:off x="7616825" y="5184775"/>
              <a:ext cx="34925" cy="100012"/>
            </a:xfrm>
            <a:custGeom>
              <a:avLst/>
              <a:gdLst>
                <a:gd name="T0" fmla="*/ 157 w 295"/>
                <a:gd name="T1" fmla="*/ 2 h 891"/>
                <a:gd name="T2" fmla="*/ 186 w 295"/>
                <a:gd name="T3" fmla="*/ 18 h 891"/>
                <a:gd name="T4" fmla="*/ 202 w 295"/>
                <a:gd name="T5" fmla="*/ 46 h 891"/>
                <a:gd name="T6" fmla="*/ 202 w 295"/>
                <a:gd name="T7" fmla="*/ 78 h 891"/>
                <a:gd name="T8" fmla="*/ 186 w 295"/>
                <a:gd name="T9" fmla="*/ 106 h 891"/>
                <a:gd name="T10" fmla="*/ 167 w 295"/>
                <a:gd name="T11" fmla="*/ 129 h 891"/>
                <a:gd name="T12" fmla="*/ 146 w 295"/>
                <a:gd name="T13" fmla="*/ 163 h 891"/>
                <a:gd name="T14" fmla="*/ 131 w 295"/>
                <a:gd name="T15" fmla="*/ 204 h 891"/>
                <a:gd name="T16" fmla="*/ 124 w 295"/>
                <a:gd name="T17" fmla="*/ 252 h 891"/>
                <a:gd name="T18" fmla="*/ 129 w 295"/>
                <a:gd name="T19" fmla="*/ 304 h 891"/>
                <a:gd name="T20" fmla="*/ 152 w 295"/>
                <a:gd name="T21" fmla="*/ 356 h 891"/>
                <a:gd name="T22" fmla="*/ 198 w 295"/>
                <a:gd name="T23" fmla="*/ 408 h 891"/>
                <a:gd name="T24" fmla="*/ 247 w 295"/>
                <a:gd name="T25" fmla="*/ 461 h 891"/>
                <a:gd name="T26" fmla="*/ 277 w 295"/>
                <a:gd name="T27" fmla="*/ 522 h 891"/>
                <a:gd name="T28" fmla="*/ 293 w 295"/>
                <a:gd name="T29" fmla="*/ 587 h 891"/>
                <a:gd name="T30" fmla="*/ 295 w 295"/>
                <a:gd name="T31" fmla="*/ 652 h 891"/>
                <a:gd name="T32" fmla="*/ 286 w 295"/>
                <a:gd name="T33" fmla="*/ 716 h 891"/>
                <a:gd name="T34" fmla="*/ 268 w 295"/>
                <a:gd name="T35" fmla="*/ 773 h 891"/>
                <a:gd name="T36" fmla="*/ 244 w 295"/>
                <a:gd name="T37" fmla="*/ 822 h 891"/>
                <a:gd name="T38" fmla="*/ 215 w 295"/>
                <a:gd name="T39" fmla="*/ 859 h 891"/>
                <a:gd name="T40" fmla="*/ 187 w 295"/>
                <a:gd name="T41" fmla="*/ 882 h 891"/>
                <a:gd name="T42" fmla="*/ 162 w 295"/>
                <a:gd name="T43" fmla="*/ 891 h 891"/>
                <a:gd name="T44" fmla="*/ 137 w 295"/>
                <a:gd name="T45" fmla="*/ 887 h 891"/>
                <a:gd name="T46" fmla="*/ 116 w 295"/>
                <a:gd name="T47" fmla="*/ 877 h 891"/>
                <a:gd name="T48" fmla="*/ 101 w 295"/>
                <a:gd name="T49" fmla="*/ 859 h 891"/>
                <a:gd name="T50" fmla="*/ 93 w 295"/>
                <a:gd name="T51" fmla="*/ 828 h 891"/>
                <a:gd name="T52" fmla="*/ 101 w 295"/>
                <a:gd name="T53" fmla="*/ 797 h 891"/>
                <a:gd name="T54" fmla="*/ 121 w 295"/>
                <a:gd name="T55" fmla="*/ 773 h 891"/>
                <a:gd name="T56" fmla="*/ 142 w 295"/>
                <a:gd name="T57" fmla="*/ 744 h 891"/>
                <a:gd name="T58" fmla="*/ 162 w 295"/>
                <a:gd name="T59" fmla="*/ 705 h 891"/>
                <a:gd name="T60" fmla="*/ 173 w 295"/>
                <a:gd name="T61" fmla="*/ 659 h 891"/>
                <a:gd name="T62" fmla="*/ 172 w 295"/>
                <a:gd name="T63" fmla="*/ 607 h 891"/>
                <a:gd name="T64" fmla="*/ 153 w 295"/>
                <a:gd name="T65" fmla="*/ 553 h 891"/>
                <a:gd name="T66" fmla="*/ 110 w 295"/>
                <a:gd name="T67" fmla="*/ 496 h 891"/>
                <a:gd name="T68" fmla="*/ 49 w 295"/>
                <a:gd name="T69" fmla="*/ 418 h 891"/>
                <a:gd name="T70" fmla="*/ 13 w 295"/>
                <a:gd name="T71" fmla="*/ 343 h 891"/>
                <a:gd name="T72" fmla="*/ 0 w 295"/>
                <a:gd name="T73" fmla="*/ 270 h 891"/>
                <a:gd name="T74" fmla="*/ 3 w 295"/>
                <a:gd name="T75" fmla="*/ 202 h 891"/>
                <a:gd name="T76" fmla="*/ 19 w 295"/>
                <a:gd name="T77" fmla="*/ 142 h 891"/>
                <a:gd name="T78" fmla="*/ 44 w 295"/>
                <a:gd name="T79" fmla="*/ 90 h 891"/>
                <a:gd name="T80" fmla="*/ 71 w 295"/>
                <a:gd name="T81" fmla="*/ 48 h 891"/>
                <a:gd name="T82" fmla="*/ 98 w 295"/>
                <a:gd name="T83" fmla="*/ 18 h 891"/>
                <a:gd name="T84" fmla="*/ 126 w 295"/>
                <a:gd name="T85" fmla="*/ 2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5" h="891">
                  <a:moveTo>
                    <a:pt x="142" y="0"/>
                  </a:moveTo>
                  <a:lnTo>
                    <a:pt x="157" y="2"/>
                  </a:lnTo>
                  <a:lnTo>
                    <a:pt x="173" y="8"/>
                  </a:lnTo>
                  <a:lnTo>
                    <a:pt x="186" y="18"/>
                  </a:lnTo>
                  <a:lnTo>
                    <a:pt x="195" y="32"/>
                  </a:lnTo>
                  <a:lnTo>
                    <a:pt x="202" y="46"/>
                  </a:lnTo>
                  <a:lnTo>
                    <a:pt x="204" y="62"/>
                  </a:lnTo>
                  <a:lnTo>
                    <a:pt x="202" y="78"/>
                  </a:lnTo>
                  <a:lnTo>
                    <a:pt x="195" y="93"/>
                  </a:lnTo>
                  <a:lnTo>
                    <a:pt x="186" y="106"/>
                  </a:lnTo>
                  <a:lnTo>
                    <a:pt x="177" y="117"/>
                  </a:lnTo>
                  <a:lnTo>
                    <a:pt x="167" y="129"/>
                  </a:lnTo>
                  <a:lnTo>
                    <a:pt x="156" y="145"/>
                  </a:lnTo>
                  <a:lnTo>
                    <a:pt x="146" y="163"/>
                  </a:lnTo>
                  <a:lnTo>
                    <a:pt x="138" y="183"/>
                  </a:lnTo>
                  <a:lnTo>
                    <a:pt x="131" y="204"/>
                  </a:lnTo>
                  <a:lnTo>
                    <a:pt x="126" y="228"/>
                  </a:lnTo>
                  <a:lnTo>
                    <a:pt x="124" y="252"/>
                  </a:lnTo>
                  <a:lnTo>
                    <a:pt x="124" y="277"/>
                  </a:lnTo>
                  <a:lnTo>
                    <a:pt x="129" y="304"/>
                  </a:lnTo>
                  <a:lnTo>
                    <a:pt x="138" y="329"/>
                  </a:lnTo>
                  <a:lnTo>
                    <a:pt x="152" y="356"/>
                  </a:lnTo>
                  <a:lnTo>
                    <a:pt x="173" y="382"/>
                  </a:lnTo>
                  <a:lnTo>
                    <a:pt x="198" y="408"/>
                  </a:lnTo>
                  <a:lnTo>
                    <a:pt x="225" y="434"/>
                  </a:lnTo>
                  <a:lnTo>
                    <a:pt x="247" y="461"/>
                  </a:lnTo>
                  <a:lnTo>
                    <a:pt x="264" y="491"/>
                  </a:lnTo>
                  <a:lnTo>
                    <a:pt x="277" y="522"/>
                  </a:lnTo>
                  <a:lnTo>
                    <a:pt x="287" y="554"/>
                  </a:lnTo>
                  <a:lnTo>
                    <a:pt x="293" y="587"/>
                  </a:lnTo>
                  <a:lnTo>
                    <a:pt x="295" y="620"/>
                  </a:lnTo>
                  <a:lnTo>
                    <a:pt x="295" y="652"/>
                  </a:lnTo>
                  <a:lnTo>
                    <a:pt x="291" y="685"/>
                  </a:lnTo>
                  <a:lnTo>
                    <a:pt x="286" y="716"/>
                  </a:lnTo>
                  <a:lnTo>
                    <a:pt x="277" y="745"/>
                  </a:lnTo>
                  <a:lnTo>
                    <a:pt x="268" y="773"/>
                  </a:lnTo>
                  <a:lnTo>
                    <a:pt x="256" y="800"/>
                  </a:lnTo>
                  <a:lnTo>
                    <a:pt x="244" y="822"/>
                  </a:lnTo>
                  <a:lnTo>
                    <a:pt x="229" y="842"/>
                  </a:lnTo>
                  <a:lnTo>
                    <a:pt x="215" y="859"/>
                  </a:lnTo>
                  <a:lnTo>
                    <a:pt x="198" y="872"/>
                  </a:lnTo>
                  <a:lnTo>
                    <a:pt x="187" y="882"/>
                  </a:lnTo>
                  <a:lnTo>
                    <a:pt x="175" y="887"/>
                  </a:lnTo>
                  <a:lnTo>
                    <a:pt x="162" y="891"/>
                  </a:lnTo>
                  <a:lnTo>
                    <a:pt x="148" y="890"/>
                  </a:lnTo>
                  <a:lnTo>
                    <a:pt x="137" y="887"/>
                  </a:lnTo>
                  <a:lnTo>
                    <a:pt x="126" y="883"/>
                  </a:lnTo>
                  <a:lnTo>
                    <a:pt x="116" y="877"/>
                  </a:lnTo>
                  <a:lnTo>
                    <a:pt x="110" y="872"/>
                  </a:lnTo>
                  <a:lnTo>
                    <a:pt x="101" y="859"/>
                  </a:lnTo>
                  <a:lnTo>
                    <a:pt x="95" y="843"/>
                  </a:lnTo>
                  <a:lnTo>
                    <a:pt x="93" y="828"/>
                  </a:lnTo>
                  <a:lnTo>
                    <a:pt x="95" y="812"/>
                  </a:lnTo>
                  <a:lnTo>
                    <a:pt x="101" y="797"/>
                  </a:lnTo>
                  <a:lnTo>
                    <a:pt x="110" y="784"/>
                  </a:lnTo>
                  <a:lnTo>
                    <a:pt x="121" y="773"/>
                  </a:lnTo>
                  <a:lnTo>
                    <a:pt x="131" y="760"/>
                  </a:lnTo>
                  <a:lnTo>
                    <a:pt x="142" y="744"/>
                  </a:lnTo>
                  <a:lnTo>
                    <a:pt x="152" y="726"/>
                  </a:lnTo>
                  <a:lnTo>
                    <a:pt x="162" y="705"/>
                  </a:lnTo>
                  <a:lnTo>
                    <a:pt x="169" y="683"/>
                  </a:lnTo>
                  <a:lnTo>
                    <a:pt x="173" y="659"/>
                  </a:lnTo>
                  <a:lnTo>
                    <a:pt x="174" y="634"/>
                  </a:lnTo>
                  <a:lnTo>
                    <a:pt x="172" y="607"/>
                  </a:lnTo>
                  <a:lnTo>
                    <a:pt x="165" y="581"/>
                  </a:lnTo>
                  <a:lnTo>
                    <a:pt x="153" y="553"/>
                  </a:lnTo>
                  <a:lnTo>
                    <a:pt x="135" y="525"/>
                  </a:lnTo>
                  <a:lnTo>
                    <a:pt x="110" y="496"/>
                  </a:lnTo>
                  <a:lnTo>
                    <a:pt x="76" y="457"/>
                  </a:lnTo>
                  <a:lnTo>
                    <a:pt x="49" y="418"/>
                  </a:lnTo>
                  <a:lnTo>
                    <a:pt x="28" y="380"/>
                  </a:lnTo>
                  <a:lnTo>
                    <a:pt x="13" y="343"/>
                  </a:lnTo>
                  <a:lnTo>
                    <a:pt x="4" y="306"/>
                  </a:lnTo>
                  <a:lnTo>
                    <a:pt x="0" y="270"/>
                  </a:lnTo>
                  <a:lnTo>
                    <a:pt x="0" y="235"/>
                  </a:lnTo>
                  <a:lnTo>
                    <a:pt x="3" y="202"/>
                  </a:lnTo>
                  <a:lnTo>
                    <a:pt x="10" y="171"/>
                  </a:lnTo>
                  <a:lnTo>
                    <a:pt x="19" y="142"/>
                  </a:lnTo>
                  <a:lnTo>
                    <a:pt x="30" y="115"/>
                  </a:lnTo>
                  <a:lnTo>
                    <a:pt x="44" y="90"/>
                  </a:lnTo>
                  <a:lnTo>
                    <a:pt x="57" y="67"/>
                  </a:lnTo>
                  <a:lnTo>
                    <a:pt x="71" y="48"/>
                  </a:lnTo>
                  <a:lnTo>
                    <a:pt x="85" y="32"/>
                  </a:lnTo>
                  <a:lnTo>
                    <a:pt x="98" y="18"/>
                  </a:lnTo>
                  <a:lnTo>
                    <a:pt x="111" y="8"/>
                  </a:lnTo>
                  <a:lnTo>
                    <a:pt x="126" y="2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753"/>
            <p:cNvSpPr>
              <a:spLocks/>
            </p:cNvSpPr>
            <p:nvPr/>
          </p:nvSpPr>
          <p:spPr bwMode="auto">
            <a:xfrm>
              <a:off x="7842250" y="5318125"/>
              <a:ext cx="95250" cy="127000"/>
            </a:xfrm>
            <a:custGeom>
              <a:avLst/>
              <a:gdLst>
                <a:gd name="T0" fmla="*/ 438 w 842"/>
                <a:gd name="T1" fmla="*/ 8 h 1117"/>
                <a:gd name="T2" fmla="*/ 541 w 842"/>
                <a:gd name="T3" fmla="*/ 34 h 1117"/>
                <a:gd name="T4" fmla="*/ 632 w 842"/>
                <a:gd name="T5" fmla="*/ 72 h 1117"/>
                <a:gd name="T6" fmla="*/ 708 w 842"/>
                <a:gd name="T7" fmla="*/ 123 h 1117"/>
                <a:gd name="T8" fmla="*/ 769 w 842"/>
                <a:gd name="T9" fmla="*/ 187 h 1117"/>
                <a:gd name="T10" fmla="*/ 813 w 842"/>
                <a:gd name="T11" fmla="*/ 262 h 1117"/>
                <a:gd name="T12" fmla="*/ 838 w 842"/>
                <a:gd name="T13" fmla="*/ 346 h 1117"/>
                <a:gd name="T14" fmla="*/ 842 w 842"/>
                <a:gd name="T15" fmla="*/ 436 h 1117"/>
                <a:gd name="T16" fmla="*/ 826 w 842"/>
                <a:gd name="T17" fmla="*/ 528 h 1117"/>
                <a:gd name="T18" fmla="*/ 794 w 842"/>
                <a:gd name="T19" fmla="*/ 612 h 1117"/>
                <a:gd name="T20" fmla="*/ 746 w 842"/>
                <a:gd name="T21" fmla="*/ 689 h 1117"/>
                <a:gd name="T22" fmla="*/ 679 w 842"/>
                <a:gd name="T23" fmla="*/ 768 h 1117"/>
                <a:gd name="T24" fmla="*/ 594 w 842"/>
                <a:gd name="T25" fmla="*/ 846 h 1117"/>
                <a:gd name="T26" fmla="*/ 491 w 842"/>
                <a:gd name="T27" fmla="*/ 921 h 1117"/>
                <a:gd name="T28" fmla="*/ 371 w 842"/>
                <a:gd name="T29" fmla="*/ 991 h 1117"/>
                <a:gd name="T30" fmla="*/ 235 w 842"/>
                <a:gd name="T31" fmla="*/ 1051 h 1117"/>
                <a:gd name="T32" fmla="*/ 82 w 842"/>
                <a:gd name="T33" fmla="*/ 1099 h 1117"/>
                <a:gd name="T34" fmla="*/ 41 w 842"/>
                <a:gd name="T35" fmla="*/ 1070 h 1117"/>
                <a:gd name="T36" fmla="*/ 120 w 842"/>
                <a:gd name="T37" fmla="*/ 969 h 1117"/>
                <a:gd name="T38" fmla="*/ 149 w 842"/>
                <a:gd name="T39" fmla="*/ 962 h 1117"/>
                <a:gd name="T40" fmla="*/ 195 w 842"/>
                <a:gd name="T41" fmla="*/ 946 h 1117"/>
                <a:gd name="T42" fmla="*/ 255 w 842"/>
                <a:gd name="T43" fmla="*/ 919 h 1117"/>
                <a:gd name="T44" fmla="*/ 325 w 842"/>
                <a:gd name="T45" fmla="*/ 884 h 1117"/>
                <a:gd name="T46" fmla="*/ 400 w 842"/>
                <a:gd name="T47" fmla="*/ 840 h 1117"/>
                <a:gd name="T48" fmla="*/ 477 w 842"/>
                <a:gd name="T49" fmla="*/ 786 h 1117"/>
                <a:gd name="T50" fmla="*/ 550 w 842"/>
                <a:gd name="T51" fmla="*/ 724 h 1117"/>
                <a:gd name="T52" fmla="*/ 616 w 842"/>
                <a:gd name="T53" fmla="*/ 652 h 1117"/>
                <a:gd name="T54" fmla="*/ 671 w 842"/>
                <a:gd name="T55" fmla="*/ 572 h 1117"/>
                <a:gd name="T56" fmla="*/ 707 w 842"/>
                <a:gd name="T57" fmla="*/ 490 h 1117"/>
                <a:gd name="T58" fmla="*/ 719 w 842"/>
                <a:gd name="T59" fmla="*/ 414 h 1117"/>
                <a:gd name="T60" fmla="*/ 710 w 842"/>
                <a:gd name="T61" fmla="*/ 343 h 1117"/>
                <a:gd name="T62" fmla="*/ 681 w 842"/>
                <a:gd name="T63" fmla="*/ 278 h 1117"/>
                <a:gd name="T64" fmla="*/ 633 w 842"/>
                <a:gd name="T65" fmla="*/ 222 h 1117"/>
                <a:gd name="T66" fmla="*/ 566 w 842"/>
                <a:gd name="T67" fmla="*/ 177 h 1117"/>
                <a:gd name="T68" fmla="*/ 484 w 842"/>
                <a:gd name="T69" fmla="*/ 145 h 1117"/>
                <a:gd name="T70" fmla="*/ 388 w 842"/>
                <a:gd name="T71" fmla="*/ 126 h 1117"/>
                <a:gd name="T72" fmla="*/ 388 w 842"/>
                <a:gd name="T73" fmla="*/ 111 h 1117"/>
                <a:gd name="T74" fmla="*/ 387 w 842"/>
                <a:gd name="T75" fmla="*/ 79 h 1117"/>
                <a:gd name="T76" fmla="*/ 386 w 842"/>
                <a:gd name="T77" fmla="*/ 41 h 1117"/>
                <a:gd name="T78" fmla="*/ 384 w 842"/>
                <a:gd name="T79" fmla="*/ 9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42" h="1117">
                  <a:moveTo>
                    <a:pt x="383" y="0"/>
                  </a:moveTo>
                  <a:lnTo>
                    <a:pt x="438" y="8"/>
                  </a:lnTo>
                  <a:lnTo>
                    <a:pt x="491" y="19"/>
                  </a:lnTo>
                  <a:lnTo>
                    <a:pt x="541" y="34"/>
                  </a:lnTo>
                  <a:lnTo>
                    <a:pt x="588" y="51"/>
                  </a:lnTo>
                  <a:lnTo>
                    <a:pt x="632" y="72"/>
                  </a:lnTo>
                  <a:lnTo>
                    <a:pt x="672" y="97"/>
                  </a:lnTo>
                  <a:lnTo>
                    <a:pt x="708" y="123"/>
                  </a:lnTo>
                  <a:lnTo>
                    <a:pt x="740" y="154"/>
                  </a:lnTo>
                  <a:lnTo>
                    <a:pt x="769" y="187"/>
                  </a:lnTo>
                  <a:lnTo>
                    <a:pt x="794" y="223"/>
                  </a:lnTo>
                  <a:lnTo>
                    <a:pt x="813" y="262"/>
                  </a:lnTo>
                  <a:lnTo>
                    <a:pt x="828" y="303"/>
                  </a:lnTo>
                  <a:lnTo>
                    <a:pt x="838" y="346"/>
                  </a:lnTo>
                  <a:lnTo>
                    <a:pt x="842" y="390"/>
                  </a:lnTo>
                  <a:lnTo>
                    <a:pt x="842" y="436"/>
                  </a:lnTo>
                  <a:lnTo>
                    <a:pt x="837" y="482"/>
                  </a:lnTo>
                  <a:lnTo>
                    <a:pt x="826" y="528"/>
                  </a:lnTo>
                  <a:lnTo>
                    <a:pt x="810" y="576"/>
                  </a:lnTo>
                  <a:lnTo>
                    <a:pt x="794" y="612"/>
                  </a:lnTo>
                  <a:lnTo>
                    <a:pt x="771" y="650"/>
                  </a:lnTo>
                  <a:lnTo>
                    <a:pt x="746" y="689"/>
                  </a:lnTo>
                  <a:lnTo>
                    <a:pt x="714" y="728"/>
                  </a:lnTo>
                  <a:lnTo>
                    <a:pt x="679" y="768"/>
                  </a:lnTo>
                  <a:lnTo>
                    <a:pt x="638" y="806"/>
                  </a:lnTo>
                  <a:lnTo>
                    <a:pt x="594" y="846"/>
                  </a:lnTo>
                  <a:lnTo>
                    <a:pt x="545" y="884"/>
                  </a:lnTo>
                  <a:lnTo>
                    <a:pt x="491" y="921"/>
                  </a:lnTo>
                  <a:lnTo>
                    <a:pt x="433" y="957"/>
                  </a:lnTo>
                  <a:lnTo>
                    <a:pt x="371" y="991"/>
                  </a:lnTo>
                  <a:lnTo>
                    <a:pt x="305" y="1022"/>
                  </a:lnTo>
                  <a:lnTo>
                    <a:pt x="235" y="1051"/>
                  </a:lnTo>
                  <a:lnTo>
                    <a:pt x="160" y="1076"/>
                  </a:lnTo>
                  <a:lnTo>
                    <a:pt x="82" y="1099"/>
                  </a:lnTo>
                  <a:lnTo>
                    <a:pt x="0" y="1117"/>
                  </a:lnTo>
                  <a:lnTo>
                    <a:pt x="41" y="1070"/>
                  </a:lnTo>
                  <a:lnTo>
                    <a:pt x="82" y="1020"/>
                  </a:lnTo>
                  <a:lnTo>
                    <a:pt x="120" y="969"/>
                  </a:lnTo>
                  <a:lnTo>
                    <a:pt x="131" y="966"/>
                  </a:lnTo>
                  <a:lnTo>
                    <a:pt x="149" y="962"/>
                  </a:lnTo>
                  <a:lnTo>
                    <a:pt x="169" y="955"/>
                  </a:lnTo>
                  <a:lnTo>
                    <a:pt x="195" y="946"/>
                  </a:lnTo>
                  <a:lnTo>
                    <a:pt x="224" y="933"/>
                  </a:lnTo>
                  <a:lnTo>
                    <a:pt x="255" y="919"/>
                  </a:lnTo>
                  <a:lnTo>
                    <a:pt x="289" y="903"/>
                  </a:lnTo>
                  <a:lnTo>
                    <a:pt x="325" y="884"/>
                  </a:lnTo>
                  <a:lnTo>
                    <a:pt x="362" y="863"/>
                  </a:lnTo>
                  <a:lnTo>
                    <a:pt x="400" y="840"/>
                  </a:lnTo>
                  <a:lnTo>
                    <a:pt x="439" y="815"/>
                  </a:lnTo>
                  <a:lnTo>
                    <a:pt x="477" y="786"/>
                  </a:lnTo>
                  <a:lnTo>
                    <a:pt x="514" y="756"/>
                  </a:lnTo>
                  <a:lnTo>
                    <a:pt x="550" y="724"/>
                  </a:lnTo>
                  <a:lnTo>
                    <a:pt x="585" y="689"/>
                  </a:lnTo>
                  <a:lnTo>
                    <a:pt x="616" y="652"/>
                  </a:lnTo>
                  <a:lnTo>
                    <a:pt x="645" y="613"/>
                  </a:lnTo>
                  <a:lnTo>
                    <a:pt x="671" y="572"/>
                  </a:lnTo>
                  <a:lnTo>
                    <a:pt x="692" y="528"/>
                  </a:lnTo>
                  <a:lnTo>
                    <a:pt x="707" y="490"/>
                  </a:lnTo>
                  <a:lnTo>
                    <a:pt x="716" y="451"/>
                  </a:lnTo>
                  <a:lnTo>
                    <a:pt x="719" y="414"/>
                  </a:lnTo>
                  <a:lnTo>
                    <a:pt x="717" y="378"/>
                  </a:lnTo>
                  <a:lnTo>
                    <a:pt x="710" y="343"/>
                  </a:lnTo>
                  <a:lnTo>
                    <a:pt x="698" y="310"/>
                  </a:lnTo>
                  <a:lnTo>
                    <a:pt x="681" y="278"/>
                  </a:lnTo>
                  <a:lnTo>
                    <a:pt x="659" y="248"/>
                  </a:lnTo>
                  <a:lnTo>
                    <a:pt x="633" y="222"/>
                  </a:lnTo>
                  <a:lnTo>
                    <a:pt x="601" y="197"/>
                  </a:lnTo>
                  <a:lnTo>
                    <a:pt x="566" y="177"/>
                  </a:lnTo>
                  <a:lnTo>
                    <a:pt x="527" y="159"/>
                  </a:lnTo>
                  <a:lnTo>
                    <a:pt x="484" y="145"/>
                  </a:lnTo>
                  <a:lnTo>
                    <a:pt x="437" y="134"/>
                  </a:lnTo>
                  <a:lnTo>
                    <a:pt x="388" y="126"/>
                  </a:lnTo>
                  <a:lnTo>
                    <a:pt x="388" y="121"/>
                  </a:lnTo>
                  <a:lnTo>
                    <a:pt x="388" y="111"/>
                  </a:lnTo>
                  <a:lnTo>
                    <a:pt x="388" y="96"/>
                  </a:lnTo>
                  <a:lnTo>
                    <a:pt x="387" y="79"/>
                  </a:lnTo>
                  <a:lnTo>
                    <a:pt x="386" y="59"/>
                  </a:lnTo>
                  <a:lnTo>
                    <a:pt x="386" y="41"/>
                  </a:lnTo>
                  <a:lnTo>
                    <a:pt x="385" y="23"/>
                  </a:lnTo>
                  <a:lnTo>
                    <a:pt x="384" y="9"/>
                  </a:lnTo>
                  <a:lnTo>
                    <a:pt x="3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754"/>
            <p:cNvSpPr>
              <a:spLocks/>
            </p:cNvSpPr>
            <p:nvPr/>
          </p:nvSpPr>
          <p:spPr bwMode="auto">
            <a:xfrm>
              <a:off x="7554913" y="5303838"/>
              <a:ext cx="312737" cy="180975"/>
            </a:xfrm>
            <a:custGeom>
              <a:avLst/>
              <a:gdLst>
                <a:gd name="T0" fmla="*/ 16 w 2763"/>
                <a:gd name="T1" fmla="*/ 0 h 1588"/>
                <a:gd name="T2" fmla="*/ 2748 w 2763"/>
                <a:gd name="T3" fmla="*/ 0 h 1588"/>
                <a:gd name="T4" fmla="*/ 2756 w 2763"/>
                <a:gd name="T5" fmla="*/ 70 h 1588"/>
                <a:gd name="T6" fmla="*/ 2762 w 2763"/>
                <a:gd name="T7" fmla="*/ 139 h 1588"/>
                <a:gd name="T8" fmla="*/ 2763 w 2763"/>
                <a:gd name="T9" fmla="*/ 210 h 1588"/>
                <a:gd name="T10" fmla="*/ 2760 w 2763"/>
                <a:gd name="T11" fmla="*/ 304 h 1588"/>
                <a:gd name="T12" fmla="*/ 2751 w 2763"/>
                <a:gd name="T13" fmla="*/ 397 h 1588"/>
                <a:gd name="T14" fmla="*/ 2735 w 2763"/>
                <a:gd name="T15" fmla="*/ 488 h 1588"/>
                <a:gd name="T16" fmla="*/ 2714 w 2763"/>
                <a:gd name="T17" fmla="*/ 576 h 1588"/>
                <a:gd name="T18" fmla="*/ 2687 w 2763"/>
                <a:gd name="T19" fmla="*/ 663 h 1588"/>
                <a:gd name="T20" fmla="*/ 2654 w 2763"/>
                <a:gd name="T21" fmla="*/ 747 h 1588"/>
                <a:gd name="T22" fmla="*/ 2617 w 2763"/>
                <a:gd name="T23" fmla="*/ 827 h 1588"/>
                <a:gd name="T24" fmla="*/ 2574 w 2763"/>
                <a:gd name="T25" fmla="*/ 905 h 1588"/>
                <a:gd name="T26" fmla="*/ 2527 w 2763"/>
                <a:gd name="T27" fmla="*/ 981 h 1588"/>
                <a:gd name="T28" fmla="*/ 2476 w 2763"/>
                <a:gd name="T29" fmla="*/ 1052 h 1588"/>
                <a:gd name="T30" fmla="*/ 2419 w 2763"/>
                <a:gd name="T31" fmla="*/ 1120 h 1588"/>
                <a:gd name="T32" fmla="*/ 2359 w 2763"/>
                <a:gd name="T33" fmla="*/ 1184 h 1588"/>
                <a:gd name="T34" fmla="*/ 2294 w 2763"/>
                <a:gd name="T35" fmla="*/ 1245 h 1588"/>
                <a:gd name="T36" fmla="*/ 2226 w 2763"/>
                <a:gd name="T37" fmla="*/ 1301 h 1588"/>
                <a:gd name="T38" fmla="*/ 2154 w 2763"/>
                <a:gd name="T39" fmla="*/ 1353 h 1588"/>
                <a:gd name="T40" fmla="*/ 2079 w 2763"/>
                <a:gd name="T41" fmla="*/ 1400 h 1588"/>
                <a:gd name="T42" fmla="*/ 2001 w 2763"/>
                <a:gd name="T43" fmla="*/ 1442 h 1588"/>
                <a:gd name="T44" fmla="*/ 1919 w 2763"/>
                <a:gd name="T45" fmla="*/ 1480 h 1588"/>
                <a:gd name="T46" fmla="*/ 1835 w 2763"/>
                <a:gd name="T47" fmla="*/ 1511 h 1588"/>
                <a:gd name="T48" fmla="*/ 1749 w 2763"/>
                <a:gd name="T49" fmla="*/ 1539 h 1588"/>
                <a:gd name="T50" fmla="*/ 1660 w 2763"/>
                <a:gd name="T51" fmla="*/ 1559 h 1588"/>
                <a:gd name="T52" fmla="*/ 1570 w 2763"/>
                <a:gd name="T53" fmla="*/ 1575 h 1588"/>
                <a:gd name="T54" fmla="*/ 1476 w 2763"/>
                <a:gd name="T55" fmla="*/ 1585 h 1588"/>
                <a:gd name="T56" fmla="*/ 1382 w 2763"/>
                <a:gd name="T57" fmla="*/ 1588 h 1588"/>
                <a:gd name="T58" fmla="*/ 1287 w 2763"/>
                <a:gd name="T59" fmla="*/ 1585 h 1588"/>
                <a:gd name="T60" fmla="*/ 1194 w 2763"/>
                <a:gd name="T61" fmla="*/ 1575 h 1588"/>
                <a:gd name="T62" fmla="*/ 1103 w 2763"/>
                <a:gd name="T63" fmla="*/ 1559 h 1588"/>
                <a:gd name="T64" fmla="*/ 1014 w 2763"/>
                <a:gd name="T65" fmla="*/ 1539 h 1588"/>
                <a:gd name="T66" fmla="*/ 928 w 2763"/>
                <a:gd name="T67" fmla="*/ 1511 h 1588"/>
                <a:gd name="T68" fmla="*/ 844 w 2763"/>
                <a:gd name="T69" fmla="*/ 1480 h 1588"/>
                <a:gd name="T70" fmla="*/ 763 w 2763"/>
                <a:gd name="T71" fmla="*/ 1442 h 1588"/>
                <a:gd name="T72" fmla="*/ 685 w 2763"/>
                <a:gd name="T73" fmla="*/ 1400 h 1588"/>
                <a:gd name="T74" fmla="*/ 609 w 2763"/>
                <a:gd name="T75" fmla="*/ 1353 h 1588"/>
                <a:gd name="T76" fmla="*/ 537 w 2763"/>
                <a:gd name="T77" fmla="*/ 1301 h 1588"/>
                <a:gd name="T78" fmla="*/ 470 w 2763"/>
                <a:gd name="T79" fmla="*/ 1245 h 1588"/>
                <a:gd name="T80" fmla="*/ 405 w 2763"/>
                <a:gd name="T81" fmla="*/ 1184 h 1588"/>
                <a:gd name="T82" fmla="*/ 344 w 2763"/>
                <a:gd name="T83" fmla="*/ 1120 h 1588"/>
                <a:gd name="T84" fmla="*/ 288 w 2763"/>
                <a:gd name="T85" fmla="*/ 1052 h 1588"/>
                <a:gd name="T86" fmla="*/ 236 w 2763"/>
                <a:gd name="T87" fmla="*/ 981 h 1588"/>
                <a:gd name="T88" fmla="*/ 189 w 2763"/>
                <a:gd name="T89" fmla="*/ 905 h 1588"/>
                <a:gd name="T90" fmla="*/ 147 w 2763"/>
                <a:gd name="T91" fmla="*/ 827 h 1588"/>
                <a:gd name="T92" fmla="*/ 109 w 2763"/>
                <a:gd name="T93" fmla="*/ 747 h 1588"/>
                <a:gd name="T94" fmla="*/ 77 w 2763"/>
                <a:gd name="T95" fmla="*/ 663 h 1588"/>
                <a:gd name="T96" fmla="*/ 49 w 2763"/>
                <a:gd name="T97" fmla="*/ 576 h 1588"/>
                <a:gd name="T98" fmla="*/ 29 w 2763"/>
                <a:gd name="T99" fmla="*/ 488 h 1588"/>
                <a:gd name="T100" fmla="*/ 12 w 2763"/>
                <a:gd name="T101" fmla="*/ 397 h 1588"/>
                <a:gd name="T102" fmla="*/ 3 w 2763"/>
                <a:gd name="T103" fmla="*/ 304 h 1588"/>
                <a:gd name="T104" fmla="*/ 0 w 2763"/>
                <a:gd name="T105" fmla="*/ 210 h 1588"/>
                <a:gd name="T106" fmla="*/ 2 w 2763"/>
                <a:gd name="T107" fmla="*/ 139 h 1588"/>
                <a:gd name="T108" fmla="*/ 7 w 2763"/>
                <a:gd name="T109" fmla="*/ 69 h 1588"/>
                <a:gd name="T110" fmla="*/ 16 w 2763"/>
                <a:gd name="T111" fmla="*/ 0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63" h="1588">
                  <a:moveTo>
                    <a:pt x="16" y="0"/>
                  </a:moveTo>
                  <a:lnTo>
                    <a:pt x="2748" y="0"/>
                  </a:lnTo>
                  <a:lnTo>
                    <a:pt x="2756" y="70"/>
                  </a:lnTo>
                  <a:lnTo>
                    <a:pt x="2762" y="139"/>
                  </a:lnTo>
                  <a:lnTo>
                    <a:pt x="2763" y="210"/>
                  </a:lnTo>
                  <a:lnTo>
                    <a:pt x="2760" y="304"/>
                  </a:lnTo>
                  <a:lnTo>
                    <a:pt x="2751" y="397"/>
                  </a:lnTo>
                  <a:lnTo>
                    <a:pt x="2735" y="488"/>
                  </a:lnTo>
                  <a:lnTo>
                    <a:pt x="2714" y="576"/>
                  </a:lnTo>
                  <a:lnTo>
                    <a:pt x="2687" y="663"/>
                  </a:lnTo>
                  <a:lnTo>
                    <a:pt x="2654" y="747"/>
                  </a:lnTo>
                  <a:lnTo>
                    <a:pt x="2617" y="827"/>
                  </a:lnTo>
                  <a:lnTo>
                    <a:pt x="2574" y="905"/>
                  </a:lnTo>
                  <a:lnTo>
                    <a:pt x="2527" y="981"/>
                  </a:lnTo>
                  <a:lnTo>
                    <a:pt x="2476" y="1052"/>
                  </a:lnTo>
                  <a:lnTo>
                    <a:pt x="2419" y="1120"/>
                  </a:lnTo>
                  <a:lnTo>
                    <a:pt x="2359" y="1184"/>
                  </a:lnTo>
                  <a:lnTo>
                    <a:pt x="2294" y="1245"/>
                  </a:lnTo>
                  <a:lnTo>
                    <a:pt x="2226" y="1301"/>
                  </a:lnTo>
                  <a:lnTo>
                    <a:pt x="2154" y="1353"/>
                  </a:lnTo>
                  <a:lnTo>
                    <a:pt x="2079" y="1400"/>
                  </a:lnTo>
                  <a:lnTo>
                    <a:pt x="2001" y="1442"/>
                  </a:lnTo>
                  <a:lnTo>
                    <a:pt x="1919" y="1480"/>
                  </a:lnTo>
                  <a:lnTo>
                    <a:pt x="1835" y="1511"/>
                  </a:lnTo>
                  <a:lnTo>
                    <a:pt x="1749" y="1539"/>
                  </a:lnTo>
                  <a:lnTo>
                    <a:pt x="1660" y="1559"/>
                  </a:lnTo>
                  <a:lnTo>
                    <a:pt x="1570" y="1575"/>
                  </a:lnTo>
                  <a:lnTo>
                    <a:pt x="1476" y="1585"/>
                  </a:lnTo>
                  <a:lnTo>
                    <a:pt x="1382" y="1588"/>
                  </a:lnTo>
                  <a:lnTo>
                    <a:pt x="1287" y="1585"/>
                  </a:lnTo>
                  <a:lnTo>
                    <a:pt x="1194" y="1575"/>
                  </a:lnTo>
                  <a:lnTo>
                    <a:pt x="1103" y="1559"/>
                  </a:lnTo>
                  <a:lnTo>
                    <a:pt x="1014" y="1539"/>
                  </a:lnTo>
                  <a:lnTo>
                    <a:pt x="928" y="1511"/>
                  </a:lnTo>
                  <a:lnTo>
                    <a:pt x="844" y="1480"/>
                  </a:lnTo>
                  <a:lnTo>
                    <a:pt x="763" y="1442"/>
                  </a:lnTo>
                  <a:lnTo>
                    <a:pt x="685" y="1400"/>
                  </a:lnTo>
                  <a:lnTo>
                    <a:pt x="609" y="1353"/>
                  </a:lnTo>
                  <a:lnTo>
                    <a:pt x="537" y="1301"/>
                  </a:lnTo>
                  <a:lnTo>
                    <a:pt x="470" y="1245"/>
                  </a:lnTo>
                  <a:lnTo>
                    <a:pt x="405" y="1184"/>
                  </a:lnTo>
                  <a:lnTo>
                    <a:pt x="344" y="1120"/>
                  </a:lnTo>
                  <a:lnTo>
                    <a:pt x="288" y="1052"/>
                  </a:lnTo>
                  <a:lnTo>
                    <a:pt x="236" y="981"/>
                  </a:lnTo>
                  <a:lnTo>
                    <a:pt x="189" y="905"/>
                  </a:lnTo>
                  <a:lnTo>
                    <a:pt x="147" y="827"/>
                  </a:lnTo>
                  <a:lnTo>
                    <a:pt x="109" y="747"/>
                  </a:lnTo>
                  <a:lnTo>
                    <a:pt x="77" y="663"/>
                  </a:lnTo>
                  <a:lnTo>
                    <a:pt x="49" y="576"/>
                  </a:lnTo>
                  <a:lnTo>
                    <a:pt x="29" y="488"/>
                  </a:lnTo>
                  <a:lnTo>
                    <a:pt x="12" y="397"/>
                  </a:lnTo>
                  <a:lnTo>
                    <a:pt x="3" y="304"/>
                  </a:lnTo>
                  <a:lnTo>
                    <a:pt x="0" y="210"/>
                  </a:lnTo>
                  <a:lnTo>
                    <a:pt x="2" y="139"/>
                  </a:lnTo>
                  <a:lnTo>
                    <a:pt x="7" y="69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755"/>
            <p:cNvSpPr>
              <a:spLocks/>
            </p:cNvSpPr>
            <p:nvPr/>
          </p:nvSpPr>
          <p:spPr bwMode="auto">
            <a:xfrm>
              <a:off x="7558088" y="5454650"/>
              <a:ext cx="306387" cy="74612"/>
            </a:xfrm>
            <a:custGeom>
              <a:avLst/>
              <a:gdLst>
                <a:gd name="T0" fmla="*/ 377 w 2711"/>
                <a:gd name="T1" fmla="*/ 62 h 659"/>
                <a:gd name="T2" fmla="*/ 531 w 2711"/>
                <a:gd name="T3" fmla="*/ 172 h 659"/>
                <a:gd name="T4" fmla="*/ 697 w 2711"/>
                <a:gd name="T5" fmla="*/ 263 h 659"/>
                <a:gd name="T6" fmla="*/ 874 w 2711"/>
                <a:gd name="T7" fmla="*/ 334 h 659"/>
                <a:gd name="T8" fmla="*/ 1062 w 2711"/>
                <a:gd name="T9" fmla="*/ 383 h 659"/>
                <a:gd name="T10" fmla="*/ 1257 w 2711"/>
                <a:gd name="T11" fmla="*/ 407 h 659"/>
                <a:gd name="T12" fmla="*/ 1456 w 2711"/>
                <a:gd name="T13" fmla="*/ 407 h 659"/>
                <a:gd name="T14" fmla="*/ 1652 w 2711"/>
                <a:gd name="T15" fmla="*/ 383 h 659"/>
                <a:gd name="T16" fmla="*/ 1839 w 2711"/>
                <a:gd name="T17" fmla="*/ 334 h 659"/>
                <a:gd name="T18" fmla="*/ 2016 w 2711"/>
                <a:gd name="T19" fmla="*/ 263 h 659"/>
                <a:gd name="T20" fmla="*/ 2182 w 2711"/>
                <a:gd name="T21" fmla="*/ 172 h 659"/>
                <a:gd name="T22" fmla="*/ 2336 w 2711"/>
                <a:gd name="T23" fmla="*/ 63 h 659"/>
                <a:gd name="T24" fmla="*/ 2463 w 2711"/>
                <a:gd name="T25" fmla="*/ 23 h 659"/>
                <a:gd name="T26" fmla="*/ 2558 w 2711"/>
                <a:gd name="T27" fmla="*/ 69 h 659"/>
                <a:gd name="T28" fmla="*/ 2631 w 2711"/>
                <a:gd name="T29" fmla="*/ 118 h 659"/>
                <a:gd name="T30" fmla="*/ 2682 w 2711"/>
                <a:gd name="T31" fmla="*/ 171 h 659"/>
                <a:gd name="T32" fmla="*/ 2708 w 2711"/>
                <a:gd name="T33" fmla="*/ 226 h 659"/>
                <a:gd name="T34" fmla="*/ 2707 w 2711"/>
                <a:gd name="T35" fmla="*/ 286 h 659"/>
                <a:gd name="T36" fmla="*/ 2678 w 2711"/>
                <a:gd name="T37" fmla="*/ 344 h 659"/>
                <a:gd name="T38" fmla="*/ 2623 w 2711"/>
                <a:gd name="T39" fmla="*/ 399 h 659"/>
                <a:gd name="T40" fmla="*/ 2542 w 2711"/>
                <a:gd name="T41" fmla="*/ 450 h 659"/>
                <a:gd name="T42" fmla="*/ 2439 w 2711"/>
                <a:gd name="T43" fmla="*/ 498 h 659"/>
                <a:gd name="T44" fmla="*/ 2315 w 2711"/>
                <a:gd name="T45" fmla="*/ 540 h 659"/>
                <a:gd name="T46" fmla="*/ 2171 w 2711"/>
                <a:gd name="T47" fmla="*/ 577 h 659"/>
                <a:gd name="T48" fmla="*/ 2012 w 2711"/>
                <a:gd name="T49" fmla="*/ 608 h 659"/>
                <a:gd name="T50" fmla="*/ 1839 w 2711"/>
                <a:gd name="T51" fmla="*/ 632 h 659"/>
                <a:gd name="T52" fmla="*/ 1652 w 2711"/>
                <a:gd name="T53" fmla="*/ 649 h 659"/>
                <a:gd name="T54" fmla="*/ 1456 w 2711"/>
                <a:gd name="T55" fmla="*/ 658 h 659"/>
                <a:gd name="T56" fmla="*/ 1254 w 2711"/>
                <a:gd name="T57" fmla="*/ 658 h 659"/>
                <a:gd name="T58" fmla="*/ 1059 w 2711"/>
                <a:gd name="T59" fmla="*/ 649 h 659"/>
                <a:gd name="T60" fmla="*/ 872 w 2711"/>
                <a:gd name="T61" fmla="*/ 632 h 659"/>
                <a:gd name="T62" fmla="*/ 699 w 2711"/>
                <a:gd name="T63" fmla="*/ 608 h 659"/>
                <a:gd name="T64" fmla="*/ 540 w 2711"/>
                <a:gd name="T65" fmla="*/ 577 h 659"/>
                <a:gd name="T66" fmla="*/ 396 w 2711"/>
                <a:gd name="T67" fmla="*/ 540 h 659"/>
                <a:gd name="T68" fmla="*/ 272 w 2711"/>
                <a:gd name="T69" fmla="*/ 498 h 659"/>
                <a:gd name="T70" fmla="*/ 169 w 2711"/>
                <a:gd name="T71" fmla="*/ 450 h 659"/>
                <a:gd name="T72" fmla="*/ 88 w 2711"/>
                <a:gd name="T73" fmla="*/ 399 h 659"/>
                <a:gd name="T74" fmla="*/ 32 w 2711"/>
                <a:gd name="T75" fmla="*/ 344 h 659"/>
                <a:gd name="T76" fmla="*/ 3 w 2711"/>
                <a:gd name="T77" fmla="*/ 286 h 659"/>
                <a:gd name="T78" fmla="*/ 3 w 2711"/>
                <a:gd name="T79" fmla="*/ 226 h 659"/>
                <a:gd name="T80" fmla="*/ 29 w 2711"/>
                <a:gd name="T81" fmla="*/ 170 h 659"/>
                <a:gd name="T82" fmla="*/ 81 w 2711"/>
                <a:gd name="T83" fmla="*/ 118 h 659"/>
                <a:gd name="T84" fmla="*/ 154 w 2711"/>
                <a:gd name="T85" fmla="*/ 68 h 659"/>
                <a:gd name="T86" fmla="*/ 250 w 2711"/>
                <a:gd name="T87" fmla="*/ 22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11" h="659">
                  <a:moveTo>
                    <a:pt x="304" y="0"/>
                  </a:moveTo>
                  <a:lnTo>
                    <a:pt x="377" y="62"/>
                  </a:lnTo>
                  <a:lnTo>
                    <a:pt x="452" y="120"/>
                  </a:lnTo>
                  <a:lnTo>
                    <a:pt x="531" y="172"/>
                  </a:lnTo>
                  <a:lnTo>
                    <a:pt x="613" y="220"/>
                  </a:lnTo>
                  <a:lnTo>
                    <a:pt x="697" y="263"/>
                  </a:lnTo>
                  <a:lnTo>
                    <a:pt x="785" y="301"/>
                  </a:lnTo>
                  <a:lnTo>
                    <a:pt x="874" y="334"/>
                  </a:lnTo>
                  <a:lnTo>
                    <a:pt x="967" y="361"/>
                  </a:lnTo>
                  <a:lnTo>
                    <a:pt x="1062" y="383"/>
                  </a:lnTo>
                  <a:lnTo>
                    <a:pt x="1158" y="398"/>
                  </a:lnTo>
                  <a:lnTo>
                    <a:pt x="1257" y="407"/>
                  </a:lnTo>
                  <a:lnTo>
                    <a:pt x="1357" y="410"/>
                  </a:lnTo>
                  <a:lnTo>
                    <a:pt x="1456" y="407"/>
                  </a:lnTo>
                  <a:lnTo>
                    <a:pt x="1555" y="398"/>
                  </a:lnTo>
                  <a:lnTo>
                    <a:pt x="1652" y="383"/>
                  </a:lnTo>
                  <a:lnTo>
                    <a:pt x="1747" y="361"/>
                  </a:lnTo>
                  <a:lnTo>
                    <a:pt x="1839" y="334"/>
                  </a:lnTo>
                  <a:lnTo>
                    <a:pt x="1929" y="301"/>
                  </a:lnTo>
                  <a:lnTo>
                    <a:pt x="2016" y="263"/>
                  </a:lnTo>
                  <a:lnTo>
                    <a:pt x="2101" y="220"/>
                  </a:lnTo>
                  <a:lnTo>
                    <a:pt x="2182" y="172"/>
                  </a:lnTo>
                  <a:lnTo>
                    <a:pt x="2261" y="120"/>
                  </a:lnTo>
                  <a:lnTo>
                    <a:pt x="2336" y="63"/>
                  </a:lnTo>
                  <a:lnTo>
                    <a:pt x="2409" y="1"/>
                  </a:lnTo>
                  <a:lnTo>
                    <a:pt x="2463" y="23"/>
                  </a:lnTo>
                  <a:lnTo>
                    <a:pt x="2512" y="45"/>
                  </a:lnTo>
                  <a:lnTo>
                    <a:pt x="2558" y="69"/>
                  </a:lnTo>
                  <a:lnTo>
                    <a:pt x="2596" y="92"/>
                  </a:lnTo>
                  <a:lnTo>
                    <a:pt x="2631" y="118"/>
                  </a:lnTo>
                  <a:lnTo>
                    <a:pt x="2659" y="145"/>
                  </a:lnTo>
                  <a:lnTo>
                    <a:pt x="2682" y="171"/>
                  </a:lnTo>
                  <a:lnTo>
                    <a:pt x="2698" y="199"/>
                  </a:lnTo>
                  <a:lnTo>
                    <a:pt x="2708" y="226"/>
                  </a:lnTo>
                  <a:lnTo>
                    <a:pt x="2711" y="255"/>
                  </a:lnTo>
                  <a:lnTo>
                    <a:pt x="2707" y="286"/>
                  </a:lnTo>
                  <a:lnTo>
                    <a:pt x="2697" y="315"/>
                  </a:lnTo>
                  <a:lnTo>
                    <a:pt x="2678" y="344"/>
                  </a:lnTo>
                  <a:lnTo>
                    <a:pt x="2654" y="372"/>
                  </a:lnTo>
                  <a:lnTo>
                    <a:pt x="2623" y="399"/>
                  </a:lnTo>
                  <a:lnTo>
                    <a:pt x="2585" y="425"/>
                  </a:lnTo>
                  <a:lnTo>
                    <a:pt x="2542" y="450"/>
                  </a:lnTo>
                  <a:lnTo>
                    <a:pt x="2493" y="475"/>
                  </a:lnTo>
                  <a:lnTo>
                    <a:pt x="2439" y="498"/>
                  </a:lnTo>
                  <a:lnTo>
                    <a:pt x="2379" y="520"/>
                  </a:lnTo>
                  <a:lnTo>
                    <a:pt x="2315" y="540"/>
                  </a:lnTo>
                  <a:lnTo>
                    <a:pt x="2245" y="560"/>
                  </a:lnTo>
                  <a:lnTo>
                    <a:pt x="2171" y="577"/>
                  </a:lnTo>
                  <a:lnTo>
                    <a:pt x="2093" y="593"/>
                  </a:lnTo>
                  <a:lnTo>
                    <a:pt x="2012" y="608"/>
                  </a:lnTo>
                  <a:lnTo>
                    <a:pt x="1927" y="621"/>
                  </a:lnTo>
                  <a:lnTo>
                    <a:pt x="1839" y="632"/>
                  </a:lnTo>
                  <a:lnTo>
                    <a:pt x="1747" y="641"/>
                  </a:lnTo>
                  <a:lnTo>
                    <a:pt x="1652" y="649"/>
                  </a:lnTo>
                  <a:lnTo>
                    <a:pt x="1556" y="654"/>
                  </a:lnTo>
                  <a:lnTo>
                    <a:pt x="1456" y="658"/>
                  </a:lnTo>
                  <a:lnTo>
                    <a:pt x="1355" y="659"/>
                  </a:lnTo>
                  <a:lnTo>
                    <a:pt x="1254" y="658"/>
                  </a:lnTo>
                  <a:lnTo>
                    <a:pt x="1155" y="654"/>
                  </a:lnTo>
                  <a:lnTo>
                    <a:pt x="1059" y="649"/>
                  </a:lnTo>
                  <a:lnTo>
                    <a:pt x="963" y="641"/>
                  </a:lnTo>
                  <a:lnTo>
                    <a:pt x="872" y="632"/>
                  </a:lnTo>
                  <a:lnTo>
                    <a:pt x="784" y="621"/>
                  </a:lnTo>
                  <a:lnTo>
                    <a:pt x="699" y="608"/>
                  </a:lnTo>
                  <a:lnTo>
                    <a:pt x="617" y="593"/>
                  </a:lnTo>
                  <a:lnTo>
                    <a:pt x="540" y="577"/>
                  </a:lnTo>
                  <a:lnTo>
                    <a:pt x="466" y="560"/>
                  </a:lnTo>
                  <a:lnTo>
                    <a:pt x="396" y="540"/>
                  </a:lnTo>
                  <a:lnTo>
                    <a:pt x="332" y="520"/>
                  </a:lnTo>
                  <a:lnTo>
                    <a:pt x="272" y="498"/>
                  </a:lnTo>
                  <a:lnTo>
                    <a:pt x="218" y="475"/>
                  </a:lnTo>
                  <a:lnTo>
                    <a:pt x="169" y="450"/>
                  </a:lnTo>
                  <a:lnTo>
                    <a:pt x="126" y="425"/>
                  </a:lnTo>
                  <a:lnTo>
                    <a:pt x="88" y="399"/>
                  </a:lnTo>
                  <a:lnTo>
                    <a:pt x="57" y="372"/>
                  </a:lnTo>
                  <a:lnTo>
                    <a:pt x="32" y="344"/>
                  </a:lnTo>
                  <a:lnTo>
                    <a:pt x="14" y="315"/>
                  </a:lnTo>
                  <a:lnTo>
                    <a:pt x="3" y="286"/>
                  </a:lnTo>
                  <a:lnTo>
                    <a:pt x="0" y="255"/>
                  </a:lnTo>
                  <a:lnTo>
                    <a:pt x="3" y="226"/>
                  </a:lnTo>
                  <a:lnTo>
                    <a:pt x="13" y="198"/>
                  </a:lnTo>
                  <a:lnTo>
                    <a:pt x="29" y="170"/>
                  </a:lnTo>
                  <a:lnTo>
                    <a:pt x="52" y="144"/>
                  </a:lnTo>
                  <a:lnTo>
                    <a:pt x="81" y="118"/>
                  </a:lnTo>
                  <a:lnTo>
                    <a:pt x="114" y="92"/>
                  </a:lnTo>
                  <a:lnTo>
                    <a:pt x="154" y="68"/>
                  </a:lnTo>
                  <a:lnTo>
                    <a:pt x="199" y="44"/>
                  </a:lnTo>
                  <a:lnTo>
                    <a:pt x="250" y="22"/>
                  </a:lnTo>
                  <a:lnTo>
                    <a:pt x="3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2" name="Group 15">
            <a:extLst>
              <a:ext uri="{FF2B5EF4-FFF2-40B4-BE49-F238E27FC236}">
                <a16:creationId xmlns:a16="http://schemas.microsoft.com/office/drawing/2014/main" xmlns="" id="{B116E826-74BC-4313-9AE3-C0147EB0E5E7}"/>
              </a:ext>
            </a:extLst>
          </p:cNvPr>
          <p:cNvGrpSpPr/>
          <p:nvPr/>
        </p:nvGrpSpPr>
        <p:grpSpPr>
          <a:xfrm>
            <a:off x="9175418" y="4489701"/>
            <a:ext cx="3016581" cy="1383391"/>
            <a:chOff x="8999955" y="3838213"/>
            <a:chExt cx="1998551" cy="1501110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xmlns="" id="{63A81C80-FFF5-4D9E-B4F0-463CFCD7950D}"/>
                </a:ext>
              </a:extLst>
            </p:cNvPr>
            <p:cNvSpPr txBox="1"/>
            <p:nvPr/>
          </p:nvSpPr>
          <p:spPr>
            <a:xfrm>
              <a:off x="8999955" y="3838213"/>
              <a:ext cx="1220478" cy="4007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accent4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60 000 тыс.руб.</a:t>
              </a:r>
              <a:endParaRPr lang="id-ID" b="1" dirty="0">
                <a:solidFill>
                  <a:schemeClr val="accent4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xmlns="" id="{C374962E-BCAE-474B-9E2D-3D6152B0E1F3}"/>
                </a:ext>
              </a:extLst>
            </p:cNvPr>
            <p:cNvSpPr txBox="1"/>
            <p:nvPr/>
          </p:nvSpPr>
          <p:spPr>
            <a:xfrm>
              <a:off x="9076297" y="4304027"/>
              <a:ext cx="1922209" cy="1035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cs typeface="Times New Roman" pitchFamily="18" charset="0"/>
                </a:rPr>
                <a:t>на строительство и реконструкцию (модернизацию) объектов питьевого водоснабжения</a:t>
              </a:r>
              <a:endParaRPr lang="en-US" sz="1400" dirty="0"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488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524647" y="2556500"/>
            <a:ext cx="11160124" cy="3368375"/>
            <a:chOff x="524647" y="2126732"/>
            <a:chExt cx="11160124" cy="3368375"/>
          </a:xfrm>
        </p:grpSpPr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9B74211A-D6CB-41D1-BACC-D2964CAE5D9E}"/>
                </a:ext>
              </a:extLst>
            </p:cNvPr>
            <p:cNvSpPr/>
            <p:nvPr/>
          </p:nvSpPr>
          <p:spPr>
            <a:xfrm>
              <a:off x="524647" y="2438398"/>
              <a:ext cx="3413760" cy="3056709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201135DF-5792-4C0B-8E11-8B72D01A8684}"/>
                </a:ext>
              </a:extLst>
            </p:cNvPr>
            <p:cNvSpPr/>
            <p:nvPr/>
          </p:nvSpPr>
          <p:spPr>
            <a:xfrm>
              <a:off x="4397829" y="2438398"/>
              <a:ext cx="3413760" cy="3056709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0B26C619-63F5-4118-A6FD-479021781295}"/>
                </a:ext>
              </a:extLst>
            </p:cNvPr>
            <p:cNvSpPr/>
            <p:nvPr/>
          </p:nvSpPr>
          <p:spPr>
            <a:xfrm>
              <a:off x="8271011" y="2438398"/>
              <a:ext cx="3413760" cy="3056709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87C642D4-8A94-4D19-9306-6E59F74D8CB8}"/>
                </a:ext>
              </a:extLst>
            </p:cNvPr>
            <p:cNvSpPr/>
            <p:nvPr/>
          </p:nvSpPr>
          <p:spPr>
            <a:xfrm>
              <a:off x="1531096" y="2126732"/>
              <a:ext cx="1452642" cy="89255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1"/>
                  </a:solidFill>
                  <a:latin typeface="+mj-lt"/>
                </a:rPr>
                <a:t>18 123</a:t>
              </a:r>
            </a:p>
            <a:p>
              <a:pPr algn="ctr"/>
              <a:r>
                <a:rPr lang="ru-RU" sz="2400" b="1" dirty="0" smtClean="0">
                  <a:solidFill>
                    <a:schemeClr val="accent1"/>
                  </a:solidFill>
                  <a:latin typeface="+mj-lt"/>
                </a:rPr>
                <a:t>тыс. руб.</a:t>
              </a:r>
              <a:endParaRPr lang="ru-RU" sz="24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52E11D20-F7E7-4743-A521-705262A016AF}"/>
                </a:ext>
              </a:extLst>
            </p:cNvPr>
            <p:cNvSpPr/>
            <p:nvPr/>
          </p:nvSpPr>
          <p:spPr>
            <a:xfrm>
              <a:off x="5392014" y="2169065"/>
              <a:ext cx="1425390" cy="89255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1"/>
                  </a:solidFill>
                  <a:latin typeface="+mj-lt"/>
                </a:rPr>
                <a:t>221 629</a:t>
              </a:r>
            </a:p>
            <a:p>
              <a:pPr algn="ctr"/>
              <a:r>
                <a:rPr lang="ru-RU" sz="2400" b="1" dirty="0" smtClean="0">
                  <a:solidFill>
                    <a:schemeClr val="accent1"/>
                  </a:solidFill>
                  <a:latin typeface="+mj-lt"/>
                </a:rPr>
                <a:t>тыс.руб.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48E7B834-10E0-4C82-97B2-50D2DC48CACD}"/>
                </a:ext>
              </a:extLst>
            </p:cNvPr>
            <p:cNvSpPr/>
            <p:nvPr/>
          </p:nvSpPr>
          <p:spPr>
            <a:xfrm>
              <a:off x="9207843" y="2160598"/>
              <a:ext cx="1523174" cy="89255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1"/>
                  </a:solidFill>
                  <a:latin typeface="+mj-lt"/>
                </a:rPr>
                <a:t>152 743 </a:t>
              </a:r>
            </a:p>
            <a:p>
              <a:pPr algn="ctr"/>
              <a:r>
                <a:rPr lang="ru-RU" sz="2400" b="1" dirty="0" smtClean="0">
                  <a:solidFill>
                    <a:schemeClr val="accent1"/>
                  </a:solidFill>
                  <a:latin typeface="+mj-lt"/>
                </a:rPr>
                <a:t>тыс.руб.</a:t>
              </a:r>
              <a:endParaRPr lang="ru-RU" sz="24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857205F2-AA6D-43A9-B884-233967132FCF}"/>
                </a:ext>
              </a:extLst>
            </p:cNvPr>
            <p:cNvSpPr/>
            <p:nvPr/>
          </p:nvSpPr>
          <p:spPr>
            <a:xfrm>
              <a:off x="534788" y="3365416"/>
              <a:ext cx="3413760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ru-RU" sz="1400" dirty="0" smtClean="0">
                  <a:cs typeface="Times New Roman" pitchFamily="18" charset="0"/>
                </a:rPr>
                <a:t>на возмещение затрат в связи с предоставлением права бесплатного проезда в городском транспорте общего пользования обучающимся </a:t>
              </a:r>
              <a:r>
                <a:rPr lang="ru-RU" sz="1400" dirty="0" err="1" smtClean="0">
                  <a:cs typeface="Times New Roman" pitchFamily="18" charset="0"/>
                </a:rPr>
                <a:t>общеобра-зовательных</a:t>
              </a:r>
              <a:r>
                <a:rPr lang="ru-RU" sz="1400" dirty="0" smtClean="0">
                  <a:cs typeface="Times New Roman" pitchFamily="18" charset="0"/>
                </a:rPr>
                <a:t> организаций г. Курска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65C6B5E8-E043-4CC9-8BFC-8F8467088EA5}"/>
                </a:ext>
              </a:extLst>
            </p:cNvPr>
            <p:cNvSpPr/>
            <p:nvPr/>
          </p:nvSpPr>
          <p:spPr>
            <a:xfrm>
              <a:off x="4389203" y="3382935"/>
              <a:ext cx="3413760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tabLst>
                  <a:tab pos="50800" algn="l"/>
                  <a:tab pos="152400" algn="l"/>
                  <a:tab pos="203200" algn="l"/>
                  <a:tab pos="254000" algn="l"/>
                  <a:tab pos="381000" algn="l"/>
                  <a:tab pos="469900" algn="l"/>
                  <a:tab pos="673100" algn="l"/>
                </a:tabLst>
                <a:defRPr/>
              </a:pPr>
              <a:r>
                <a:rPr lang="ru-RU" sz="1400" dirty="0" smtClean="0">
                  <a:cs typeface="Times New Roman" pitchFamily="18" charset="0"/>
                </a:rPr>
                <a:t>на выполнение работ, связанных с осуществлением регулярных перевозок по регулярным тарифам по отдельным муниципальным маршрутам (больше уровня 2020 г. на 33,9%)</a:t>
              </a:r>
              <a:endParaRPr lang="ru-RU" sz="1400" dirty="0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9327FF9C-F7BE-4B27-B20B-BEDA4E5EF927}"/>
                </a:ext>
              </a:extLst>
            </p:cNvPr>
            <p:cNvSpPr/>
            <p:nvPr/>
          </p:nvSpPr>
          <p:spPr>
            <a:xfrm>
              <a:off x="8262384" y="3351539"/>
              <a:ext cx="3413760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 smtClean="0">
                  <a:cs typeface="Times New Roman" pitchFamily="18" charset="0"/>
                </a:rPr>
                <a:t>субсидия на оказание финансовой помощи, направленной на восстановление платежеспособности транспортным организациям (превысило уровень 2020 г. на 40%.)</a:t>
              </a:r>
            </a:p>
          </p:txBody>
        </p:sp>
      </p:grp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93D82896-AE16-455A-91F6-555797E27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398" y="1250023"/>
            <a:ext cx="10865180" cy="695924"/>
          </a:xfrm>
        </p:spPr>
        <p:txBody>
          <a:bodyPr/>
          <a:lstStyle/>
          <a:p>
            <a:r>
              <a:rPr lang="ru-RU" altLang="ko-KR" dirty="0" smtClean="0"/>
              <a:t>РАСХОДЫ БЮДЖЕТА ГОРОДА КУРСКА НА ТРАНСПОРТ </a:t>
            </a:r>
            <a:br>
              <a:rPr lang="ru-RU" altLang="ko-KR" dirty="0" smtClean="0"/>
            </a:br>
            <a:r>
              <a:rPr lang="ru-RU" altLang="ko-KR" dirty="0" smtClean="0"/>
              <a:t>ЗА 2021 </a:t>
            </a:r>
            <a:r>
              <a:rPr lang="ru-RU" altLang="ko-KR" sz="2400" dirty="0" smtClean="0"/>
              <a:t>ГОД</a:t>
            </a:r>
            <a:r>
              <a:rPr lang="ru-RU" altLang="ko-KR" dirty="0" smtClean="0"/>
              <a:t/>
            </a:r>
            <a:br>
              <a:rPr lang="ru-RU" altLang="ko-KR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0" dirty="0" smtClean="0">
                <a:latin typeface="+mn-lt"/>
              </a:rPr>
              <a:t>-</a:t>
            </a:r>
            <a:r>
              <a:rPr lang="en-US" altLang="zh-CN" sz="2200" b="0" dirty="0" smtClean="0">
                <a:latin typeface="+mn-lt"/>
              </a:rPr>
              <a:t> </a:t>
            </a:r>
            <a:r>
              <a:rPr lang="ru-RU" altLang="zh-CN" sz="2200" b="0" dirty="0" smtClean="0">
                <a:latin typeface="+mn-lt"/>
              </a:rPr>
              <a:t>и</a:t>
            </a:r>
            <a:r>
              <a:rPr lang="ru-RU" sz="2200" b="0" dirty="0" smtClean="0">
                <a:latin typeface="+mn-lt"/>
              </a:rPr>
              <a:t>з </a:t>
            </a:r>
            <a:r>
              <a:rPr lang="ru-RU" sz="2200" b="0" dirty="0" smtClean="0">
                <a:latin typeface="+mn-lt"/>
                <a:cs typeface="Times New Roman" pitchFamily="18" charset="0"/>
              </a:rPr>
              <a:t>бюджета города средства направлялись транспортным организациям в размере</a:t>
            </a:r>
            <a:r>
              <a:rPr lang="ru-RU" sz="2200" dirty="0" smtClean="0">
                <a:latin typeface="+mn-lt"/>
              </a:rPr>
              <a:t>:</a:t>
            </a:r>
            <a:endParaRPr lang="ru-RU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256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6333FE63-DD7C-4D06-9A4F-B8486D6526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682959"/>
              </p:ext>
            </p:extLst>
          </p:nvPr>
        </p:nvGraphicFramePr>
        <p:xfrm>
          <a:off x="525082" y="1581492"/>
          <a:ext cx="6608963" cy="476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="" xmlns:a16="http://schemas.microsoft.com/office/drawing/2014/main" id="{FCE4D777-07C3-4B23-B777-EC09F9985B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1141177"/>
              </p:ext>
            </p:extLst>
          </p:nvPr>
        </p:nvGraphicFramePr>
        <p:xfrm>
          <a:off x="6443414" y="1170260"/>
          <a:ext cx="6852484" cy="4575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ИСПОЛНЕНИЕ МУНИЦИПАЛЬНОГО ДОРОЖНОГО ФОНДА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ГОРОДА КУРСКА В 2021 ГОДУ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7493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8EEDD37C-F69C-48BF-8CDA-B548BE2FA1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cs typeface="Times New Roman" pitchFamily="18" charset="0"/>
              </a:rPr>
              <a:t>В 2021 году из бюджета города Курска направлены средства на строительство, реконструкцию, ремонты объектов социально-культурной сферы в сумме </a:t>
            </a:r>
            <a:r>
              <a:rPr lang="ru-RU" sz="1800" b="1" dirty="0" smtClean="0">
                <a:latin typeface="+mj-lt"/>
                <a:cs typeface="Times New Roman" pitchFamily="18" charset="0"/>
              </a:rPr>
              <a:t>554 136 </a:t>
            </a:r>
            <a:r>
              <a:rPr lang="ru-RU" b="1" dirty="0" smtClean="0">
                <a:latin typeface="+mj-lt"/>
                <a:cs typeface="Times New Roman" pitchFamily="18" charset="0"/>
              </a:rPr>
              <a:t>тыс.рублей</a:t>
            </a:r>
            <a:r>
              <a:rPr lang="ru-RU" dirty="0" smtClean="0">
                <a:cs typeface="Times New Roman" pitchFamily="18" charset="0"/>
              </a:rPr>
              <a:t>, из них на :</a:t>
            </a:r>
          </a:p>
          <a:p>
            <a:pPr marL="0" indent="-720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cs typeface="Times New Roman" pitchFamily="18" charset="0"/>
            </a:endParaRPr>
          </a:p>
          <a:p>
            <a:pPr marL="0" indent="-72000"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cs typeface="Times New Roman" pitchFamily="18" charset="0"/>
              </a:rPr>
              <a:t>  Строительство школы  на проспекте  В. Клыкова - </a:t>
            </a:r>
            <a:r>
              <a:rPr lang="ru-RU" sz="1800" b="1" dirty="0" smtClean="0">
                <a:latin typeface="+mj-lt"/>
                <a:cs typeface="Times New Roman" pitchFamily="18" charset="0"/>
              </a:rPr>
              <a:t>344 044 </a:t>
            </a:r>
            <a:r>
              <a:rPr lang="ru-RU" b="1" dirty="0" smtClean="0">
                <a:latin typeface="+mj-lt"/>
                <a:cs typeface="Times New Roman" pitchFamily="18" charset="0"/>
              </a:rPr>
              <a:t>тыс.рублей</a:t>
            </a:r>
            <a:r>
              <a:rPr lang="ru-RU" dirty="0" smtClean="0">
                <a:cs typeface="Times New Roman" pitchFamily="18" charset="0"/>
              </a:rPr>
              <a:t>;</a:t>
            </a:r>
          </a:p>
          <a:p>
            <a:pPr marL="0" indent="-720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cs typeface="Times New Roman" pitchFamily="18" charset="0"/>
            </a:endParaRPr>
          </a:p>
          <a:p>
            <a:pPr marL="0" indent="-72000"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cs typeface="Times New Roman" pitchFamily="18" charset="0"/>
              </a:rPr>
              <a:t>  Строительство школы №12- </a:t>
            </a:r>
            <a:r>
              <a:rPr lang="ru-RU" sz="1800" b="1" dirty="0" smtClean="0">
                <a:latin typeface="+mj-lt"/>
                <a:cs typeface="Times New Roman" pitchFamily="18" charset="0"/>
              </a:rPr>
              <a:t>36 523 </a:t>
            </a:r>
            <a:r>
              <a:rPr lang="ru-RU" b="1" dirty="0" smtClean="0">
                <a:latin typeface="+mj-lt"/>
                <a:cs typeface="Times New Roman" pitchFamily="18" charset="0"/>
              </a:rPr>
              <a:t>тыс.рублей</a:t>
            </a:r>
            <a:r>
              <a:rPr lang="ru-RU" b="1" dirty="0" smtClean="0">
                <a:cs typeface="Times New Roman" pitchFamily="18" charset="0"/>
              </a:rPr>
              <a:t>.</a:t>
            </a:r>
          </a:p>
          <a:p>
            <a:pPr marL="0" indent="-72000" algn="just">
              <a:lnSpc>
                <a:spcPct val="100000"/>
              </a:lnSpc>
              <a:spcBef>
                <a:spcPts val="0"/>
              </a:spcBef>
            </a:pPr>
            <a:endParaRPr lang="ru-RU" b="1" dirty="0" smtClean="0">
              <a:cs typeface="Times New Roman" pitchFamily="18" charset="0"/>
            </a:endParaRPr>
          </a:p>
          <a:p>
            <a:pPr marL="0" indent="-720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 smtClean="0">
              <a:cs typeface="Times New Roman" pitchFamily="18" charset="0"/>
            </a:endParaRP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cs typeface="Times New Roman" pitchFamily="18" charset="0"/>
              </a:rPr>
              <a:t>Кроме того, направлены  средства на капитальные и текущие  ремонты учреждений образования, культуры, молодежной  политики, физической культуры и спорта </a:t>
            </a:r>
            <a:r>
              <a:rPr lang="ru-RU" b="1" dirty="0" smtClean="0">
                <a:cs typeface="Times New Roman" pitchFamily="18" charset="0"/>
              </a:rPr>
              <a:t>-                           </a:t>
            </a:r>
            <a:r>
              <a:rPr lang="ru-RU" sz="1800" b="1" dirty="0" smtClean="0">
                <a:latin typeface="+mj-lt"/>
                <a:cs typeface="Times New Roman" pitchFamily="18" charset="0"/>
              </a:rPr>
              <a:t>173 569 </a:t>
            </a:r>
            <a:r>
              <a:rPr lang="ru-RU" b="1" dirty="0" smtClean="0">
                <a:latin typeface="+mj-lt"/>
                <a:cs typeface="Times New Roman" pitchFamily="18" charset="0"/>
              </a:rPr>
              <a:t>тыс.рублей</a:t>
            </a:r>
            <a:r>
              <a:rPr lang="ru-RU" dirty="0" smtClean="0">
                <a:latin typeface="+mj-lt"/>
                <a:cs typeface="Times New Roman" pitchFamily="18" charset="0"/>
              </a:rPr>
              <a:t>.</a:t>
            </a:r>
            <a:r>
              <a:rPr lang="ru-RU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CB63C4-BB06-43FF-A620-6807B68DC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400" b="0" dirty="0" smtClean="0"/>
              <a:t>СТРОИТЕЛЬСТВО, РЕКОНСТРУКЦИЯ И РЕМОНТЫ СОЦИАЛЬНО-ЗНАЧИМЫХ ОБЪЕКТОВ В 2021 ГОДУ</a:t>
            </a:r>
            <a:endParaRPr lang="ru-RU" sz="2400" dirty="0"/>
          </a:p>
        </p:txBody>
      </p:sp>
      <p:pic>
        <p:nvPicPr>
          <p:cNvPr id="7" name="Рисунок 6" descr="XXXL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lum bright="10000" contrast="10000"/>
          </a:blip>
          <a:srcRect t="2872" b="28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4155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7EDA3FE8-F864-45B3-AF56-5B42D51D53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99" y="1775374"/>
            <a:ext cx="5457860" cy="449842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1.Развитие культуры и туризма в городе Курске – 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681 164</a:t>
            </a:r>
          </a:p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2.Социальная поддержка граждан города Курска –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2 337 266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3.Развитие образования в городе Курске –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6 657 658</a:t>
            </a:r>
          </a:p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4.Уравление муниципальным имуществом и земельными ресурсами города Курска –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73 504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5.Энергосбережение и повышение энергетической эффективности на территории МО "Город Курск" -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397</a:t>
            </a:r>
          </a:p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6.Обеспечение жильем граждан города Курска –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168 070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7.Организация предоставления населению жилищно-коммунальных услуг, благоустройство и охрана окружающей среды в городе Курске –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648 263</a:t>
            </a:r>
            <a:endParaRPr lang="ru-RU" sz="1400" dirty="0" smtClean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8.Совершенствование работы с молодежью, системы отдыха и оздоровления детей, развитие физической культуры и спорта в городе Курске –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319 822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9.Градостроительство и инвестиционная деятельность в городе Курске -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853 234</a:t>
            </a:r>
            <a:endParaRPr lang="ru-RU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0755A1EB-D085-45D2-BA86-DF8A7E0514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12933" y="1792307"/>
            <a:ext cx="5638800" cy="423595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10.Развитие транспортной системы, обеспечение перевозки пассажиров в городе Курске и безопасности  дорожного движения –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2 293 821</a:t>
            </a:r>
          </a:p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11.Профилактика правонарушений в городе Курске –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5 803</a:t>
            </a:r>
          </a:p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12. Развитие и совершенствование системы гражданской обороны, защита населения и территории от чрезвычайных ситуаций,  обеспечение первичных мер пожарной безопасности и безопасности людей на водных объектах в городе Курске –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70 614</a:t>
            </a:r>
          </a:p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13.Управление муниципальными финансами города Курска -     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164 291</a:t>
            </a:r>
          </a:p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14.Развитие малого и среднего предпринимательства в городе Курске -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16 316</a:t>
            </a:r>
          </a:p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15.Развитие системы муниципального управления в городе Курске –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379 683</a:t>
            </a:r>
          </a:p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16.Формирование современной городской среды в муниципальном образовании «Город Курск» – 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172 832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41D347-75FE-4B39-8269-4994ACB42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97" y="467364"/>
            <a:ext cx="11180076" cy="695924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ИСПОЛНЕНИЕ РАСХОДОВ БЮДЖЕТА ГОРОДА </a:t>
            </a:r>
            <a:br>
              <a:rPr lang="ru-RU" dirty="0" smtClean="0"/>
            </a:br>
            <a:r>
              <a:rPr lang="ru-RU" dirty="0" smtClean="0"/>
              <a:t>ПО МУНИЦИПАЛЬНЫМ ПРОГРАММАМ ЗА 2021 ГОД </a:t>
            </a:r>
            <a:r>
              <a:rPr lang="ru-RU" sz="2000" dirty="0" smtClean="0">
                <a:latin typeface="+mn-lt"/>
              </a:rPr>
              <a:t>(ТЫС.РУБ.)</a:t>
            </a:r>
            <a:endParaRPr lang="ru-RU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197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ru-RU" dirty="0" smtClean="0"/>
              <a:t>средства местного бюджета</a:t>
            </a:r>
          </a:p>
          <a:p>
            <a:r>
              <a:rPr lang="ru-RU" sz="2000" b="1" dirty="0" smtClean="0">
                <a:latin typeface="+mj-lt"/>
              </a:rPr>
              <a:t>5 393 742 тыс.рублей</a:t>
            </a:r>
            <a:endParaRPr lang="ru-RU" sz="2000" b="1" dirty="0">
              <a:latin typeface="+mj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ru-RU" dirty="0" smtClean="0"/>
              <a:t>средства областного бюджета</a:t>
            </a:r>
          </a:p>
          <a:p>
            <a:r>
              <a:rPr lang="ru-RU" sz="2000" b="1" dirty="0" smtClean="0">
                <a:latin typeface="+mj-lt"/>
              </a:rPr>
              <a:t>6 549 221 тыс.рублей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 smtClean="0"/>
              <a:t>средства федерального бюджета</a:t>
            </a:r>
          </a:p>
          <a:p>
            <a:r>
              <a:rPr lang="ru-RU" sz="2000" b="1" dirty="0" smtClean="0">
                <a:latin typeface="+mj-lt"/>
              </a:rPr>
              <a:t>2 899 775 тыс.рублей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19523" y="646761"/>
            <a:ext cx="9978824" cy="695924"/>
          </a:xfrm>
        </p:spPr>
        <p:txBody>
          <a:bodyPr/>
          <a:lstStyle/>
          <a:p>
            <a:pPr algn="r">
              <a:spcAft>
                <a:spcPts val="600"/>
              </a:spcAft>
            </a:pPr>
            <a:r>
              <a:rPr lang="ru-RU" sz="2400" dirty="0" smtClean="0"/>
              <a:t>ОБЪЕМ 16 МУНИЦИПАЛЬНЫХ ПРОГРАММ ЗА 2021 ГОД СОСТАВИЛ </a:t>
            </a:r>
            <a:r>
              <a:rPr lang="ru-RU" sz="3600" dirty="0" smtClean="0"/>
              <a:t>ВСЕГО 14 842 738 </a:t>
            </a:r>
            <a:r>
              <a:rPr lang="ru-RU" sz="1800" b="0" dirty="0" smtClean="0">
                <a:latin typeface="+mn-lt"/>
              </a:rPr>
              <a:t>ТЫС.РУБЛЕЙ, В ТОМ ЧИСЛЕ</a:t>
            </a:r>
            <a:r>
              <a:rPr lang="ru-RU" sz="2000" dirty="0" smtClean="0">
                <a:latin typeface="+mn-lt"/>
              </a:rPr>
              <a:t>:             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6677389" y="1449100"/>
          <a:ext cx="6084000" cy="459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E4EF8A49-5EDB-4573-965D-C170F1B8B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МУНИЦИПАЛЬНЫЙ ДОЛГ ГОРОДА КУРСКА </a:t>
            </a:r>
            <a:r>
              <a:rPr lang="ru-RU" sz="1800" b="0" dirty="0" smtClean="0">
                <a:latin typeface="+mn-lt"/>
              </a:rPr>
              <a:t>(ТЫС.РУБ.)</a:t>
            </a:r>
            <a:endParaRPr lang="ru-RU" b="0" dirty="0">
              <a:latin typeface="+mn-lt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515938" y="1268348"/>
            <a:ext cx="11160125" cy="4094338"/>
            <a:chOff x="515938" y="1630657"/>
            <a:chExt cx="11160125" cy="4094338"/>
          </a:xfrm>
        </p:grpSpPr>
        <p:sp>
          <p:nvSpPr>
            <p:cNvPr id="6" name="Rectangle 68">
              <a:extLst>
                <a:ext uri="{FF2B5EF4-FFF2-40B4-BE49-F238E27FC236}">
                  <a16:creationId xmlns:a16="http://schemas.microsoft.com/office/drawing/2014/main" xmlns="" id="{80685417-3F23-41A3-9F1C-7376274612E8}"/>
                </a:ext>
              </a:extLst>
            </p:cNvPr>
            <p:cNvSpPr/>
            <p:nvPr/>
          </p:nvSpPr>
          <p:spPr>
            <a:xfrm>
              <a:off x="515938" y="2796047"/>
              <a:ext cx="4366834" cy="18741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7">
              <a:extLst>
                <a:ext uri="{FF2B5EF4-FFF2-40B4-BE49-F238E27FC236}">
                  <a16:creationId xmlns:a16="http://schemas.microsoft.com/office/drawing/2014/main" xmlns="" id="{6DF07437-FD51-4A11-9A5E-3B112D5BF500}"/>
                </a:ext>
              </a:extLst>
            </p:cNvPr>
            <p:cNvSpPr/>
            <p:nvPr/>
          </p:nvSpPr>
          <p:spPr>
            <a:xfrm>
              <a:off x="7306194" y="2786920"/>
              <a:ext cx="4369869" cy="18722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" name="Group 60">
              <a:extLst>
                <a:ext uri="{FF2B5EF4-FFF2-40B4-BE49-F238E27FC236}">
                  <a16:creationId xmlns:a16="http://schemas.microsoft.com/office/drawing/2014/main" xmlns="" id="{20EA24C2-E6FC-4848-9E71-B78511C55A4C}"/>
                </a:ext>
              </a:extLst>
            </p:cNvPr>
            <p:cNvGrpSpPr/>
            <p:nvPr/>
          </p:nvGrpSpPr>
          <p:grpSpPr>
            <a:xfrm>
              <a:off x="4482962" y="2080481"/>
              <a:ext cx="1442330" cy="3313016"/>
              <a:chOff x="2950590" y="2204216"/>
              <a:chExt cx="1442330" cy="3313016"/>
            </a:xfrm>
          </p:grpSpPr>
          <p:sp>
            <p:nvSpPr>
              <p:cNvPr id="9" name="Up-Down Arrow 47">
                <a:extLst>
                  <a:ext uri="{FF2B5EF4-FFF2-40B4-BE49-F238E27FC236}">
                    <a16:creationId xmlns:a16="http://schemas.microsoft.com/office/drawing/2014/main" xmlns="" id="{D94EA5B1-1B6D-4D78-AED8-EE08A27AE94E}"/>
                  </a:ext>
                </a:extLst>
              </p:cNvPr>
              <p:cNvSpPr/>
              <p:nvPr/>
            </p:nvSpPr>
            <p:spPr>
              <a:xfrm>
                <a:off x="2950590" y="2204864"/>
                <a:ext cx="1440160" cy="3312368"/>
              </a:xfrm>
              <a:prstGeom prst="upDownArrow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38100" dist="12700" dir="2700000" algn="tl" rotWithShape="0">
                  <a:prstClr val="black">
                    <a:alpha val="4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" name="Up-Down Arrow 45">
                <a:extLst>
                  <a:ext uri="{FF2B5EF4-FFF2-40B4-BE49-F238E27FC236}">
                    <a16:creationId xmlns:a16="http://schemas.microsoft.com/office/drawing/2014/main" xmlns="" id="{D9C4E09F-4DA1-4F41-91D0-86BF2B9355F7}"/>
                  </a:ext>
                </a:extLst>
              </p:cNvPr>
              <p:cNvSpPr/>
              <p:nvPr/>
            </p:nvSpPr>
            <p:spPr>
              <a:xfrm>
                <a:off x="2952760" y="2204216"/>
                <a:ext cx="720080" cy="2592288"/>
              </a:xfrm>
              <a:custGeom>
                <a:avLst/>
                <a:gdLst/>
                <a:ahLst/>
                <a:cxnLst/>
                <a:rect l="l" t="t" r="r" b="b"/>
                <a:pathLst>
                  <a:path w="720080" h="2592288">
                    <a:moveTo>
                      <a:pt x="720080" y="0"/>
                    </a:moveTo>
                    <a:lnTo>
                      <a:pt x="720080" y="720080"/>
                    </a:lnTo>
                    <a:lnTo>
                      <a:pt x="720080" y="2592288"/>
                    </a:lnTo>
                    <a:lnTo>
                      <a:pt x="360040" y="2592288"/>
                    </a:lnTo>
                    <a:lnTo>
                      <a:pt x="360040" y="720080"/>
                    </a:lnTo>
                    <a:lnTo>
                      <a:pt x="0" y="72008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" name="Up-Down Arrow 45">
                <a:extLst>
                  <a:ext uri="{FF2B5EF4-FFF2-40B4-BE49-F238E27FC236}">
                    <a16:creationId xmlns:a16="http://schemas.microsoft.com/office/drawing/2014/main" xmlns="" id="{D66DAB4F-0963-4FB0-8B50-D4256533801C}"/>
                  </a:ext>
                </a:extLst>
              </p:cNvPr>
              <p:cNvSpPr/>
              <p:nvPr/>
            </p:nvSpPr>
            <p:spPr>
              <a:xfrm>
                <a:off x="3672840" y="2213742"/>
                <a:ext cx="720080" cy="720080"/>
              </a:xfrm>
              <a:custGeom>
                <a:avLst/>
                <a:gdLst/>
                <a:ahLst/>
                <a:cxnLst/>
                <a:rect l="l" t="t" r="r" b="b"/>
                <a:pathLst>
                  <a:path w="720080" h="720080">
                    <a:moveTo>
                      <a:pt x="0" y="0"/>
                    </a:moveTo>
                    <a:lnTo>
                      <a:pt x="720080" y="720080"/>
                    </a:lnTo>
                    <a:lnTo>
                      <a:pt x="360040" y="720080"/>
                    </a:lnTo>
                    <a:lnTo>
                      <a:pt x="0" y="72008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2" name="Group 66">
              <a:extLst>
                <a:ext uri="{FF2B5EF4-FFF2-40B4-BE49-F238E27FC236}">
                  <a16:creationId xmlns:a16="http://schemas.microsoft.com/office/drawing/2014/main" xmlns="" id="{E8014414-78BC-43A4-8BD4-D431A7649B3C}"/>
                </a:ext>
              </a:extLst>
            </p:cNvPr>
            <p:cNvGrpSpPr/>
            <p:nvPr/>
          </p:nvGrpSpPr>
          <p:grpSpPr>
            <a:xfrm>
              <a:off x="6248388" y="2066840"/>
              <a:ext cx="1440160" cy="3312368"/>
              <a:chOff x="4716016" y="2204864"/>
              <a:chExt cx="1440160" cy="3312368"/>
            </a:xfrm>
          </p:grpSpPr>
          <p:sp>
            <p:nvSpPr>
              <p:cNvPr id="13" name="Up-Down Arrow 52">
                <a:extLst>
                  <a:ext uri="{FF2B5EF4-FFF2-40B4-BE49-F238E27FC236}">
                    <a16:creationId xmlns:a16="http://schemas.microsoft.com/office/drawing/2014/main" xmlns="" id="{445B30A0-24D5-4797-99F2-44C8DC2D7DFF}"/>
                  </a:ext>
                </a:extLst>
              </p:cNvPr>
              <p:cNvSpPr/>
              <p:nvPr/>
            </p:nvSpPr>
            <p:spPr>
              <a:xfrm>
                <a:off x="4716016" y="2204864"/>
                <a:ext cx="1440160" cy="3312368"/>
              </a:xfrm>
              <a:prstGeom prst="upDownArrow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38100" dist="12700" dir="2700000" algn="tl" rotWithShape="0">
                  <a:prstClr val="black">
                    <a:alpha val="4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Up-Down Arrow 46">
                <a:extLst>
                  <a:ext uri="{FF2B5EF4-FFF2-40B4-BE49-F238E27FC236}">
                    <a16:creationId xmlns:a16="http://schemas.microsoft.com/office/drawing/2014/main" xmlns="" id="{5C604238-ECDC-4598-95BC-03E4D850F3B0}"/>
                  </a:ext>
                </a:extLst>
              </p:cNvPr>
              <p:cNvSpPr/>
              <p:nvPr/>
            </p:nvSpPr>
            <p:spPr>
              <a:xfrm>
                <a:off x="4716016" y="2920181"/>
                <a:ext cx="728958" cy="2592288"/>
              </a:xfrm>
              <a:custGeom>
                <a:avLst/>
                <a:gdLst/>
                <a:ahLst/>
                <a:cxnLst/>
                <a:rect l="l" t="t" r="r" b="b"/>
                <a:pathLst>
                  <a:path w="728958" h="2592288">
                    <a:moveTo>
                      <a:pt x="360040" y="0"/>
                    </a:moveTo>
                    <a:lnTo>
                      <a:pt x="720080" y="0"/>
                    </a:lnTo>
                    <a:lnTo>
                      <a:pt x="720080" y="1872208"/>
                    </a:lnTo>
                    <a:lnTo>
                      <a:pt x="728958" y="1872208"/>
                    </a:lnTo>
                    <a:lnTo>
                      <a:pt x="728958" y="2583410"/>
                    </a:lnTo>
                    <a:lnTo>
                      <a:pt x="720080" y="2592288"/>
                    </a:lnTo>
                    <a:lnTo>
                      <a:pt x="0" y="1872208"/>
                    </a:lnTo>
                    <a:lnTo>
                      <a:pt x="360040" y="187220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Up-Down Arrow 46">
                <a:extLst>
                  <a:ext uri="{FF2B5EF4-FFF2-40B4-BE49-F238E27FC236}">
                    <a16:creationId xmlns:a16="http://schemas.microsoft.com/office/drawing/2014/main" xmlns="" id="{E39E97F3-2CE0-4266-B033-990C9BC7663D}"/>
                  </a:ext>
                </a:extLst>
              </p:cNvPr>
              <p:cNvSpPr/>
              <p:nvPr/>
            </p:nvSpPr>
            <p:spPr>
              <a:xfrm>
                <a:off x="5427218" y="2916318"/>
                <a:ext cx="728958" cy="2592288"/>
              </a:xfrm>
              <a:custGeom>
                <a:avLst/>
                <a:gdLst/>
                <a:ahLst/>
                <a:cxnLst/>
                <a:rect l="l" t="t" r="r" b="b"/>
                <a:pathLst>
                  <a:path w="728958" h="2592288">
                    <a:moveTo>
                      <a:pt x="0" y="0"/>
                    </a:moveTo>
                    <a:lnTo>
                      <a:pt x="8878" y="0"/>
                    </a:lnTo>
                    <a:lnTo>
                      <a:pt x="8878" y="1872208"/>
                    </a:lnTo>
                    <a:lnTo>
                      <a:pt x="368918" y="1872208"/>
                    </a:lnTo>
                    <a:lnTo>
                      <a:pt x="728958" y="1872208"/>
                    </a:lnTo>
                    <a:lnTo>
                      <a:pt x="8878" y="2592288"/>
                    </a:lnTo>
                    <a:lnTo>
                      <a:pt x="0" y="258341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11DAC48-1F05-4643-9828-AC0712A4FDC3}"/>
                </a:ext>
              </a:extLst>
            </p:cNvPr>
            <p:cNvSpPr txBox="1"/>
            <p:nvPr/>
          </p:nvSpPr>
          <p:spPr>
            <a:xfrm>
              <a:off x="629395" y="2926487"/>
              <a:ext cx="4232704" cy="138499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ru-RU" sz="2800" dirty="0" smtClean="0"/>
                <a:t>НА 01.01.2021</a:t>
              </a:r>
            </a:p>
            <a:p>
              <a:pPr algn="ctr"/>
              <a:endParaRPr lang="ru-RU" dirty="0" smtClean="0"/>
            </a:p>
            <a:p>
              <a:pPr algn="ctr"/>
              <a:r>
                <a:rPr lang="ru-RU" sz="3600" b="1" dirty="0" smtClean="0">
                  <a:latin typeface="+mj-lt"/>
                </a:rPr>
                <a:t>2 801 362,9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1B6586C-CF85-44F7-91FF-F0477E24346B}"/>
                </a:ext>
              </a:extLst>
            </p:cNvPr>
            <p:cNvSpPr txBox="1"/>
            <p:nvPr/>
          </p:nvSpPr>
          <p:spPr>
            <a:xfrm>
              <a:off x="7508321" y="2902541"/>
              <a:ext cx="4143748" cy="138499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ru-RU" sz="2800" dirty="0" smtClean="0"/>
                <a:t>НА 01.01.2022</a:t>
              </a:r>
            </a:p>
            <a:p>
              <a:pPr algn="ctr"/>
              <a:endParaRPr lang="ru-RU" dirty="0" smtClean="0"/>
            </a:p>
            <a:p>
              <a:pPr algn="ctr"/>
              <a:r>
                <a:rPr lang="ru-RU" sz="3600" b="1" dirty="0" smtClean="0">
                  <a:latin typeface="+mj-lt"/>
                </a:rPr>
                <a:t>2 426 972,9</a:t>
              </a:r>
            </a:p>
          </p:txBody>
        </p:sp>
        <p:grpSp>
          <p:nvGrpSpPr>
            <p:cNvPr id="20" name="Group 355"/>
            <p:cNvGrpSpPr>
              <a:grpSpLocks noChangeAspect="1"/>
            </p:cNvGrpSpPr>
            <p:nvPr/>
          </p:nvGrpSpPr>
          <p:grpSpPr bwMode="auto">
            <a:xfrm>
              <a:off x="730964" y="1630657"/>
              <a:ext cx="981295" cy="982252"/>
              <a:chOff x="3158" y="2907"/>
              <a:chExt cx="3075" cy="3078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1" name="Freeform 357"/>
              <p:cNvSpPr>
                <a:spLocks/>
              </p:cNvSpPr>
              <p:nvPr/>
            </p:nvSpPr>
            <p:spPr bwMode="auto">
              <a:xfrm>
                <a:off x="4104" y="4016"/>
                <a:ext cx="282" cy="283"/>
              </a:xfrm>
              <a:custGeom>
                <a:avLst/>
                <a:gdLst>
                  <a:gd name="T0" fmla="*/ 307 w 565"/>
                  <a:gd name="T1" fmla="*/ 0 h 565"/>
                  <a:gd name="T2" fmla="*/ 356 w 565"/>
                  <a:gd name="T3" fmla="*/ 9 h 565"/>
                  <a:gd name="T4" fmla="*/ 401 w 565"/>
                  <a:gd name="T5" fmla="*/ 24 h 565"/>
                  <a:gd name="T6" fmla="*/ 444 w 565"/>
                  <a:gd name="T7" fmla="*/ 50 h 565"/>
                  <a:gd name="T8" fmla="*/ 483 w 565"/>
                  <a:gd name="T9" fmla="*/ 82 h 565"/>
                  <a:gd name="T10" fmla="*/ 517 w 565"/>
                  <a:gd name="T11" fmla="*/ 121 h 565"/>
                  <a:gd name="T12" fmla="*/ 541 w 565"/>
                  <a:gd name="T13" fmla="*/ 164 h 565"/>
                  <a:gd name="T14" fmla="*/ 558 w 565"/>
                  <a:gd name="T15" fmla="*/ 211 h 565"/>
                  <a:gd name="T16" fmla="*/ 565 w 565"/>
                  <a:gd name="T17" fmla="*/ 258 h 565"/>
                  <a:gd name="T18" fmla="*/ 565 w 565"/>
                  <a:gd name="T19" fmla="*/ 307 h 565"/>
                  <a:gd name="T20" fmla="*/ 558 w 565"/>
                  <a:gd name="T21" fmla="*/ 354 h 565"/>
                  <a:gd name="T22" fmla="*/ 541 w 565"/>
                  <a:gd name="T23" fmla="*/ 400 h 565"/>
                  <a:gd name="T24" fmla="*/ 517 w 565"/>
                  <a:gd name="T25" fmla="*/ 444 h 565"/>
                  <a:gd name="T26" fmla="*/ 483 w 565"/>
                  <a:gd name="T27" fmla="*/ 483 h 565"/>
                  <a:gd name="T28" fmla="*/ 445 w 565"/>
                  <a:gd name="T29" fmla="*/ 517 h 565"/>
                  <a:gd name="T30" fmla="*/ 402 w 565"/>
                  <a:gd name="T31" fmla="*/ 541 h 565"/>
                  <a:gd name="T32" fmla="*/ 356 w 565"/>
                  <a:gd name="T33" fmla="*/ 556 h 565"/>
                  <a:gd name="T34" fmla="*/ 309 w 565"/>
                  <a:gd name="T35" fmla="*/ 565 h 565"/>
                  <a:gd name="T36" fmla="*/ 260 w 565"/>
                  <a:gd name="T37" fmla="*/ 565 h 565"/>
                  <a:gd name="T38" fmla="*/ 212 w 565"/>
                  <a:gd name="T39" fmla="*/ 556 h 565"/>
                  <a:gd name="T40" fmla="*/ 167 w 565"/>
                  <a:gd name="T41" fmla="*/ 541 h 565"/>
                  <a:gd name="T42" fmla="*/ 122 w 565"/>
                  <a:gd name="T43" fmla="*/ 517 h 565"/>
                  <a:gd name="T44" fmla="*/ 83 w 565"/>
                  <a:gd name="T45" fmla="*/ 483 h 565"/>
                  <a:gd name="T46" fmla="*/ 51 w 565"/>
                  <a:gd name="T47" fmla="*/ 444 h 565"/>
                  <a:gd name="T48" fmla="*/ 25 w 565"/>
                  <a:gd name="T49" fmla="*/ 400 h 565"/>
                  <a:gd name="T50" fmla="*/ 10 w 565"/>
                  <a:gd name="T51" fmla="*/ 355 h 565"/>
                  <a:gd name="T52" fmla="*/ 0 w 565"/>
                  <a:gd name="T53" fmla="*/ 307 h 565"/>
                  <a:gd name="T54" fmla="*/ 0 w 565"/>
                  <a:gd name="T55" fmla="*/ 260 h 565"/>
                  <a:gd name="T56" fmla="*/ 10 w 565"/>
                  <a:gd name="T57" fmla="*/ 211 h 565"/>
                  <a:gd name="T58" fmla="*/ 25 w 565"/>
                  <a:gd name="T59" fmla="*/ 164 h 565"/>
                  <a:gd name="T60" fmla="*/ 51 w 565"/>
                  <a:gd name="T61" fmla="*/ 121 h 565"/>
                  <a:gd name="T62" fmla="*/ 83 w 565"/>
                  <a:gd name="T63" fmla="*/ 82 h 565"/>
                  <a:gd name="T64" fmla="*/ 122 w 565"/>
                  <a:gd name="T65" fmla="*/ 50 h 565"/>
                  <a:gd name="T66" fmla="*/ 165 w 565"/>
                  <a:gd name="T67" fmla="*/ 24 h 565"/>
                  <a:gd name="T68" fmla="*/ 212 w 565"/>
                  <a:gd name="T69" fmla="*/ 9 h 565"/>
                  <a:gd name="T70" fmla="*/ 258 w 565"/>
                  <a:gd name="T71" fmla="*/ 0 h 565"/>
                  <a:gd name="T72" fmla="*/ 307 w 565"/>
                  <a:gd name="T73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65" h="565">
                    <a:moveTo>
                      <a:pt x="307" y="0"/>
                    </a:moveTo>
                    <a:lnTo>
                      <a:pt x="356" y="9"/>
                    </a:lnTo>
                    <a:lnTo>
                      <a:pt x="401" y="24"/>
                    </a:lnTo>
                    <a:lnTo>
                      <a:pt x="444" y="50"/>
                    </a:lnTo>
                    <a:lnTo>
                      <a:pt x="483" y="82"/>
                    </a:lnTo>
                    <a:lnTo>
                      <a:pt x="517" y="121"/>
                    </a:lnTo>
                    <a:lnTo>
                      <a:pt x="541" y="164"/>
                    </a:lnTo>
                    <a:lnTo>
                      <a:pt x="558" y="211"/>
                    </a:lnTo>
                    <a:lnTo>
                      <a:pt x="565" y="258"/>
                    </a:lnTo>
                    <a:lnTo>
                      <a:pt x="565" y="307"/>
                    </a:lnTo>
                    <a:lnTo>
                      <a:pt x="558" y="354"/>
                    </a:lnTo>
                    <a:lnTo>
                      <a:pt x="541" y="400"/>
                    </a:lnTo>
                    <a:lnTo>
                      <a:pt x="517" y="444"/>
                    </a:lnTo>
                    <a:lnTo>
                      <a:pt x="483" y="483"/>
                    </a:lnTo>
                    <a:lnTo>
                      <a:pt x="445" y="517"/>
                    </a:lnTo>
                    <a:lnTo>
                      <a:pt x="402" y="541"/>
                    </a:lnTo>
                    <a:lnTo>
                      <a:pt x="356" y="556"/>
                    </a:lnTo>
                    <a:lnTo>
                      <a:pt x="309" y="565"/>
                    </a:lnTo>
                    <a:lnTo>
                      <a:pt x="260" y="565"/>
                    </a:lnTo>
                    <a:lnTo>
                      <a:pt x="212" y="556"/>
                    </a:lnTo>
                    <a:lnTo>
                      <a:pt x="167" y="541"/>
                    </a:lnTo>
                    <a:lnTo>
                      <a:pt x="122" y="517"/>
                    </a:lnTo>
                    <a:lnTo>
                      <a:pt x="83" y="483"/>
                    </a:lnTo>
                    <a:lnTo>
                      <a:pt x="51" y="444"/>
                    </a:lnTo>
                    <a:lnTo>
                      <a:pt x="25" y="400"/>
                    </a:lnTo>
                    <a:lnTo>
                      <a:pt x="10" y="355"/>
                    </a:lnTo>
                    <a:lnTo>
                      <a:pt x="0" y="307"/>
                    </a:lnTo>
                    <a:lnTo>
                      <a:pt x="0" y="260"/>
                    </a:lnTo>
                    <a:lnTo>
                      <a:pt x="10" y="211"/>
                    </a:lnTo>
                    <a:lnTo>
                      <a:pt x="25" y="164"/>
                    </a:lnTo>
                    <a:lnTo>
                      <a:pt x="51" y="121"/>
                    </a:lnTo>
                    <a:lnTo>
                      <a:pt x="83" y="82"/>
                    </a:lnTo>
                    <a:lnTo>
                      <a:pt x="122" y="50"/>
                    </a:lnTo>
                    <a:lnTo>
                      <a:pt x="165" y="24"/>
                    </a:lnTo>
                    <a:lnTo>
                      <a:pt x="212" y="9"/>
                    </a:lnTo>
                    <a:lnTo>
                      <a:pt x="258" y="0"/>
                    </a:lnTo>
                    <a:lnTo>
                      <a:pt x="30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358"/>
              <p:cNvSpPr>
                <a:spLocks/>
              </p:cNvSpPr>
              <p:nvPr/>
            </p:nvSpPr>
            <p:spPr bwMode="auto">
              <a:xfrm>
                <a:off x="5005" y="4593"/>
                <a:ext cx="283" cy="282"/>
              </a:xfrm>
              <a:custGeom>
                <a:avLst/>
                <a:gdLst>
                  <a:gd name="T0" fmla="*/ 259 w 565"/>
                  <a:gd name="T1" fmla="*/ 0 h 564"/>
                  <a:gd name="T2" fmla="*/ 307 w 565"/>
                  <a:gd name="T3" fmla="*/ 0 h 564"/>
                  <a:gd name="T4" fmla="*/ 354 w 565"/>
                  <a:gd name="T5" fmla="*/ 8 h 564"/>
                  <a:gd name="T6" fmla="*/ 401 w 565"/>
                  <a:gd name="T7" fmla="*/ 25 h 564"/>
                  <a:gd name="T8" fmla="*/ 444 w 565"/>
                  <a:gd name="T9" fmla="*/ 49 h 564"/>
                  <a:gd name="T10" fmla="*/ 483 w 565"/>
                  <a:gd name="T11" fmla="*/ 81 h 564"/>
                  <a:gd name="T12" fmla="*/ 517 w 565"/>
                  <a:gd name="T13" fmla="*/ 120 h 564"/>
                  <a:gd name="T14" fmla="*/ 541 w 565"/>
                  <a:gd name="T15" fmla="*/ 163 h 564"/>
                  <a:gd name="T16" fmla="*/ 558 w 565"/>
                  <a:gd name="T17" fmla="*/ 210 h 564"/>
                  <a:gd name="T18" fmla="*/ 565 w 565"/>
                  <a:gd name="T19" fmla="*/ 257 h 564"/>
                  <a:gd name="T20" fmla="*/ 565 w 565"/>
                  <a:gd name="T21" fmla="*/ 306 h 564"/>
                  <a:gd name="T22" fmla="*/ 558 w 565"/>
                  <a:gd name="T23" fmla="*/ 354 h 564"/>
                  <a:gd name="T24" fmla="*/ 541 w 565"/>
                  <a:gd name="T25" fmla="*/ 399 h 564"/>
                  <a:gd name="T26" fmla="*/ 517 w 565"/>
                  <a:gd name="T27" fmla="*/ 442 h 564"/>
                  <a:gd name="T28" fmla="*/ 483 w 565"/>
                  <a:gd name="T29" fmla="*/ 482 h 564"/>
                  <a:gd name="T30" fmla="*/ 444 w 565"/>
                  <a:gd name="T31" fmla="*/ 515 h 564"/>
                  <a:gd name="T32" fmla="*/ 401 w 565"/>
                  <a:gd name="T33" fmla="*/ 540 h 564"/>
                  <a:gd name="T34" fmla="*/ 354 w 565"/>
                  <a:gd name="T35" fmla="*/ 556 h 564"/>
                  <a:gd name="T36" fmla="*/ 307 w 565"/>
                  <a:gd name="T37" fmla="*/ 564 h 564"/>
                  <a:gd name="T38" fmla="*/ 259 w 565"/>
                  <a:gd name="T39" fmla="*/ 564 h 564"/>
                  <a:gd name="T40" fmla="*/ 212 w 565"/>
                  <a:gd name="T41" fmla="*/ 556 h 564"/>
                  <a:gd name="T42" fmla="*/ 165 w 565"/>
                  <a:gd name="T43" fmla="*/ 540 h 564"/>
                  <a:gd name="T44" fmla="*/ 122 w 565"/>
                  <a:gd name="T45" fmla="*/ 515 h 564"/>
                  <a:gd name="T46" fmla="*/ 83 w 565"/>
                  <a:gd name="T47" fmla="*/ 482 h 564"/>
                  <a:gd name="T48" fmla="*/ 51 w 565"/>
                  <a:gd name="T49" fmla="*/ 442 h 564"/>
                  <a:gd name="T50" fmla="*/ 25 w 565"/>
                  <a:gd name="T51" fmla="*/ 399 h 564"/>
                  <a:gd name="T52" fmla="*/ 10 w 565"/>
                  <a:gd name="T53" fmla="*/ 354 h 564"/>
                  <a:gd name="T54" fmla="*/ 0 w 565"/>
                  <a:gd name="T55" fmla="*/ 306 h 564"/>
                  <a:gd name="T56" fmla="*/ 0 w 565"/>
                  <a:gd name="T57" fmla="*/ 257 h 564"/>
                  <a:gd name="T58" fmla="*/ 8 w 565"/>
                  <a:gd name="T59" fmla="*/ 210 h 564"/>
                  <a:gd name="T60" fmla="*/ 25 w 565"/>
                  <a:gd name="T61" fmla="*/ 163 h 564"/>
                  <a:gd name="T62" fmla="*/ 49 w 565"/>
                  <a:gd name="T63" fmla="*/ 120 h 564"/>
                  <a:gd name="T64" fmla="*/ 83 w 565"/>
                  <a:gd name="T65" fmla="*/ 81 h 564"/>
                  <a:gd name="T66" fmla="*/ 122 w 565"/>
                  <a:gd name="T67" fmla="*/ 49 h 564"/>
                  <a:gd name="T68" fmla="*/ 165 w 565"/>
                  <a:gd name="T69" fmla="*/ 25 h 564"/>
                  <a:gd name="T70" fmla="*/ 210 w 565"/>
                  <a:gd name="T71" fmla="*/ 8 h 564"/>
                  <a:gd name="T72" fmla="*/ 259 w 565"/>
                  <a:gd name="T73" fmla="*/ 0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65" h="564">
                    <a:moveTo>
                      <a:pt x="259" y="0"/>
                    </a:moveTo>
                    <a:lnTo>
                      <a:pt x="307" y="0"/>
                    </a:lnTo>
                    <a:lnTo>
                      <a:pt x="354" y="8"/>
                    </a:lnTo>
                    <a:lnTo>
                      <a:pt x="401" y="25"/>
                    </a:lnTo>
                    <a:lnTo>
                      <a:pt x="444" y="49"/>
                    </a:lnTo>
                    <a:lnTo>
                      <a:pt x="483" y="81"/>
                    </a:lnTo>
                    <a:lnTo>
                      <a:pt x="517" y="120"/>
                    </a:lnTo>
                    <a:lnTo>
                      <a:pt x="541" y="163"/>
                    </a:lnTo>
                    <a:lnTo>
                      <a:pt x="558" y="210"/>
                    </a:lnTo>
                    <a:lnTo>
                      <a:pt x="565" y="257"/>
                    </a:lnTo>
                    <a:lnTo>
                      <a:pt x="565" y="306"/>
                    </a:lnTo>
                    <a:lnTo>
                      <a:pt x="558" y="354"/>
                    </a:lnTo>
                    <a:lnTo>
                      <a:pt x="541" y="399"/>
                    </a:lnTo>
                    <a:lnTo>
                      <a:pt x="517" y="442"/>
                    </a:lnTo>
                    <a:lnTo>
                      <a:pt x="483" y="482"/>
                    </a:lnTo>
                    <a:lnTo>
                      <a:pt x="444" y="515"/>
                    </a:lnTo>
                    <a:lnTo>
                      <a:pt x="401" y="540"/>
                    </a:lnTo>
                    <a:lnTo>
                      <a:pt x="354" y="556"/>
                    </a:lnTo>
                    <a:lnTo>
                      <a:pt x="307" y="564"/>
                    </a:lnTo>
                    <a:lnTo>
                      <a:pt x="259" y="564"/>
                    </a:lnTo>
                    <a:lnTo>
                      <a:pt x="212" y="556"/>
                    </a:lnTo>
                    <a:lnTo>
                      <a:pt x="165" y="540"/>
                    </a:lnTo>
                    <a:lnTo>
                      <a:pt x="122" y="515"/>
                    </a:lnTo>
                    <a:lnTo>
                      <a:pt x="83" y="482"/>
                    </a:lnTo>
                    <a:lnTo>
                      <a:pt x="51" y="442"/>
                    </a:lnTo>
                    <a:lnTo>
                      <a:pt x="25" y="399"/>
                    </a:lnTo>
                    <a:lnTo>
                      <a:pt x="10" y="354"/>
                    </a:lnTo>
                    <a:lnTo>
                      <a:pt x="0" y="306"/>
                    </a:lnTo>
                    <a:lnTo>
                      <a:pt x="0" y="257"/>
                    </a:lnTo>
                    <a:lnTo>
                      <a:pt x="8" y="210"/>
                    </a:lnTo>
                    <a:lnTo>
                      <a:pt x="25" y="163"/>
                    </a:lnTo>
                    <a:lnTo>
                      <a:pt x="49" y="120"/>
                    </a:lnTo>
                    <a:lnTo>
                      <a:pt x="83" y="81"/>
                    </a:lnTo>
                    <a:lnTo>
                      <a:pt x="122" y="49"/>
                    </a:lnTo>
                    <a:lnTo>
                      <a:pt x="165" y="25"/>
                    </a:lnTo>
                    <a:lnTo>
                      <a:pt x="210" y="8"/>
                    </a:lnTo>
                    <a:lnTo>
                      <a:pt x="25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359"/>
              <p:cNvSpPr>
                <a:spLocks noEditPoints="1"/>
              </p:cNvSpPr>
              <p:nvPr/>
            </p:nvSpPr>
            <p:spPr bwMode="auto">
              <a:xfrm>
                <a:off x="3158" y="2907"/>
                <a:ext cx="3075" cy="3078"/>
              </a:xfrm>
              <a:custGeom>
                <a:avLst/>
                <a:gdLst>
                  <a:gd name="T0" fmla="*/ 3655 w 6151"/>
                  <a:gd name="T1" fmla="*/ 3051 h 6156"/>
                  <a:gd name="T2" fmla="*/ 3373 w 6151"/>
                  <a:gd name="T3" fmla="*/ 3334 h 6156"/>
                  <a:gd name="T4" fmla="*/ 3298 w 6151"/>
                  <a:gd name="T5" fmla="*/ 3740 h 6156"/>
                  <a:gd name="T6" fmla="*/ 3466 w 6151"/>
                  <a:gd name="T7" fmla="*/ 4109 h 6156"/>
                  <a:gd name="T8" fmla="*/ 3809 w 6151"/>
                  <a:gd name="T9" fmla="*/ 4317 h 6156"/>
                  <a:gd name="T10" fmla="*/ 4224 w 6151"/>
                  <a:gd name="T11" fmla="*/ 4293 h 6156"/>
                  <a:gd name="T12" fmla="*/ 4536 w 6151"/>
                  <a:gd name="T13" fmla="*/ 4046 h 6156"/>
                  <a:gd name="T14" fmla="*/ 4660 w 6151"/>
                  <a:gd name="T15" fmla="*/ 3654 h 6156"/>
                  <a:gd name="T16" fmla="*/ 4536 w 6151"/>
                  <a:gd name="T17" fmla="*/ 3265 h 6156"/>
                  <a:gd name="T18" fmla="*/ 4222 w 6151"/>
                  <a:gd name="T19" fmla="*/ 3017 h 6156"/>
                  <a:gd name="T20" fmla="*/ 3940 w 6151"/>
                  <a:gd name="T21" fmla="*/ 1838 h 6156"/>
                  <a:gd name="T22" fmla="*/ 2030 w 6151"/>
                  <a:gd name="T23" fmla="*/ 4089 h 6156"/>
                  <a:gd name="T24" fmla="*/ 2047 w 6151"/>
                  <a:gd name="T25" fmla="*/ 4263 h 6156"/>
                  <a:gd name="T26" fmla="*/ 2213 w 6151"/>
                  <a:gd name="T27" fmla="*/ 4325 h 6156"/>
                  <a:gd name="T28" fmla="*/ 4121 w 6151"/>
                  <a:gd name="T29" fmla="*/ 2074 h 6156"/>
                  <a:gd name="T30" fmla="*/ 4106 w 6151"/>
                  <a:gd name="T31" fmla="*/ 1899 h 6156"/>
                  <a:gd name="T32" fmla="*/ 2176 w 6151"/>
                  <a:gd name="T33" fmla="*/ 1819 h 6156"/>
                  <a:gd name="T34" fmla="*/ 1785 w 6151"/>
                  <a:gd name="T35" fmla="*/ 1941 h 6156"/>
                  <a:gd name="T36" fmla="*/ 1538 w 6151"/>
                  <a:gd name="T37" fmla="*/ 2255 h 6156"/>
                  <a:gd name="T38" fmla="*/ 1513 w 6151"/>
                  <a:gd name="T39" fmla="*/ 2671 h 6156"/>
                  <a:gd name="T40" fmla="*/ 1721 w 6151"/>
                  <a:gd name="T41" fmla="*/ 3014 h 6156"/>
                  <a:gd name="T42" fmla="*/ 2090 w 6151"/>
                  <a:gd name="T43" fmla="*/ 3180 h 6156"/>
                  <a:gd name="T44" fmla="*/ 2495 w 6151"/>
                  <a:gd name="T45" fmla="*/ 3105 h 6156"/>
                  <a:gd name="T46" fmla="*/ 2778 w 6151"/>
                  <a:gd name="T47" fmla="*/ 2823 h 6156"/>
                  <a:gd name="T48" fmla="*/ 2853 w 6151"/>
                  <a:gd name="T49" fmla="*/ 2416 h 6156"/>
                  <a:gd name="T50" fmla="*/ 2686 w 6151"/>
                  <a:gd name="T51" fmla="*/ 2049 h 6156"/>
                  <a:gd name="T52" fmla="*/ 2342 w 6151"/>
                  <a:gd name="T53" fmla="*/ 1840 h 6156"/>
                  <a:gd name="T54" fmla="*/ 3412 w 6151"/>
                  <a:gd name="T55" fmla="*/ 19 h 6156"/>
                  <a:gd name="T56" fmla="*/ 4233 w 6151"/>
                  <a:gd name="T57" fmla="*/ 225 h 6156"/>
                  <a:gd name="T58" fmla="*/ 4981 w 6151"/>
                  <a:gd name="T59" fmla="*/ 662 h 6156"/>
                  <a:gd name="T60" fmla="*/ 5595 w 6151"/>
                  <a:gd name="T61" fmla="*/ 1311 h 6156"/>
                  <a:gd name="T62" fmla="*/ 5986 w 6151"/>
                  <a:gd name="T63" fmla="*/ 2079 h 6156"/>
                  <a:gd name="T64" fmla="*/ 6147 w 6151"/>
                  <a:gd name="T65" fmla="*/ 2909 h 6156"/>
                  <a:gd name="T66" fmla="*/ 6078 w 6151"/>
                  <a:gd name="T67" fmla="*/ 3750 h 6156"/>
                  <a:gd name="T68" fmla="*/ 5778 w 6151"/>
                  <a:gd name="T69" fmla="*/ 4547 h 6156"/>
                  <a:gd name="T70" fmla="*/ 5249 w 6151"/>
                  <a:gd name="T71" fmla="*/ 5255 h 6156"/>
                  <a:gd name="T72" fmla="*/ 4557 w 6151"/>
                  <a:gd name="T73" fmla="*/ 5776 h 6156"/>
                  <a:gd name="T74" fmla="*/ 3773 w 6151"/>
                  <a:gd name="T75" fmla="*/ 6077 h 6156"/>
                  <a:gd name="T76" fmla="*/ 2950 w 6151"/>
                  <a:gd name="T77" fmla="*/ 6154 h 6156"/>
                  <a:gd name="T78" fmla="*/ 2133 w 6151"/>
                  <a:gd name="T79" fmla="*/ 6010 h 6156"/>
                  <a:gd name="T80" fmla="*/ 1512 w 6151"/>
                  <a:gd name="T81" fmla="*/ 5729 h 6156"/>
                  <a:gd name="T82" fmla="*/ 928 w 6151"/>
                  <a:gd name="T83" fmla="*/ 6029 h 6156"/>
                  <a:gd name="T84" fmla="*/ 389 w 6151"/>
                  <a:gd name="T85" fmla="*/ 6102 h 6156"/>
                  <a:gd name="T86" fmla="*/ 125 w 6151"/>
                  <a:gd name="T87" fmla="*/ 6040 h 6156"/>
                  <a:gd name="T88" fmla="*/ 122 w 6151"/>
                  <a:gd name="T89" fmla="*/ 5901 h 6156"/>
                  <a:gd name="T90" fmla="*/ 402 w 6151"/>
                  <a:gd name="T91" fmla="*/ 5703 h 6156"/>
                  <a:gd name="T92" fmla="*/ 688 w 6151"/>
                  <a:gd name="T93" fmla="*/ 5358 h 6156"/>
                  <a:gd name="T94" fmla="*/ 657 w 6151"/>
                  <a:gd name="T95" fmla="*/ 4980 h 6156"/>
                  <a:gd name="T96" fmla="*/ 223 w 6151"/>
                  <a:gd name="T97" fmla="*/ 4231 h 6156"/>
                  <a:gd name="T98" fmla="*/ 19 w 6151"/>
                  <a:gd name="T99" fmla="*/ 3411 h 6156"/>
                  <a:gd name="T100" fmla="*/ 19 w 6151"/>
                  <a:gd name="T101" fmla="*/ 2738 h 6156"/>
                  <a:gd name="T102" fmla="*/ 226 w 6151"/>
                  <a:gd name="T103" fmla="*/ 1918 h 6156"/>
                  <a:gd name="T104" fmla="*/ 662 w 6151"/>
                  <a:gd name="T105" fmla="*/ 1169 h 6156"/>
                  <a:gd name="T106" fmla="*/ 1311 w 6151"/>
                  <a:gd name="T107" fmla="*/ 557 h 6156"/>
                  <a:gd name="T108" fmla="*/ 2078 w 6151"/>
                  <a:gd name="T109" fmla="*/ 165 h 6156"/>
                  <a:gd name="T110" fmla="*/ 2907 w 6151"/>
                  <a:gd name="T111" fmla="*/ 4 h 6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151" h="6156">
                    <a:moveTo>
                      <a:pt x="3977" y="2971"/>
                    </a:moveTo>
                    <a:lnTo>
                      <a:pt x="3891" y="2976"/>
                    </a:lnTo>
                    <a:lnTo>
                      <a:pt x="3809" y="2991"/>
                    </a:lnTo>
                    <a:lnTo>
                      <a:pt x="3730" y="3017"/>
                    </a:lnTo>
                    <a:lnTo>
                      <a:pt x="3655" y="3051"/>
                    </a:lnTo>
                    <a:lnTo>
                      <a:pt x="3586" y="3094"/>
                    </a:lnTo>
                    <a:lnTo>
                      <a:pt x="3522" y="3145"/>
                    </a:lnTo>
                    <a:lnTo>
                      <a:pt x="3466" y="3201"/>
                    </a:lnTo>
                    <a:lnTo>
                      <a:pt x="3416" y="3265"/>
                    </a:lnTo>
                    <a:lnTo>
                      <a:pt x="3373" y="3334"/>
                    </a:lnTo>
                    <a:lnTo>
                      <a:pt x="3339" y="3409"/>
                    </a:lnTo>
                    <a:lnTo>
                      <a:pt x="3315" y="3488"/>
                    </a:lnTo>
                    <a:lnTo>
                      <a:pt x="3298" y="3570"/>
                    </a:lnTo>
                    <a:lnTo>
                      <a:pt x="3292" y="3654"/>
                    </a:lnTo>
                    <a:lnTo>
                      <a:pt x="3298" y="3740"/>
                    </a:lnTo>
                    <a:lnTo>
                      <a:pt x="3315" y="3823"/>
                    </a:lnTo>
                    <a:lnTo>
                      <a:pt x="3339" y="3901"/>
                    </a:lnTo>
                    <a:lnTo>
                      <a:pt x="3373" y="3976"/>
                    </a:lnTo>
                    <a:lnTo>
                      <a:pt x="3416" y="4046"/>
                    </a:lnTo>
                    <a:lnTo>
                      <a:pt x="3466" y="4109"/>
                    </a:lnTo>
                    <a:lnTo>
                      <a:pt x="3522" y="4165"/>
                    </a:lnTo>
                    <a:lnTo>
                      <a:pt x="3586" y="4216"/>
                    </a:lnTo>
                    <a:lnTo>
                      <a:pt x="3655" y="4259"/>
                    </a:lnTo>
                    <a:lnTo>
                      <a:pt x="3730" y="4293"/>
                    </a:lnTo>
                    <a:lnTo>
                      <a:pt x="3809" y="4317"/>
                    </a:lnTo>
                    <a:lnTo>
                      <a:pt x="3891" y="4334"/>
                    </a:lnTo>
                    <a:lnTo>
                      <a:pt x="3977" y="4340"/>
                    </a:lnTo>
                    <a:lnTo>
                      <a:pt x="4063" y="4334"/>
                    </a:lnTo>
                    <a:lnTo>
                      <a:pt x="4145" y="4317"/>
                    </a:lnTo>
                    <a:lnTo>
                      <a:pt x="4224" y="4293"/>
                    </a:lnTo>
                    <a:lnTo>
                      <a:pt x="4297" y="4259"/>
                    </a:lnTo>
                    <a:lnTo>
                      <a:pt x="4366" y="4216"/>
                    </a:lnTo>
                    <a:lnTo>
                      <a:pt x="4430" y="4165"/>
                    </a:lnTo>
                    <a:lnTo>
                      <a:pt x="4488" y="4109"/>
                    </a:lnTo>
                    <a:lnTo>
                      <a:pt x="4536" y="4046"/>
                    </a:lnTo>
                    <a:lnTo>
                      <a:pt x="4579" y="3976"/>
                    </a:lnTo>
                    <a:lnTo>
                      <a:pt x="4613" y="3901"/>
                    </a:lnTo>
                    <a:lnTo>
                      <a:pt x="4639" y="3823"/>
                    </a:lnTo>
                    <a:lnTo>
                      <a:pt x="4654" y="3740"/>
                    </a:lnTo>
                    <a:lnTo>
                      <a:pt x="4660" y="3654"/>
                    </a:lnTo>
                    <a:lnTo>
                      <a:pt x="4654" y="3570"/>
                    </a:lnTo>
                    <a:lnTo>
                      <a:pt x="4639" y="3488"/>
                    </a:lnTo>
                    <a:lnTo>
                      <a:pt x="4613" y="3409"/>
                    </a:lnTo>
                    <a:lnTo>
                      <a:pt x="4579" y="3334"/>
                    </a:lnTo>
                    <a:lnTo>
                      <a:pt x="4536" y="3265"/>
                    </a:lnTo>
                    <a:lnTo>
                      <a:pt x="4488" y="3201"/>
                    </a:lnTo>
                    <a:lnTo>
                      <a:pt x="4430" y="3145"/>
                    </a:lnTo>
                    <a:lnTo>
                      <a:pt x="4366" y="3094"/>
                    </a:lnTo>
                    <a:lnTo>
                      <a:pt x="4297" y="3051"/>
                    </a:lnTo>
                    <a:lnTo>
                      <a:pt x="4222" y="3017"/>
                    </a:lnTo>
                    <a:lnTo>
                      <a:pt x="4143" y="2991"/>
                    </a:lnTo>
                    <a:lnTo>
                      <a:pt x="4061" y="2976"/>
                    </a:lnTo>
                    <a:lnTo>
                      <a:pt x="3977" y="2971"/>
                    </a:lnTo>
                    <a:close/>
                    <a:moveTo>
                      <a:pt x="3975" y="1834"/>
                    </a:moveTo>
                    <a:lnTo>
                      <a:pt x="3940" y="1838"/>
                    </a:lnTo>
                    <a:lnTo>
                      <a:pt x="3904" y="1849"/>
                    </a:lnTo>
                    <a:lnTo>
                      <a:pt x="3872" y="1868"/>
                    </a:lnTo>
                    <a:lnTo>
                      <a:pt x="3844" y="1894"/>
                    </a:lnTo>
                    <a:lnTo>
                      <a:pt x="2050" y="4057"/>
                    </a:lnTo>
                    <a:lnTo>
                      <a:pt x="2030" y="4089"/>
                    </a:lnTo>
                    <a:lnTo>
                      <a:pt x="2017" y="4122"/>
                    </a:lnTo>
                    <a:lnTo>
                      <a:pt x="2013" y="4160"/>
                    </a:lnTo>
                    <a:lnTo>
                      <a:pt x="2017" y="4195"/>
                    </a:lnTo>
                    <a:lnTo>
                      <a:pt x="2028" y="4231"/>
                    </a:lnTo>
                    <a:lnTo>
                      <a:pt x="2047" y="4263"/>
                    </a:lnTo>
                    <a:lnTo>
                      <a:pt x="2073" y="4291"/>
                    </a:lnTo>
                    <a:lnTo>
                      <a:pt x="2105" y="4312"/>
                    </a:lnTo>
                    <a:lnTo>
                      <a:pt x="2140" y="4325"/>
                    </a:lnTo>
                    <a:lnTo>
                      <a:pt x="2176" y="4328"/>
                    </a:lnTo>
                    <a:lnTo>
                      <a:pt x="2213" y="4325"/>
                    </a:lnTo>
                    <a:lnTo>
                      <a:pt x="2247" y="4313"/>
                    </a:lnTo>
                    <a:lnTo>
                      <a:pt x="2278" y="4295"/>
                    </a:lnTo>
                    <a:lnTo>
                      <a:pt x="2307" y="4268"/>
                    </a:lnTo>
                    <a:lnTo>
                      <a:pt x="4100" y="2107"/>
                    </a:lnTo>
                    <a:lnTo>
                      <a:pt x="4121" y="2074"/>
                    </a:lnTo>
                    <a:lnTo>
                      <a:pt x="4134" y="2040"/>
                    </a:lnTo>
                    <a:lnTo>
                      <a:pt x="4138" y="2002"/>
                    </a:lnTo>
                    <a:lnTo>
                      <a:pt x="4136" y="1967"/>
                    </a:lnTo>
                    <a:lnTo>
                      <a:pt x="4125" y="1931"/>
                    </a:lnTo>
                    <a:lnTo>
                      <a:pt x="4106" y="1899"/>
                    </a:lnTo>
                    <a:lnTo>
                      <a:pt x="4078" y="1871"/>
                    </a:lnTo>
                    <a:lnTo>
                      <a:pt x="4046" y="1851"/>
                    </a:lnTo>
                    <a:lnTo>
                      <a:pt x="4012" y="1838"/>
                    </a:lnTo>
                    <a:lnTo>
                      <a:pt x="3975" y="1834"/>
                    </a:lnTo>
                    <a:close/>
                    <a:moveTo>
                      <a:pt x="2176" y="1819"/>
                    </a:moveTo>
                    <a:lnTo>
                      <a:pt x="2090" y="1825"/>
                    </a:lnTo>
                    <a:lnTo>
                      <a:pt x="2007" y="1840"/>
                    </a:lnTo>
                    <a:lnTo>
                      <a:pt x="1929" y="1864"/>
                    </a:lnTo>
                    <a:lnTo>
                      <a:pt x="1854" y="1899"/>
                    </a:lnTo>
                    <a:lnTo>
                      <a:pt x="1785" y="1941"/>
                    </a:lnTo>
                    <a:lnTo>
                      <a:pt x="1721" y="1991"/>
                    </a:lnTo>
                    <a:lnTo>
                      <a:pt x="1665" y="2049"/>
                    </a:lnTo>
                    <a:lnTo>
                      <a:pt x="1614" y="2113"/>
                    </a:lnTo>
                    <a:lnTo>
                      <a:pt x="1571" y="2182"/>
                    </a:lnTo>
                    <a:lnTo>
                      <a:pt x="1538" y="2255"/>
                    </a:lnTo>
                    <a:lnTo>
                      <a:pt x="1513" y="2334"/>
                    </a:lnTo>
                    <a:lnTo>
                      <a:pt x="1497" y="2416"/>
                    </a:lnTo>
                    <a:lnTo>
                      <a:pt x="1491" y="2502"/>
                    </a:lnTo>
                    <a:lnTo>
                      <a:pt x="1497" y="2589"/>
                    </a:lnTo>
                    <a:lnTo>
                      <a:pt x="1513" y="2671"/>
                    </a:lnTo>
                    <a:lnTo>
                      <a:pt x="1538" y="2750"/>
                    </a:lnTo>
                    <a:lnTo>
                      <a:pt x="1573" y="2825"/>
                    </a:lnTo>
                    <a:lnTo>
                      <a:pt x="1614" y="2894"/>
                    </a:lnTo>
                    <a:lnTo>
                      <a:pt x="1665" y="2956"/>
                    </a:lnTo>
                    <a:lnTo>
                      <a:pt x="1721" y="3014"/>
                    </a:lnTo>
                    <a:lnTo>
                      <a:pt x="1785" y="3064"/>
                    </a:lnTo>
                    <a:lnTo>
                      <a:pt x="1854" y="3105"/>
                    </a:lnTo>
                    <a:lnTo>
                      <a:pt x="1929" y="3141"/>
                    </a:lnTo>
                    <a:lnTo>
                      <a:pt x="2007" y="3165"/>
                    </a:lnTo>
                    <a:lnTo>
                      <a:pt x="2090" y="3180"/>
                    </a:lnTo>
                    <a:lnTo>
                      <a:pt x="2176" y="3186"/>
                    </a:lnTo>
                    <a:lnTo>
                      <a:pt x="2260" y="3180"/>
                    </a:lnTo>
                    <a:lnTo>
                      <a:pt x="2342" y="3165"/>
                    </a:lnTo>
                    <a:lnTo>
                      <a:pt x="2421" y="3139"/>
                    </a:lnTo>
                    <a:lnTo>
                      <a:pt x="2495" y="3105"/>
                    </a:lnTo>
                    <a:lnTo>
                      <a:pt x="2565" y="3064"/>
                    </a:lnTo>
                    <a:lnTo>
                      <a:pt x="2628" y="3014"/>
                    </a:lnTo>
                    <a:lnTo>
                      <a:pt x="2686" y="2956"/>
                    </a:lnTo>
                    <a:lnTo>
                      <a:pt x="2735" y="2892"/>
                    </a:lnTo>
                    <a:lnTo>
                      <a:pt x="2778" y="2823"/>
                    </a:lnTo>
                    <a:lnTo>
                      <a:pt x="2812" y="2750"/>
                    </a:lnTo>
                    <a:lnTo>
                      <a:pt x="2838" y="2671"/>
                    </a:lnTo>
                    <a:lnTo>
                      <a:pt x="2853" y="2589"/>
                    </a:lnTo>
                    <a:lnTo>
                      <a:pt x="2858" y="2502"/>
                    </a:lnTo>
                    <a:lnTo>
                      <a:pt x="2853" y="2416"/>
                    </a:lnTo>
                    <a:lnTo>
                      <a:pt x="2838" y="2334"/>
                    </a:lnTo>
                    <a:lnTo>
                      <a:pt x="2812" y="2255"/>
                    </a:lnTo>
                    <a:lnTo>
                      <a:pt x="2778" y="2182"/>
                    </a:lnTo>
                    <a:lnTo>
                      <a:pt x="2735" y="2113"/>
                    </a:lnTo>
                    <a:lnTo>
                      <a:pt x="2686" y="2049"/>
                    </a:lnTo>
                    <a:lnTo>
                      <a:pt x="2628" y="1991"/>
                    </a:lnTo>
                    <a:lnTo>
                      <a:pt x="2565" y="1941"/>
                    </a:lnTo>
                    <a:lnTo>
                      <a:pt x="2495" y="1899"/>
                    </a:lnTo>
                    <a:lnTo>
                      <a:pt x="2421" y="1864"/>
                    </a:lnTo>
                    <a:lnTo>
                      <a:pt x="2342" y="1840"/>
                    </a:lnTo>
                    <a:lnTo>
                      <a:pt x="2260" y="1825"/>
                    </a:lnTo>
                    <a:lnTo>
                      <a:pt x="2176" y="1819"/>
                    </a:lnTo>
                    <a:close/>
                    <a:moveTo>
                      <a:pt x="3075" y="0"/>
                    </a:moveTo>
                    <a:lnTo>
                      <a:pt x="3244" y="4"/>
                    </a:lnTo>
                    <a:lnTo>
                      <a:pt x="3412" y="19"/>
                    </a:lnTo>
                    <a:lnTo>
                      <a:pt x="3580" y="42"/>
                    </a:lnTo>
                    <a:lnTo>
                      <a:pt x="3747" y="74"/>
                    </a:lnTo>
                    <a:lnTo>
                      <a:pt x="3911" y="115"/>
                    </a:lnTo>
                    <a:lnTo>
                      <a:pt x="4072" y="165"/>
                    </a:lnTo>
                    <a:lnTo>
                      <a:pt x="4233" y="225"/>
                    </a:lnTo>
                    <a:lnTo>
                      <a:pt x="4390" y="295"/>
                    </a:lnTo>
                    <a:lnTo>
                      <a:pt x="4544" y="373"/>
                    </a:lnTo>
                    <a:lnTo>
                      <a:pt x="4695" y="459"/>
                    </a:lnTo>
                    <a:lnTo>
                      <a:pt x="4841" y="557"/>
                    </a:lnTo>
                    <a:lnTo>
                      <a:pt x="4981" y="662"/>
                    </a:lnTo>
                    <a:lnTo>
                      <a:pt x="5120" y="778"/>
                    </a:lnTo>
                    <a:lnTo>
                      <a:pt x="5251" y="901"/>
                    </a:lnTo>
                    <a:lnTo>
                      <a:pt x="5374" y="1032"/>
                    </a:lnTo>
                    <a:lnTo>
                      <a:pt x="5490" y="1169"/>
                    </a:lnTo>
                    <a:lnTo>
                      <a:pt x="5595" y="1311"/>
                    </a:lnTo>
                    <a:lnTo>
                      <a:pt x="5692" y="1457"/>
                    </a:lnTo>
                    <a:lnTo>
                      <a:pt x="5778" y="1609"/>
                    </a:lnTo>
                    <a:lnTo>
                      <a:pt x="5857" y="1763"/>
                    </a:lnTo>
                    <a:lnTo>
                      <a:pt x="5926" y="1920"/>
                    </a:lnTo>
                    <a:lnTo>
                      <a:pt x="5986" y="2079"/>
                    </a:lnTo>
                    <a:lnTo>
                      <a:pt x="6036" y="2242"/>
                    </a:lnTo>
                    <a:lnTo>
                      <a:pt x="6078" y="2407"/>
                    </a:lnTo>
                    <a:lnTo>
                      <a:pt x="6109" y="2574"/>
                    </a:lnTo>
                    <a:lnTo>
                      <a:pt x="6132" y="2742"/>
                    </a:lnTo>
                    <a:lnTo>
                      <a:pt x="6147" y="2909"/>
                    </a:lnTo>
                    <a:lnTo>
                      <a:pt x="6151" y="3079"/>
                    </a:lnTo>
                    <a:lnTo>
                      <a:pt x="6145" y="3248"/>
                    </a:lnTo>
                    <a:lnTo>
                      <a:pt x="6132" y="3416"/>
                    </a:lnTo>
                    <a:lnTo>
                      <a:pt x="6109" y="3583"/>
                    </a:lnTo>
                    <a:lnTo>
                      <a:pt x="6078" y="3750"/>
                    </a:lnTo>
                    <a:lnTo>
                      <a:pt x="6035" y="3914"/>
                    </a:lnTo>
                    <a:lnTo>
                      <a:pt x="5984" y="4077"/>
                    </a:lnTo>
                    <a:lnTo>
                      <a:pt x="5924" y="4237"/>
                    </a:lnTo>
                    <a:lnTo>
                      <a:pt x="5857" y="4394"/>
                    </a:lnTo>
                    <a:lnTo>
                      <a:pt x="5778" y="4547"/>
                    </a:lnTo>
                    <a:lnTo>
                      <a:pt x="5690" y="4699"/>
                    </a:lnTo>
                    <a:lnTo>
                      <a:pt x="5595" y="4845"/>
                    </a:lnTo>
                    <a:lnTo>
                      <a:pt x="5488" y="4986"/>
                    </a:lnTo>
                    <a:lnTo>
                      <a:pt x="5374" y="5122"/>
                    </a:lnTo>
                    <a:lnTo>
                      <a:pt x="5249" y="5255"/>
                    </a:lnTo>
                    <a:lnTo>
                      <a:pt x="5120" y="5377"/>
                    </a:lnTo>
                    <a:lnTo>
                      <a:pt x="4985" y="5489"/>
                    </a:lnTo>
                    <a:lnTo>
                      <a:pt x="4847" y="5594"/>
                    </a:lnTo>
                    <a:lnTo>
                      <a:pt x="4703" y="5690"/>
                    </a:lnTo>
                    <a:lnTo>
                      <a:pt x="4557" y="5776"/>
                    </a:lnTo>
                    <a:lnTo>
                      <a:pt x="4405" y="5855"/>
                    </a:lnTo>
                    <a:lnTo>
                      <a:pt x="4250" y="5924"/>
                    </a:lnTo>
                    <a:lnTo>
                      <a:pt x="4095" y="5984"/>
                    </a:lnTo>
                    <a:lnTo>
                      <a:pt x="3934" y="6034"/>
                    </a:lnTo>
                    <a:lnTo>
                      <a:pt x="3773" y="6077"/>
                    </a:lnTo>
                    <a:lnTo>
                      <a:pt x="3610" y="6109"/>
                    </a:lnTo>
                    <a:lnTo>
                      <a:pt x="3446" y="6134"/>
                    </a:lnTo>
                    <a:lnTo>
                      <a:pt x="3281" y="6151"/>
                    </a:lnTo>
                    <a:lnTo>
                      <a:pt x="3115" y="6156"/>
                    </a:lnTo>
                    <a:lnTo>
                      <a:pt x="2950" y="6154"/>
                    </a:lnTo>
                    <a:lnTo>
                      <a:pt x="2784" y="6143"/>
                    </a:lnTo>
                    <a:lnTo>
                      <a:pt x="2619" y="6122"/>
                    </a:lnTo>
                    <a:lnTo>
                      <a:pt x="2456" y="6094"/>
                    </a:lnTo>
                    <a:lnTo>
                      <a:pt x="2293" y="6057"/>
                    </a:lnTo>
                    <a:lnTo>
                      <a:pt x="2133" y="6010"/>
                    </a:lnTo>
                    <a:lnTo>
                      <a:pt x="1975" y="5954"/>
                    </a:lnTo>
                    <a:lnTo>
                      <a:pt x="1818" y="5890"/>
                    </a:lnTo>
                    <a:lnTo>
                      <a:pt x="1667" y="5815"/>
                    </a:lnTo>
                    <a:lnTo>
                      <a:pt x="1517" y="5733"/>
                    </a:lnTo>
                    <a:lnTo>
                      <a:pt x="1512" y="5729"/>
                    </a:lnTo>
                    <a:lnTo>
                      <a:pt x="1396" y="5810"/>
                    </a:lnTo>
                    <a:lnTo>
                      <a:pt x="1278" y="5881"/>
                    </a:lnTo>
                    <a:lnTo>
                      <a:pt x="1160" y="5941"/>
                    </a:lnTo>
                    <a:lnTo>
                      <a:pt x="1044" y="5989"/>
                    </a:lnTo>
                    <a:lnTo>
                      <a:pt x="928" y="6029"/>
                    </a:lnTo>
                    <a:lnTo>
                      <a:pt x="814" y="6059"/>
                    </a:lnTo>
                    <a:lnTo>
                      <a:pt x="702" y="6081"/>
                    </a:lnTo>
                    <a:lnTo>
                      <a:pt x="593" y="6096"/>
                    </a:lnTo>
                    <a:lnTo>
                      <a:pt x="488" y="6102"/>
                    </a:lnTo>
                    <a:lnTo>
                      <a:pt x="389" y="6102"/>
                    </a:lnTo>
                    <a:lnTo>
                      <a:pt x="294" y="6096"/>
                    </a:lnTo>
                    <a:lnTo>
                      <a:pt x="204" y="6087"/>
                    </a:lnTo>
                    <a:lnTo>
                      <a:pt x="172" y="6077"/>
                    </a:lnTo>
                    <a:lnTo>
                      <a:pt x="146" y="6061"/>
                    </a:lnTo>
                    <a:lnTo>
                      <a:pt x="125" y="6040"/>
                    </a:lnTo>
                    <a:lnTo>
                      <a:pt x="112" y="6014"/>
                    </a:lnTo>
                    <a:lnTo>
                      <a:pt x="103" y="5986"/>
                    </a:lnTo>
                    <a:lnTo>
                      <a:pt x="103" y="5958"/>
                    </a:lnTo>
                    <a:lnTo>
                      <a:pt x="109" y="5928"/>
                    </a:lnTo>
                    <a:lnTo>
                      <a:pt x="122" y="5901"/>
                    </a:lnTo>
                    <a:lnTo>
                      <a:pt x="142" y="5879"/>
                    </a:lnTo>
                    <a:lnTo>
                      <a:pt x="168" y="5860"/>
                    </a:lnTo>
                    <a:lnTo>
                      <a:pt x="253" y="5813"/>
                    </a:lnTo>
                    <a:lnTo>
                      <a:pt x="331" y="5761"/>
                    </a:lnTo>
                    <a:lnTo>
                      <a:pt x="402" y="5703"/>
                    </a:lnTo>
                    <a:lnTo>
                      <a:pt x="470" y="5639"/>
                    </a:lnTo>
                    <a:lnTo>
                      <a:pt x="531" y="5572"/>
                    </a:lnTo>
                    <a:lnTo>
                      <a:pt x="589" y="5503"/>
                    </a:lnTo>
                    <a:lnTo>
                      <a:pt x="640" y="5430"/>
                    </a:lnTo>
                    <a:lnTo>
                      <a:pt x="688" y="5358"/>
                    </a:lnTo>
                    <a:lnTo>
                      <a:pt x="730" y="5285"/>
                    </a:lnTo>
                    <a:lnTo>
                      <a:pt x="769" y="5212"/>
                    </a:lnTo>
                    <a:lnTo>
                      <a:pt x="803" y="5143"/>
                    </a:lnTo>
                    <a:lnTo>
                      <a:pt x="771" y="5119"/>
                    </a:lnTo>
                    <a:lnTo>
                      <a:pt x="657" y="4980"/>
                    </a:lnTo>
                    <a:lnTo>
                      <a:pt x="552" y="4840"/>
                    </a:lnTo>
                    <a:lnTo>
                      <a:pt x="457" y="4694"/>
                    </a:lnTo>
                    <a:lnTo>
                      <a:pt x="369" y="4542"/>
                    </a:lnTo>
                    <a:lnTo>
                      <a:pt x="292" y="4388"/>
                    </a:lnTo>
                    <a:lnTo>
                      <a:pt x="223" y="4231"/>
                    </a:lnTo>
                    <a:lnTo>
                      <a:pt x="165" y="4072"/>
                    </a:lnTo>
                    <a:lnTo>
                      <a:pt x="114" y="3909"/>
                    </a:lnTo>
                    <a:lnTo>
                      <a:pt x="73" y="3744"/>
                    </a:lnTo>
                    <a:lnTo>
                      <a:pt x="41" y="3579"/>
                    </a:lnTo>
                    <a:lnTo>
                      <a:pt x="19" y="3411"/>
                    </a:lnTo>
                    <a:lnTo>
                      <a:pt x="6" y="3242"/>
                    </a:lnTo>
                    <a:lnTo>
                      <a:pt x="0" y="3076"/>
                    </a:lnTo>
                    <a:lnTo>
                      <a:pt x="0" y="3074"/>
                    </a:lnTo>
                    <a:lnTo>
                      <a:pt x="6" y="2907"/>
                    </a:lnTo>
                    <a:lnTo>
                      <a:pt x="19" y="2738"/>
                    </a:lnTo>
                    <a:lnTo>
                      <a:pt x="43" y="2570"/>
                    </a:lnTo>
                    <a:lnTo>
                      <a:pt x="75" y="2405"/>
                    </a:lnTo>
                    <a:lnTo>
                      <a:pt x="116" y="2240"/>
                    </a:lnTo>
                    <a:lnTo>
                      <a:pt x="167" y="2077"/>
                    </a:lnTo>
                    <a:lnTo>
                      <a:pt x="226" y="1918"/>
                    </a:lnTo>
                    <a:lnTo>
                      <a:pt x="296" y="1761"/>
                    </a:lnTo>
                    <a:lnTo>
                      <a:pt x="374" y="1607"/>
                    </a:lnTo>
                    <a:lnTo>
                      <a:pt x="460" y="1457"/>
                    </a:lnTo>
                    <a:lnTo>
                      <a:pt x="558" y="1311"/>
                    </a:lnTo>
                    <a:lnTo>
                      <a:pt x="662" y="1169"/>
                    </a:lnTo>
                    <a:lnTo>
                      <a:pt x="776" y="1032"/>
                    </a:lnTo>
                    <a:lnTo>
                      <a:pt x="902" y="901"/>
                    </a:lnTo>
                    <a:lnTo>
                      <a:pt x="1033" y="778"/>
                    </a:lnTo>
                    <a:lnTo>
                      <a:pt x="1169" y="662"/>
                    </a:lnTo>
                    <a:lnTo>
                      <a:pt x="1311" y="557"/>
                    </a:lnTo>
                    <a:lnTo>
                      <a:pt x="1457" y="459"/>
                    </a:lnTo>
                    <a:lnTo>
                      <a:pt x="1607" y="373"/>
                    </a:lnTo>
                    <a:lnTo>
                      <a:pt x="1760" y="295"/>
                    </a:lnTo>
                    <a:lnTo>
                      <a:pt x="1917" y="225"/>
                    </a:lnTo>
                    <a:lnTo>
                      <a:pt x="2078" y="165"/>
                    </a:lnTo>
                    <a:lnTo>
                      <a:pt x="2241" y="115"/>
                    </a:lnTo>
                    <a:lnTo>
                      <a:pt x="2406" y="74"/>
                    </a:lnTo>
                    <a:lnTo>
                      <a:pt x="2572" y="42"/>
                    </a:lnTo>
                    <a:lnTo>
                      <a:pt x="2739" y="19"/>
                    </a:lnTo>
                    <a:lnTo>
                      <a:pt x="2907" y="4"/>
                    </a:lnTo>
                    <a:lnTo>
                      <a:pt x="307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4" name="Group 1492"/>
            <p:cNvGrpSpPr>
              <a:grpSpLocks noChangeAspect="1"/>
            </p:cNvGrpSpPr>
            <p:nvPr/>
          </p:nvGrpSpPr>
          <p:grpSpPr bwMode="auto">
            <a:xfrm>
              <a:off x="10609262" y="4863146"/>
              <a:ext cx="865562" cy="861849"/>
              <a:chOff x="4848" y="3600"/>
              <a:chExt cx="233" cy="232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5" name="Freeform 1494"/>
              <p:cNvSpPr>
                <a:spLocks noEditPoints="1"/>
              </p:cNvSpPr>
              <p:nvPr/>
            </p:nvSpPr>
            <p:spPr bwMode="auto">
              <a:xfrm>
                <a:off x="4848" y="3708"/>
                <a:ext cx="67" cy="124"/>
              </a:xfrm>
              <a:custGeom>
                <a:avLst/>
                <a:gdLst>
                  <a:gd name="T0" fmla="*/ 147 w 932"/>
                  <a:gd name="T1" fmla="*/ 1515 h 1737"/>
                  <a:gd name="T2" fmla="*/ 313 w 932"/>
                  <a:gd name="T3" fmla="*/ 1603 h 1737"/>
                  <a:gd name="T4" fmla="*/ 571 w 932"/>
                  <a:gd name="T5" fmla="*/ 1613 h 1737"/>
                  <a:gd name="T6" fmla="*/ 762 w 932"/>
                  <a:gd name="T7" fmla="*/ 1536 h 1737"/>
                  <a:gd name="T8" fmla="*/ 815 w 932"/>
                  <a:gd name="T9" fmla="*/ 1352 h 1737"/>
                  <a:gd name="T10" fmla="*/ 582 w 932"/>
                  <a:gd name="T11" fmla="*/ 1439 h 1737"/>
                  <a:gd name="T12" fmla="*/ 296 w 932"/>
                  <a:gd name="T13" fmla="*/ 1428 h 1737"/>
                  <a:gd name="T14" fmla="*/ 117 w 932"/>
                  <a:gd name="T15" fmla="*/ 1062 h 1737"/>
                  <a:gd name="T16" fmla="*/ 169 w 932"/>
                  <a:gd name="T17" fmla="*/ 1247 h 1737"/>
                  <a:gd name="T18" fmla="*/ 360 w 932"/>
                  <a:gd name="T19" fmla="*/ 1323 h 1737"/>
                  <a:gd name="T20" fmla="*/ 619 w 932"/>
                  <a:gd name="T21" fmla="*/ 1313 h 1737"/>
                  <a:gd name="T22" fmla="*/ 784 w 932"/>
                  <a:gd name="T23" fmla="*/ 1225 h 1737"/>
                  <a:gd name="T24" fmla="*/ 776 w 932"/>
                  <a:gd name="T25" fmla="*/ 1086 h 1737"/>
                  <a:gd name="T26" fmla="*/ 525 w 932"/>
                  <a:gd name="T27" fmla="*/ 1156 h 1737"/>
                  <a:gd name="T28" fmla="*/ 246 w 932"/>
                  <a:gd name="T29" fmla="*/ 1124 h 1737"/>
                  <a:gd name="T30" fmla="*/ 117 w 932"/>
                  <a:gd name="T31" fmla="*/ 868 h 1737"/>
                  <a:gd name="T32" fmla="*/ 198 w 932"/>
                  <a:gd name="T33" fmla="*/ 977 h 1737"/>
                  <a:gd name="T34" fmla="*/ 411 w 932"/>
                  <a:gd name="T35" fmla="*/ 1040 h 1737"/>
                  <a:gd name="T36" fmla="*/ 662 w 932"/>
                  <a:gd name="T37" fmla="*/ 1010 h 1737"/>
                  <a:gd name="T38" fmla="*/ 802 w 932"/>
                  <a:gd name="T39" fmla="*/ 913 h 1737"/>
                  <a:gd name="T40" fmla="*/ 734 w 932"/>
                  <a:gd name="T41" fmla="*/ 817 h 1737"/>
                  <a:gd name="T42" fmla="*/ 466 w 932"/>
                  <a:gd name="T43" fmla="*/ 868 h 1737"/>
                  <a:gd name="T44" fmla="*/ 198 w 932"/>
                  <a:gd name="T45" fmla="*/ 817 h 1737"/>
                  <a:gd name="T46" fmla="*/ 120 w 932"/>
                  <a:gd name="T47" fmla="*/ 601 h 1737"/>
                  <a:gd name="T48" fmla="*/ 231 w 932"/>
                  <a:gd name="T49" fmla="*/ 705 h 1737"/>
                  <a:gd name="T50" fmla="*/ 466 w 932"/>
                  <a:gd name="T51" fmla="*/ 753 h 1737"/>
                  <a:gd name="T52" fmla="*/ 700 w 932"/>
                  <a:gd name="T53" fmla="*/ 705 h 1737"/>
                  <a:gd name="T54" fmla="*/ 812 w 932"/>
                  <a:gd name="T55" fmla="*/ 601 h 1737"/>
                  <a:gd name="T56" fmla="*/ 686 w 932"/>
                  <a:gd name="T57" fmla="*/ 545 h 1737"/>
                  <a:gd name="T58" fmla="*/ 407 w 932"/>
                  <a:gd name="T59" fmla="*/ 576 h 1737"/>
                  <a:gd name="T60" fmla="*/ 155 w 932"/>
                  <a:gd name="T61" fmla="*/ 506 h 1737"/>
                  <a:gd name="T62" fmla="*/ 313 w 932"/>
                  <a:gd name="T63" fmla="*/ 134 h 1737"/>
                  <a:gd name="T64" fmla="*/ 147 w 932"/>
                  <a:gd name="T65" fmla="*/ 222 h 1737"/>
                  <a:gd name="T66" fmla="*/ 130 w 932"/>
                  <a:gd name="T67" fmla="*/ 334 h 1737"/>
                  <a:gd name="T68" fmla="*/ 270 w 932"/>
                  <a:gd name="T69" fmla="*/ 431 h 1737"/>
                  <a:gd name="T70" fmla="*/ 521 w 932"/>
                  <a:gd name="T71" fmla="*/ 460 h 1737"/>
                  <a:gd name="T72" fmla="*/ 734 w 932"/>
                  <a:gd name="T73" fmla="*/ 397 h 1737"/>
                  <a:gd name="T74" fmla="*/ 815 w 932"/>
                  <a:gd name="T75" fmla="*/ 288 h 1737"/>
                  <a:gd name="T76" fmla="*/ 734 w 932"/>
                  <a:gd name="T77" fmla="*/ 180 h 1737"/>
                  <a:gd name="T78" fmla="*/ 521 w 932"/>
                  <a:gd name="T79" fmla="*/ 118 h 1737"/>
                  <a:gd name="T80" fmla="*/ 624 w 932"/>
                  <a:gd name="T81" fmla="*/ 16 h 1737"/>
                  <a:gd name="T82" fmla="*/ 831 w 932"/>
                  <a:gd name="T83" fmla="*/ 107 h 1737"/>
                  <a:gd name="T84" fmla="*/ 929 w 932"/>
                  <a:gd name="T85" fmla="*/ 255 h 1737"/>
                  <a:gd name="T86" fmla="*/ 905 w 932"/>
                  <a:gd name="T87" fmla="*/ 1546 h 1737"/>
                  <a:gd name="T88" fmla="*/ 759 w 932"/>
                  <a:gd name="T89" fmla="*/ 1675 h 1737"/>
                  <a:gd name="T90" fmla="*/ 521 w 932"/>
                  <a:gd name="T91" fmla="*/ 1735 h 1737"/>
                  <a:gd name="T92" fmla="*/ 259 w 932"/>
                  <a:gd name="T93" fmla="*/ 1709 h 1737"/>
                  <a:gd name="T94" fmla="*/ 71 w 932"/>
                  <a:gd name="T95" fmla="*/ 1604 h 1737"/>
                  <a:gd name="T96" fmla="*/ 0 w 932"/>
                  <a:gd name="T97" fmla="*/ 1448 h 1737"/>
                  <a:gd name="T98" fmla="*/ 47 w 932"/>
                  <a:gd name="T99" fmla="*/ 160 h 1737"/>
                  <a:gd name="T100" fmla="*/ 214 w 932"/>
                  <a:gd name="T101" fmla="*/ 44 h 1737"/>
                  <a:gd name="T102" fmla="*/ 466 w 932"/>
                  <a:gd name="T103" fmla="*/ 0 h 1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32" h="1737">
                    <a:moveTo>
                      <a:pt x="117" y="1352"/>
                    </a:moveTo>
                    <a:lnTo>
                      <a:pt x="117" y="1448"/>
                    </a:lnTo>
                    <a:lnTo>
                      <a:pt x="120" y="1471"/>
                    </a:lnTo>
                    <a:lnTo>
                      <a:pt x="130" y="1493"/>
                    </a:lnTo>
                    <a:lnTo>
                      <a:pt x="147" y="1515"/>
                    </a:lnTo>
                    <a:lnTo>
                      <a:pt x="169" y="1536"/>
                    </a:lnTo>
                    <a:lnTo>
                      <a:pt x="198" y="1557"/>
                    </a:lnTo>
                    <a:lnTo>
                      <a:pt x="231" y="1575"/>
                    </a:lnTo>
                    <a:lnTo>
                      <a:pt x="270" y="1590"/>
                    </a:lnTo>
                    <a:lnTo>
                      <a:pt x="313" y="1603"/>
                    </a:lnTo>
                    <a:lnTo>
                      <a:pt x="360" y="1613"/>
                    </a:lnTo>
                    <a:lnTo>
                      <a:pt x="411" y="1619"/>
                    </a:lnTo>
                    <a:lnTo>
                      <a:pt x="466" y="1621"/>
                    </a:lnTo>
                    <a:lnTo>
                      <a:pt x="521" y="1619"/>
                    </a:lnTo>
                    <a:lnTo>
                      <a:pt x="571" y="1613"/>
                    </a:lnTo>
                    <a:lnTo>
                      <a:pt x="619" y="1603"/>
                    </a:lnTo>
                    <a:lnTo>
                      <a:pt x="662" y="1590"/>
                    </a:lnTo>
                    <a:lnTo>
                      <a:pt x="700" y="1575"/>
                    </a:lnTo>
                    <a:lnTo>
                      <a:pt x="734" y="1557"/>
                    </a:lnTo>
                    <a:lnTo>
                      <a:pt x="762" y="1536"/>
                    </a:lnTo>
                    <a:lnTo>
                      <a:pt x="784" y="1515"/>
                    </a:lnTo>
                    <a:lnTo>
                      <a:pt x="802" y="1493"/>
                    </a:lnTo>
                    <a:lnTo>
                      <a:pt x="812" y="1471"/>
                    </a:lnTo>
                    <a:lnTo>
                      <a:pt x="815" y="1448"/>
                    </a:lnTo>
                    <a:lnTo>
                      <a:pt x="815" y="1352"/>
                    </a:lnTo>
                    <a:lnTo>
                      <a:pt x="776" y="1376"/>
                    </a:lnTo>
                    <a:lnTo>
                      <a:pt x="734" y="1396"/>
                    </a:lnTo>
                    <a:lnTo>
                      <a:pt x="686" y="1414"/>
                    </a:lnTo>
                    <a:lnTo>
                      <a:pt x="635" y="1428"/>
                    </a:lnTo>
                    <a:lnTo>
                      <a:pt x="582" y="1439"/>
                    </a:lnTo>
                    <a:lnTo>
                      <a:pt x="525" y="1445"/>
                    </a:lnTo>
                    <a:lnTo>
                      <a:pt x="466" y="1448"/>
                    </a:lnTo>
                    <a:lnTo>
                      <a:pt x="407" y="1445"/>
                    </a:lnTo>
                    <a:lnTo>
                      <a:pt x="350" y="1439"/>
                    </a:lnTo>
                    <a:lnTo>
                      <a:pt x="296" y="1428"/>
                    </a:lnTo>
                    <a:lnTo>
                      <a:pt x="246" y="1414"/>
                    </a:lnTo>
                    <a:lnTo>
                      <a:pt x="198" y="1396"/>
                    </a:lnTo>
                    <a:lnTo>
                      <a:pt x="155" y="1376"/>
                    </a:lnTo>
                    <a:lnTo>
                      <a:pt x="117" y="1352"/>
                    </a:lnTo>
                    <a:close/>
                    <a:moveTo>
                      <a:pt x="117" y="1062"/>
                    </a:moveTo>
                    <a:lnTo>
                      <a:pt x="117" y="1158"/>
                    </a:lnTo>
                    <a:lnTo>
                      <a:pt x="120" y="1181"/>
                    </a:lnTo>
                    <a:lnTo>
                      <a:pt x="130" y="1203"/>
                    </a:lnTo>
                    <a:lnTo>
                      <a:pt x="147" y="1225"/>
                    </a:lnTo>
                    <a:lnTo>
                      <a:pt x="169" y="1247"/>
                    </a:lnTo>
                    <a:lnTo>
                      <a:pt x="198" y="1267"/>
                    </a:lnTo>
                    <a:lnTo>
                      <a:pt x="231" y="1285"/>
                    </a:lnTo>
                    <a:lnTo>
                      <a:pt x="270" y="1300"/>
                    </a:lnTo>
                    <a:lnTo>
                      <a:pt x="313" y="1313"/>
                    </a:lnTo>
                    <a:lnTo>
                      <a:pt x="360" y="1323"/>
                    </a:lnTo>
                    <a:lnTo>
                      <a:pt x="411" y="1329"/>
                    </a:lnTo>
                    <a:lnTo>
                      <a:pt x="466" y="1331"/>
                    </a:lnTo>
                    <a:lnTo>
                      <a:pt x="521" y="1329"/>
                    </a:lnTo>
                    <a:lnTo>
                      <a:pt x="571" y="1323"/>
                    </a:lnTo>
                    <a:lnTo>
                      <a:pt x="619" y="1313"/>
                    </a:lnTo>
                    <a:lnTo>
                      <a:pt x="662" y="1300"/>
                    </a:lnTo>
                    <a:lnTo>
                      <a:pt x="700" y="1285"/>
                    </a:lnTo>
                    <a:lnTo>
                      <a:pt x="734" y="1267"/>
                    </a:lnTo>
                    <a:lnTo>
                      <a:pt x="762" y="1247"/>
                    </a:lnTo>
                    <a:lnTo>
                      <a:pt x="784" y="1225"/>
                    </a:lnTo>
                    <a:lnTo>
                      <a:pt x="802" y="1203"/>
                    </a:lnTo>
                    <a:lnTo>
                      <a:pt x="812" y="1181"/>
                    </a:lnTo>
                    <a:lnTo>
                      <a:pt x="815" y="1158"/>
                    </a:lnTo>
                    <a:lnTo>
                      <a:pt x="815" y="1062"/>
                    </a:lnTo>
                    <a:lnTo>
                      <a:pt x="776" y="1086"/>
                    </a:lnTo>
                    <a:lnTo>
                      <a:pt x="734" y="1106"/>
                    </a:lnTo>
                    <a:lnTo>
                      <a:pt x="686" y="1124"/>
                    </a:lnTo>
                    <a:lnTo>
                      <a:pt x="635" y="1139"/>
                    </a:lnTo>
                    <a:lnTo>
                      <a:pt x="582" y="1150"/>
                    </a:lnTo>
                    <a:lnTo>
                      <a:pt x="525" y="1156"/>
                    </a:lnTo>
                    <a:lnTo>
                      <a:pt x="466" y="1158"/>
                    </a:lnTo>
                    <a:lnTo>
                      <a:pt x="407" y="1156"/>
                    </a:lnTo>
                    <a:lnTo>
                      <a:pt x="350" y="1150"/>
                    </a:lnTo>
                    <a:lnTo>
                      <a:pt x="296" y="1139"/>
                    </a:lnTo>
                    <a:lnTo>
                      <a:pt x="246" y="1124"/>
                    </a:lnTo>
                    <a:lnTo>
                      <a:pt x="198" y="1106"/>
                    </a:lnTo>
                    <a:lnTo>
                      <a:pt x="155" y="1086"/>
                    </a:lnTo>
                    <a:lnTo>
                      <a:pt x="117" y="1062"/>
                    </a:lnTo>
                    <a:close/>
                    <a:moveTo>
                      <a:pt x="117" y="772"/>
                    </a:moveTo>
                    <a:lnTo>
                      <a:pt x="117" y="868"/>
                    </a:lnTo>
                    <a:lnTo>
                      <a:pt x="120" y="891"/>
                    </a:lnTo>
                    <a:lnTo>
                      <a:pt x="130" y="913"/>
                    </a:lnTo>
                    <a:lnTo>
                      <a:pt x="147" y="936"/>
                    </a:lnTo>
                    <a:lnTo>
                      <a:pt x="169" y="957"/>
                    </a:lnTo>
                    <a:lnTo>
                      <a:pt x="198" y="977"/>
                    </a:lnTo>
                    <a:lnTo>
                      <a:pt x="231" y="995"/>
                    </a:lnTo>
                    <a:lnTo>
                      <a:pt x="270" y="1010"/>
                    </a:lnTo>
                    <a:lnTo>
                      <a:pt x="313" y="1023"/>
                    </a:lnTo>
                    <a:lnTo>
                      <a:pt x="360" y="1034"/>
                    </a:lnTo>
                    <a:lnTo>
                      <a:pt x="411" y="1040"/>
                    </a:lnTo>
                    <a:lnTo>
                      <a:pt x="466" y="1042"/>
                    </a:lnTo>
                    <a:lnTo>
                      <a:pt x="521" y="1040"/>
                    </a:lnTo>
                    <a:lnTo>
                      <a:pt x="571" y="1034"/>
                    </a:lnTo>
                    <a:lnTo>
                      <a:pt x="619" y="1023"/>
                    </a:lnTo>
                    <a:lnTo>
                      <a:pt x="662" y="1010"/>
                    </a:lnTo>
                    <a:lnTo>
                      <a:pt x="700" y="995"/>
                    </a:lnTo>
                    <a:lnTo>
                      <a:pt x="734" y="977"/>
                    </a:lnTo>
                    <a:lnTo>
                      <a:pt x="762" y="957"/>
                    </a:lnTo>
                    <a:lnTo>
                      <a:pt x="784" y="936"/>
                    </a:lnTo>
                    <a:lnTo>
                      <a:pt x="802" y="913"/>
                    </a:lnTo>
                    <a:lnTo>
                      <a:pt x="812" y="891"/>
                    </a:lnTo>
                    <a:lnTo>
                      <a:pt x="815" y="868"/>
                    </a:lnTo>
                    <a:lnTo>
                      <a:pt x="815" y="772"/>
                    </a:lnTo>
                    <a:lnTo>
                      <a:pt x="776" y="796"/>
                    </a:lnTo>
                    <a:lnTo>
                      <a:pt x="734" y="817"/>
                    </a:lnTo>
                    <a:lnTo>
                      <a:pt x="686" y="835"/>
                    </a:lnTo>
                    <a:lnTo>
                      <a:pt x="635" y="849"/>
                    </a:lnTo>
                    <a:lnTo>
                      <a:pt x="582" y="860"/>
                    </a:lnTo>
                    <a:lnTo>
                      <a:pt x="525" y="866"/>
                    </a:lnTo>
                    <a:lnTo>
                      <a:pt x="466" y="868"/>
                    </a:lnTo>
                    <a:lnTo>
                      <a:pt x="407" y="866"/>
                    </a:lnTo>
                    <a:lnTo>
                      <a:pt x="350" y="860"/>
                    </a:lnTo>
                    <a:lnTo>
                      <a:pt x="296" y="849"/>
                    </a:lnTo>
                    <a:lnTo>
                      <a:pt x="246" y="835"/>
                    </a:lnTo>
                    <a:lnTo>
                      <a:pt x="198" y="817"/>
                    </a:lnTo>
                    <a:lnTo>
                      <a:pt x="155" y="796"/>
                    </a:lnTo>
                    <a:lnTo>
                      <a:pt x="117" y="772"/>
                    </a:lnTo>
                    <a:close/>
                    <a:moveTo>
                      <a:pt x="117" y="482"/>
                    </a:moveTo>
                    <a:lnTo>
                      <a:pt x="117" y="578"/>
                    </a:lnTo>
                    <a:lnTo>
                      <a:pt x="120" y="601"/>
                    </a:lnTo>
                    <a:lnTo>
                      <a:pt x="130" y="624"/>
                    </a:lnTo>
                    <a:lnTo>
                      <a:pt x="147" y="646"/>
                    </a:lnTo>
                    <a:lnTo>
                      <a:pt x="169" y="667"/>
                    </a:lnTo>
                    <a:lnTo>
                      <a:pt x="198" y="687"/>
                    </a:lnTo>
                    <a:lnTo>
                      <a:pt x="231" y="705"/>
                    </a:lnTo>
                    <a:lnTo>
                      <a:pt x="270" y="721"/>
                    </a:lnTo>
                    <a:lnTo>
                      <a:pt x="313" y="734"/>
                    </a:lnTo>
                    <a:lnTo>
                      <a:pt x="360" y="744"/>
                    </a:lnTo>
                    <a:lnTo>
                      <a:pt x="411" y="750"/>
                    </a:lnTo>
                    <a:lnTo>
                      <a:pt x="466" y="753"/>
                    </a:lnTo>
                    <a:lnTo>
                      <a:pt x="521" y="750"/>
                    </a:lnTo>
                    <a:lnTo>
                      <a:pt x="571" y="744"/>
                    </a:lnTo>
                    <a:lnTo>
                      <a:pt x="619" y="734"/>
                    </a:lnTo>
                    <a:lnTo>
                      <a:pt x="662" y="721"/>
                    </a:lnTo>
                    <a:lnTo>
                      <a:pt x="700" y="705"/>
                    </a:lnTo>
                    <a:lnTo>
                      <a:pt x="734" y="687"/>
                    </a:lnTo>
                    <a:lnTo>
                      <a:pt x="762" y="667"/>
                    </a:lnTo>
                    <a:lnTo>
                      <a:pt x="784" y="646"/>
                    </a:lnTo>
                    <a:lnTo>
                      <a:pt x="802" y="624"/>
                    </a:lnTo>
                    <a:lnTo>
                      <a:pt x="812" y="601"/>
                    </a:lnTo>
                    <a:lnTo>
                      <a:pt x="815" y="578"/>
                    </a:lnTo>
                    <a:lnTo>
                      <a:pt x="815" y="482"/>
                    </a:lnTo>
                    <a:lnTo>
                      <a:pt x="776" y="506"/>
                    </a:lnTo>
                    <a:lnTo>
                      <a:pt x="734" y="528"/>
                    </a:lnTo>
                    <a:lnTo>
                      <a:pt x="686" y="545"/>
                    </a:lnTo>
                    <a:lnTo>
                      <a:pt x="635" y="559"/>
                    </a:lnTo>
                    <a:lnTo>
                      <a:pt x="582" y="570"/>
                    </a:lnTo>
                    <a:lnTo>
                      <a:pt x="525" y="576"/>
                    </a:lnTo>
                    <a:lnTo>
                      <a:pt x="466" y="578"/>
                    </a:lnTo>
                    <a:lnTo>
                      <a:pt x="407" y="576"/>
                    </a:lnTo>
                    <a:lnTo>
                      <a:pt x="350" y="570"/>
                    </a:lnTo>
                    <a:lnTo>
                      <a:pt x="296" y="559"/>
                    </a:lnTo>
                    <a:lnTo>
                      <a:pt x="246" y="545"/>
                    </a:lnTo>
                    <a:lnTo>
                      <a:pt x="198" y="528"/>
                    </a:lnTo>
                    <a:lnTo>
                      <a:pt x="155" y="506"/>
                    </a:lnTo>
                    <a:lnTo>
                      <a:pt x="117" y="482"/>
                    </a:lnTo>
                    <a:close/>
                    <a:moveTo>
                      <a:pt x="466" y="115"/>
                    </a:moveTo>
                    <a:lnTo>
                      <a:pt x="411" y="118"/>
                    </a:lnTo>
                    <a:lnTo>
                      <a:pt x="360" y="124"/>
                    </a:lnTo>
                    <a:lnTo>
                      <a:pt x="313" y="134"/>
                    </a:lnTo>
                    <a:lnTo>
                      <a:pt x="270" y="147"/>
                    </a:lnTo>
                    <a:lnTo>
                      <a:pt x="231" y="162"/>
                    </a:lnTo>
                    <a:lnTo>
                      <a:pt x="198" y="180"/>
                    </a:lnTo>
                    <a:lnTo>
                      <a:pt x="169" y="201"/>
                    </a:lnTo>
                    <a:lnTo>
                      <a:pt x="147" y="222"/>
                    </a:lnTo>
                    <a:lnTo>
                      <a:pt x="130" y="244"/>
                    </a:lnTo>
                    <a:lnTo>
                      <a:pt x="120" y="266"/>
                    </a:lnTo>
                    <a:lnTo>
                      <a:pt x="117" y="288"/>
                    </a:lnTo>
                    <a:lnTo>
                      <a:pt x="120" y="312"/>
                    </a:lnTo>
                    <a:lnTo>
                      <a:pt x="130" y="334"/>
                    </a:lnTo>
                    <a:lnTo>
                      <a:pt x="147" y="356"/>
                    </a:lnTo>
                    <a:lnTo>
                      <a:pt x="169" y="377"/>
                    </a:lnTo>
                    <a:lnTo>
                      <a:pt x="198" y="397"/>
                    </a:lnTo>
                    <a:lnTo>
                      <a:pt x="231" y="416"/>
                    </a:lnTo>
                    <a:lnTo>
                      <a:pt x="270" y="431"/>
                    </a:lnTo>
                    <a:lnTo>
                      <a:pt x="313" y="444"/>
                    </a:lnTo>
                    <a:lnTo>
                      <a:pt x="360" y="454"/>
                    </a:lnTo>
                    <a:lnTo>
                      <a:pt x="411" y="460"/>
                    </a:lnTo>
                    <a:lnTo>
                      <a:pt x="466" y="463"/>
                    </a:lnTo>
                    <a:lnTo>
                      <a:pt x="521" y="460"/>
                    </a:lnTo>
                    <a:lnTo>
                      <a:pt x="571" y="454"/>
                    </a:lnTo>
                    <a:lnTo>
                      <a:pt x="619" y="444"/>
                    </a:lnTo>
                    <a:lnTo>
                      <a:pt x="662" y="431"/>
                    </a:lnTo>
                    <a:lnTo>
                      <a:pt x="700" y="416"/>
                    </a:lnTo>
                    <a:lnTo>
                      <a:pt x="734" y="397"/>
                    </a:lnTo>
                    <a:lnTo>
                      <a:pt x="762" y="377"/>
                    </a:lnTo>
                    <a:lnTo>
                      <a:pt x="784" y="356"/>
                    </a:lnTo>
                    <a:lnTo>
                      <a:pt x="802" y="334"/>
                    </a:lnTo>
                    <a:lnTo>
                      <a:pt x="812" y="312"/>
                    </a:lnTo>
                    <a:lnTo>
                      <a:pt x="815" y="288"/>
                    </a:lnTo>
                    <a:lnTo>
                      <a:pt x="812" y="266"/>
                    </a:lnTo>
                    <a:lnTo>
                      <a:pt x="802" y="244"/>
                    </a:lnTo>
                    <a:lnTo>
                      <a:pt x="784" y="222"/>
                    </a:lnTo>
                    <a:lnTo>
                      <a:pt x="762" y="201"/>
                    </a:lnTo>
                    <a:lnTo>
                      <a:pt x="734" y="180"/>
                    </a:lnTo>
                    <a:lnTo>
                      <a:pt x="700" y="162"/>
                    </a:lnTo>
                    <a:lnTo>
                      <a:pt x="662" y="147"/>
                    </a:lnTo>
                    <a:lnTo>
                      <a:pt x="619" y="134"/>
                    </a:lnTo>
                    <a:lnTo>
                      <a:pt x="571" y="124"/>
                    </a:lnTo>
                    <a:lnTo>
                      <a:pt x="521" y="118"/>
                    </a:lnTo>
                    <a:lnTo>
                      <a:pt x="466" y="115"/>
                    </a:lnTo>
                    <a:close/>
                    <a:moveTo>
                      <a:pt x="466" y="0"/>
                    </a:moveTo>
                    <a:lnTo>
                      <a:pt x="521" y="1"/>
                    </a:lnTo>
                    <a:lnTo>
                      <a:pt x="573" y="7"/>
                    </a:lnTo>
                    <a:lnTo>
                      <a:pt x="624" y="16"/>
                    </a:lnTo>
                    <a:lnTo>
                      <a:pt x="673" y="28"/>
                    </a:lnTo>
                    <a:lnTo>
                      <a:pt x="718" y="44"/>
                    </a:lnTo>
                    <a:lnTo>
                      <a:pt x="759" y="62"/>
                    </a:lnTo>
                    <a:lnTo>
                      <a:pt x="797" y="83"/>
                    </a:lnTo>
                    <a:lnTo>
                      <a:pt x="831" y="107"/>
                    </a:lnTo>
                    <a:lnTo>
                      <a:pt x="861" y="133"/>
                    </a:lnTo>
                    <a:lnTo>
                      <a:pt x="885" y="160"/>
                    </a:lnTo>
                    <a:lnTo>
                      <a:pt x="905" y="190"/>
                    </a:lnTo>
                    <a:lnTo>
                      <a:pt x="919" y="222"/>
                    </a:lnTo>
                    <a:lnTo>
                      <a:pt x="929" y="255"/>
                    </a:lnTo>
                    <a:lnTo>
                      <a:pt x="932" y="288"/>
                    </a:lnTo>
                    <a:lnTo>
                      <a:pt x="932" y="1448"/>
                    </a:lnTo>
                    <a:lnTo>
                      <a:pt x="929" y="1482"/>
                    </a:lnTo>
                    <a:lnTo>
                      <a:pt x="919" y="1515"/>
                    </a:lnTo>
                    <a:lnTo>
                      <a:pt x="905" y="1546"/>
                    </a:lnTo>
                    <a:lnTo>
                      <a:pt x="885" y="1577"/>
                    </a:lnTo>
                    <a:lnTo>
                      <a:pt x="861" y="1604"/>
                    </a:lnTo>
                    <a:lnTo>
                      <a:pt x="831" y="1630"/>
                    </a:lnTo>
                    <a:lnTo>
                      <a:pt x="797" y="1653"/>
                    </a:lnTo>
                    <a:lnTo>
                      <a:pt x="759" y="1675"/>
                    </a:lnTo>
                    <a:lnTo>
                      <a:pt x="718" y="1693"/>
                    </a:lnTo>
                    <a:lnTo>
                      <a:pt x="673" y="1709"/>
                    </a:lnTo>
                    <a:lnTo>
                      <a:pt x="624" y="1721"/>
                    </a:lnTo>
                    <a:lnTo>
                      <a:pt x="573" y="1730"/>
                    </a:lnTo>
                    <a:lnTo>
                      <a:pt x="521" y="1735"/>
                    </a:lnTo>
                    <a:lnTo>
                      <a:pt x="466" y="1737"/>
                    </a:lnTo>
                    <a:lnTo>
                      <a:pt x="411" y="1735"/>
                    </a:lnTo>
                    <a:lnTo>
                      <a:pt x="357" y="1730"/>
                    </a:lnTo>
                    <a:lnTo>
                      <a:pt x="308" y="1721"/>
                    </a:lnTo>
                    <a:lnTo>
                      <a:pt x="259" y="1709"/>
                    </a:lnTo>
                    <a:lnTo>
                      <a:pt x="214" y="1693"/>
                    </a:lnTo>
                    <a:lnTo>
                      <a:pt x="173" y="1675"/>
                    </a:lnTo>
                    <a:lnTo>
                      <a:pt x="135" y="1653"/>
                    </a:lnTo>
                    <a:lnTo>
                      <a:pt x="101" y="1630"/>
                    </a:lnTo>
                    <a:lnTo>
                      <a:pt x="71" y="1604"/>
                    </a:lnTo>
                    <a:lnTo>
                      <a:pt x="47" y="1577"/>
                    </a:lnTo>
                    <a:lnTo>
                      <a:pt x="26" y="1546"/>
                    </a:lnTo>
                    <a:lnTo>
                      <a:pt x="12" y="1515"/>
                    </a:lnTo>
                    <a:lnTo>
                      <a:pt x="3" y="1482"/>
                    </a:lnTo>
                    <a:lnTo>
                      <a:pt x="0" y="1448"/>
                    </a:lnTo>
                    <a:lnTo>
                      <a:pt x="0" y="288"/>
                    </a:lnTo>
                    <a:lnTo>
                      <a:pt x="3" y="255"/>
                    </a:lnTo>
                    <a:lnTo>
                      <a:pt x="12" y="222"/>
                    </a:lnTo>
                    <a:lnTo>
                      <a:pt x="26" y="190"/>
                    </a:lnTo>
                    <a:lnTo>
                      <a:pt x="47" y="160"/>
                    </a:lnTo>
                    <a:lnTo>
                      <a:pt x="71" y="133"/>
                    </a:lnTo>
                    <a:lnTo>
                      <a:pt x="101" y="107"/>
                    </a:lnTo>
                    <a:lnTo>
                      <a:pt x="135" y="83"/>
                    </a:lnTo>
                    <a:lnTo>
                      <a:pt x="173" y="62"/>
                    </a:lnTo>
                    <a:lnTo>
                      <a:pt x="214" y="44"/>
                    </a:lnTo>
                    <a:lnTo>
                      <a:pt x="259" y="28"/>
                    </a:lnTo>
                    <a:lnTo>
                      <a:pt x="308" y="16"/>
                    </a:lnTo>
                    <a:lnTo>
                      <a:pt x="357" y="7"/>
                    </a:lnTo>
                    <a:lnTo>
                      <a:pt x="411" y="1"/>
                    </a:lnTo>
                    <a:lnTo>
                      <a:pt x="46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1495"/>
              <p:cNvSpPr>
                <a:spLocks noEditPoints="1"/>
              </p:cNvSpPr>
              <p:nvPr/>
            </p:nvSpPr>
            <p:spPr bwMode="auto">
              <a:xfrm>
                <a:off x="5014" y="3604"/>
                <a:ext cx="67" cy="228"/>
              </a:xfrm>
              <a:custGeom>
                <a:avLst/>
                <a:gdLst>
                  <a:gd name="T0" fmla="*/ 232 w 932"/>
                  <a:gd name="T1" fmla="*/ 3024 h 3186"/>
                  <a:gd name="T2" fmla="*/ 618 w 932"/>
                  <a:gd name="T3" fmla="*/ 3052 h 3186"/>
                  <a:gd name="T4" fmla="*/ 815 w 932"/>
                  <a:gd name="T5" fmla="*/ 2897 h 3186"/>
                  <a:gd name="T6" fmla="*/ 466 w 932"/>
                  <a:gd name="T7" fmla="*/ 2897 h 3186"/>
                  <a:gd name="T8" fmla="*/ 116 w 932"/>
                  <a:gd name="T9" fmla="*/ 2511 h 3186"/>
                  <a:gd name="T10" fmla="*/ 269 w 932"/>
                  <a:gd name="T11" fmla="*/ 2749 h 3186"/>
                  <a:gd name="T12" fmla="*/ 662 w 932"/>
                  <a:gd name="T13" fmla="*/ 2749 h 3186"/>
                  <a:gd name="T14" fmla="*/ 815 w 932"/>
                  <a:gd name="T15" fmla="*/ 2511 h 3186"/>
                  <a:gd name="T16" fmla="*/ 406 w 932"/>
                  <a:gd name="T17" fmla="*/ 2605 h 3186"/>
                  <a:gd name="T18" fmla="*/ 116 w 932"/>
                  <a:gd name="T19" fmla="*/ 2317 h 3186"/>
                  <a:gd name="T20" fmla="*/ 313 w 932"/>
                  <a:gd name="T21" fmla="*/ 2472 h 3186"/>
                  <a:gd name="T22" fmla="*/ 700 w 932"/>
                  <a:gd name="T23" fmla="*/ 2444 h 3186"/>
                  <a:gd name="T24" fmla="*/ 777 w 932"/>
                  <a:gd name="T25" fmla="*/ 2245 h 3186"/>
                  <a:gd name="T26" fmla="*/ 349 w 932"/>
                  <a:gd name="T27" fmla="*/ 2309 h 3186"/>
                  <a:gd name="T28" fmla="*/ 120 w 932"/>
                  <a:gd name="T29" fmla="*/ 2050 h 3186"/>
                  <a:gd name="T30" fmla="*/ 359 w 932"/>
                  <a:gd name="T31" fmla="*/ 2193 h 3186"/>
                  <a:gd name="T32" fmla="*/ 734 w 932"/>
                  <a:gd name="T33" fmla="*/ 2136 h 3186"/>
                  <a:gd name="T34" fmla="*/ 733 w 932"/>
                  <a:gd name="T35" fmla="*/ 1977 h 3186"/>
                  <a:gd name="T36" fmla="*/ 295 w 932"/>
                  <a:gd name="T37" fmla="*/ 2008 h 3186"/>
                  <a:gd name="T38" fmla="*/ 130 w 932"/>
                  <a:gd name="T39" fmla="*/ 1783 h 3186"/>
                  <a:gd name="T40" fmla="*/ 411 w 932"/>
                  <a:gd name="T41" fmla="*/ 1909 h 3186"/>
                  <a:gd name="T42" fmla="*/ 762 w 932"/>
                  <a:gd name="T43" fmla="*/ 1826 h 3186"/>
                  <a:gd name="T44" fmla="*/ 686 w 932"/>
                  <a:gd name="T45" fmla="*/ 1704 h 3186"/>
                  <a:gd name="T46" fmla="*/ 245 w 932"/>
                  <a:gd name="T47" fmla="*/ 1704 h 3186"/>
                  <a:gd name="T48" fmla="*/ 146 w 932"/>
                  <a:gd name="T49" fmla="*/ 1515 h 3186"/>
                  <a:gd name="T50" fmla="*/ 466 w 932"/>
                  <a:gd name="T51" fmla="*/ 1622 h 3186"/>
                  <a:gd name="T52" fmla="*/ 785 w 932"/>
                  <a:gd name="T53" fmla="*/ 1515 h 3186"/>
                  <a:gd name="T54" fmla="*/ 635 w 932"/>
                  <a:gd name="T55" fmla="*/ 1428 h 3186"/>
                  <a:gd name="T56" fmla="*/ 198 w 932"/>
                  <a:gd name="T57" fmla="*/ 1397 h 3186"/>
                  <a:gd name="T58" fmla="*/ 170 w 932"/>
                  <a:gd name="T59" fmla="*/ 1247 h 3186"/>
                  <a:gd name="T60" fmla="*/ 520 w 932"/>
                  <a:gd name="T61" fmla="*/ 1329 h 3186"/>
                  <a:gd name="T62" fmla="*/ 801 w 932"/>
                  <a:gd name="T63" fmla="*/ 1203 h 3186"/>
                  <a:gd name="T64" fmla="*/ 582 w 932"/>
                  <a:gd name="T65" fmla="*/ 1150 h 3186"/>
                  <a:gd name="T66" fmla="*/ 155 w 932"/>
                  <a:gd name="T67" fmla="*/ 1086 h 3186"/>
                  <a:gd name="T68" fmla="*/ 197 w 932"/>
                  <a:gd name="T69" fmla="*/ 977 h 3186"/>
                  <a:gd name="T70" fmla="*/ 572 w 932"/>
                  <a:gd name="T71" fmla="*/ 1034 h 3186"/>
                  <a:gd name="T72" fmla="*/ 811 w 932"/>
                  <a:gd name="T73" fmla="*/ 891 h 3186"/>
                  <a:gd name="T74" fmla="*/ 525 w 932"/>
                  <a:gd name="T75" fmla="*/ 866 h 3186"/>
                  <a:gd name="T76" fmla="*/ 116 w 932"/>
                  <a:gd name="T77" fmla="*/ 772 h 3186"/>
                  <a:gd name="T78" fmla="*/ 232 w 932"/>
                  <a:gd name="T79" fmla="*/ 705 h 3186"/>
                  <a:gd name="T80" fmla="*/ 618 w 932"/>
                  <a:gd name="T81" fmla="*/ 735 h 3186"/>
                  <a:gd name="T82" fmla="*/ 815 w 932"/>
                  <a:gd name="T83" fmla="*/ 579 h 3186"/>
                  <a:gd name="T84" fmla="*/ 466 w 932"/>
                  <a:gd name="T85" fmla="*/ 579 h 3186"/>
                  <a:gd name="T86" fmla="*/ 466 w 932"/>
                  <a:gd name="T87" fmla="*/ 116 h 3186"/>
                  <a:gd name="T88" fmla="*/ 146 w 932"/>
                  <a:gd name="T89" fmla="*/ 222 h 3186"/>
                  <a:gd name="T90" fmla="*/ 197 w 932"/>
                  <a:gd name="T91" fmla="*/ 398 h 3186"/>
                  <a:gd name="T92" fmla="*/ 572 w 932"/>
                  <a:gd name="T93" fmla="*/ 454 h 3186"/>
                  <a:gd name="T94" fmla="*/ 811 w 932"/>
                  <a:gd name="T95" fmla="*/ 312 h 3186"/>
                  <a:gd name="T96" fmla="*/ 662 w 932"/>
                  <a:gd name="T97" fmla="*/ 147 h 3186"/>
                  <a:gd name="T98" fmla="*/ 624 w 932"/>
                  <a:gd name="T99" fmla="*/ 16 h 3186"/>
                  <a:gd name="T100" fmla="*/ 904 w 932"/>
                  <a:gd name="T101" fmla="*/ 191 h 3186"/>
                  <a:gd name="T102" fmla="*/ 885 w 932"/>
                  <a:gd name="T103" fmla="*/ 3026 h 3186"/>
                  <a:gd name="T104" fmla="*/ 574 w 932"/>
                  <a:gd name="T105" fmla="*/ 3179 h 3186"/>
                  <a:gd name="T106" fmla="*/ 173 w 932"/>
                  <a:gd name="T107" fmla="*/ 3124 h 3186"/>
                  <a:gd name="T108" fmla="*/ 0 w 932"/>
                  <a:gd name="T109" fmla="*/ 2897 h 3186"/>
                  <a:gd name="T110" fmla="*/ 135 w 932"/>
                  <a:gd name="T111" fmla="*/ 83 h 3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32" h="3186">
                    <a:moveTo>
                      <a:pt x="116" y="2801"/>
                    </a:moveTo>
                    <a:lnTo>
                      <a:pt x="116" y="2897"/>
                    </a:lnTo>
                    <a:lnTo>
                      <a:pt x="120" y="2920"/>
                    </a:lnTo>
                    <a:lnTo>
                      <a:pt x="130" y="2942"/>
                    </a:lnTo>
                    <a:lnTo>
                      <a:pt x="146" y="2964"/>
                    </a:lnTo>
                    <a:lnTo>
                      <a:pt x="170" y="2985"/>
                    </a:lnTo>
                    <a:lnTo>
                      <a:pt x="197" y="3006"/>
                    </a:lnTo>
                    <a:lnTo>
                      <a:pt x="232" y="3024"/>
                    </a:lnTo>
                    <a:lnTo>
                      <a:pt x="269" y="3039"/>
                    </a:lnTo>
                    <a:lnTo>
                      <a:pt x="313" y="3052"/>
                    </a:lnTo>
                    <a:lnTo>
                      <a:pt x="359" y="3062"/>
                    </a:lnTo>
                    <a:lnTo>
                      <a:pt x="411" y="3068"/>
                    </a:lnTo>
                    <a:lnTo>
                      <a:pt x="466" y="3070"/>
                    </a:lnTo>
                    <a:lnTo>
                      <a:pt x="520" y="3068"/>
                    </a:lnTo>
                    <a:lnTo>
                      <a:pt x="572" y="3062"/>
                    </a:lnTo>
                    <a:lnTo>
                      <a:pt x="618" y="3052"/>
                    </a:lnTo>
                    <a:lnTo>
                      <a:pt x="662" y="3039"/>
                    </a:lnTo>
                    <a:lnTo>
                      <a:pt x="700" y="3024"/>
                    </a:lnTo>
                    <a:lnTo>
                      <a:pt x="734" y="3006"/>
                    </a:lnTo>
                    <a:lnTo>
                      <a:pt x="762" y="2985"/>
                    </a:lnTo>
                    <a:lnTo>
                      <a:pt x="785" y="2964"/>
                    </a:lnTo>
                    <a:lnTo>
                      <a:pt x="801" y="2942"/>
                    </a:lnTo>
                    <a:lnTo>
                      <a:pt x="811" y="2920"/>
                    </a:lnTo>
                    <a:lnTo>
                      <a:pt x="815" y="2897"/>
                    </a:lnTo>
                    <a:lnTo>
                      <a:pt x="815" y="2801"/>
                    </a:lnTo>
                    <a:lnTo>
                      <a:pt x="777" y="2825"/>
                    </a:lnTo>
                    <a:lnTo>
                      <a:pt x="733" y="2845"/>
                    </a:lnTo>
                    <a:lnTo>
                      <a:pt x="686" y="2863"/>
                    </a:lnTo>
                    <a:lnTo>
                      <a:pt x="635" y="2877"/>
                    </a:lnTo>
                    <a:lnTo>
                      <a:pt x="582" y="2888"/>
                    </a:lnTo>
                    <a:lnTo>
                      <a:pt x="525" y="2894"/>
                    </a:lnTo>
                    <a:lnTo>
                      <a:pt x="466" y="2897"/>
                    </a:lnTo>
                    <a:lnTo>
                      <a:pt x="406" y="2894"/>
                    </a:lnTo>
                    <a:lnTo>
                      <a:pt x="349" y="2888"/>
                    </a:lnTo>
                    <a:lnTo>
                      <a:pt x="295" y="2877"/>
                    </a:lnTo>
                    <a:lnTo>
                      <a:pt x="245" y="2863"/>
                    </a:lnTo>
                    <a:lnTo>
                      <a:pt x="198" y="2845"/>
                    </a:lnTo>
                    <a:lnTo>
                      <a:pt x="155" y="2825"/>
                    </a:lnTo>
                    <a:lnTo>
                      <a:pt x="116" y="2801"/>
                    </a:lnTo>
                    <a:close/>
                    <a:moveTo>
                      <a:pt x="116" y="2511"/>
                    </a:moveTo>
                    <a:lnTo>
                      <a:pt x="116" y="2607"/>
                    </a:lnTo>
                    <a:lnTo>
                      <a:pt x="120" y="2630"/>
                    </a:lnTo>
                    <a:lnTo>
                      <a:pt x="130" y="2652"/>
                    </a:lnTo>
                    <a:lnTo>
                      <a:pt x="146" y="2674"/>
                    </a:lnTo>
                    <a:lnTo>
                      <a:pt x="170" y="2696"/>
                    </a:lnTo>
                    <a:lnTo>
                      <a:pt x="197" y="2716"/>
                    </a:lnTo>
                    <a:lnTo>
                      <a:pt x="232" y="2734"/>
                    </a:lnTo>
                    <a:lnTo>
                      <a:pt x="269" y="2749"/>
                    </a:lnTo>
                    <a:lnTo>
                      <a:pt x="313" y="2762"/>
                    </a:lnTo>
                    <a:lnTo>
                      <a:pt x="359" y="2772"/>
                    </a:lnTo>
                    <a:lnTo>
                      <a:pt x="411" y="2778"/>
                    </a:lnTo>
                    <a:lnTo>
                      <a:pt x="466" y="2780"/>
                    </a:lnTo>
                    <a:lnTo>
                      <a:pt x="520" y="2778"/>
                    </a:lnTo>
                    <a:lnTo>
                      <a:pt x="572" y="2772"/>
                    </a:lnTo>
                    <a:lnTo>
                      <a:pt x="618" y="2762"/>
                    </a:lnTo>
                    <a:lnTo>
                      <a:pt x="662" y="2749"/>
                    </a:lnTo>
                    <a:lnTo>
                      <a:pt x="700" y="2734"/>
                    </a:lnTo>
                    <a:lnTo>
                      <a:pt x="734" y="2716"/>
                    </a:lnTo>
                    <a:lnTo>
                      <a:pt x="762" y="2696"/>
                    </a:lnTo>
                    <a:lnTo>
                      <a:pt x="785" y="2674"/>
                    </a:lnTo>
                    <a:lnTo>
                      <a:pt x="801" y="2652"/>
                    </a:lnTo>
                    <a:lnTo>
                      <a:pt x="811" y="2630"/>
                    </a:lnTo>
                    <a:lnTo>
                      <a:pt x="815" y="2607"/>
                    </a:lnTo>
                    <a:lnTo>
                      <a:pt x="815" y="2511"/>
                    </a:lnTo>
                    <a:lnTo>
                      <a:pt x="777" y="2535"/>
                    </a:lnTo>
                    <a:lnTo>
                      <a:pt x="733" y="2555"/>
                    </a:lnTo>
                    <a:lnTo>
                      <a:pt x="686" y="2573"/>
                    </a:lnTo>
                    <a:lnTo>
                      <a:pt x="635" y="2588"/>
                    </a:lnTo>
                    <a:lnTo>
                      <a:pt x="582" y="2599"/>
                    </a:lnTo>
                    <a:lnTo>
                      <a:pt x="525" y="2605"/>
                    </a:lnTo>
                    <a:lnTo>
                      <a:pt x="466" y="2607"/>
                    </a:lnTo>
                    <a:lnTo>
                      <a:pt x="406" y="2605"/>
                    </a:lnTo>
                    <a:lnTo>
                      <a:pt x="349" y="2599"/>
                    </a:lnTo>
                    <a:lnTo>
                      <a:pt x="295" y="2588"/>
                    </a:lnTo>
                    <a:lnTo>
                      <a:pt x="245" y="2573"/>
                    </a:lnTo>
                    <a:lnTo>
                      <a:pt x="198" y="2555"/>
                    </a:lnTo>
                    <a:lnTo>
                      <a:pt x="155" y="2535"/>
                    </a:lnTo>
                    <a:lnTo>
                      <a:pt x="116" y="2511"/>
                    </a:lnTo>
                    <a:close/>
                    <a:moveTo>
                      <a:pt x="116" y="2221"/>
                    </a:moveTo>
                    <a:lnTo>
                      <a:pt x="116" y="2317"/>
                    </a:lnTo>
                    <a:lnTo>
                      <a:pt x="120" y="2340"/>
                    </a:lnTo>
                    <a:lnTo>
                      <a:pt x="130" y="2362"/>
                    </a:lnTo>
                    <a:lnTo>
                      <a:pt x="146" y="2385"/>
                    </a:lnTo>
                    <a:lnTo>
                      <a:pt x="170" y="2406"/>
                    </a:lnTo>
                    <a:lnTo>
                      <a:pt x="197" y="2426"/>
                    </a:lnTo>
                    <a:lnTo>
                      <a:pt x="232" y="2444"/>
                    </a:lnTo>
                    <a:lnTo>
                      <a:pt x="269" y="2459"/>
                    </a:lnTo>
                    <a:lnTo>
                      <a:pt x="313" y="2472"/>
                    </a:lnTo>
                    <a:lnTo>
                      <a:pt x="359" y="2483"/>
                    </a:lnTo>
                    <a:lnTo>
                      <a:pt x="411" y="2489"/>
                    </a:lnTo>
                    <a:lnTo>
                      <a:pt x="466" y="2491"/>
                    </a:lnTo>
                    <a:lnTo>
                      <a:pt x="520" y="2489"/>
                    </a:lnTo>
                    <a:lnTo>
                      <a:pt x="572" y="2483"/>
                    </a:lnTo>
                    <a:lnTo>
                      <a:pt x="618" y="2472"/>
                    </a:lnTo>
                    <a:lnTo>
                      <a:pt x="662" y="2459"/>
                    </a:lnTo>
                    <a:lnTo>
                      <a:pt x="700" y="2444"/>
                    </a:lnTo>
                    <a:lnTo>
                      <a:pt x="734" y="2426"/>
                    </a:lnTo>
                    <a:lnTo>
                      <a:pt x="762" y="2406"/>
                    </a:lnTo>
                    <a:lnTo>
                      <a:pt x="785" y="2385"/>
                    </a:lnTo>
                    <a:lnTo>
                      <a:pt x="801" y="2362"/>
                    </a:lnTo>
                    <a:lnTo>
                      <a:pt x="811" y="2340"/>
                    </a:lnTo>
                    <a:lnTo>
                      <a:pt x="815" y="2317"/>
                    </a:lnTo>
                    <a:lnTo>
                      <a:pt x="815" y="2221"/>
                    </a:lnTo>
                    <a:lnTo>
                      <a:pt x="777" y="2245"/>
                    </a:lnTo>
                    <a:lnTo>
                      <a:pt x="733" y="2266"/>
                    </a:lnTo>
                    <a:lnTo>
                      <a:pt x="686" y="2284"/>
                    </a:lnTo>
                    <a:lnTo>
                      <a:pt x="635" y="2298"/>
                    </a:lnTo>
                    <a:lnTo>
                      <a:pt x="582" y="2309"/>
                    </a:lnTo>
                    <a:lnTo>
                      <a:pt x="525" y="2315"/>
                    </a:lnTo>
                    <a:lnTo>
                      <a:pt x="466" y="2317"/>
                    </a:lnTo>
                    <a:lnTo>
                      <a:pt x="406" y="2315"/>
                    </a:lnTo>
                    <a:lnTo>
                      <a:pt x="349" y="2309"/>
                    </a:lnTo>
                    <a:lnTo>
                      <a:pt x="295" y="2298"/>
                    </a:lnTo>
                    <a:lnTo>
                      <a:pt x="245" y="2284"/>
                    </a:lnTo>
                    <a:lnTo>
                      <a:pt x="198" y="2266"/>
                    </a:lnTo>
                    <a:lnTo>
                      <a:pt x="155" y="2245"/>
                    </a:lnTo>
                    <a:lnTo>
                      <a:pt x="116" y="2221"/>
                    </a:lnTo>
                    <a:close/>
                    <a:moveTo>
                      <a:pt x="116" y="1931"/>
                    </a:moveTo>
                    <a:lnTo>
                      <a:pt x="116" y="2027"/>
                    </a:lnTo>
                    <a:lnTo>
                      <a:pt x="120" y="2050"/>
                    </a:lnTo>
                    <a:lnTo>
                      <a:pt x="130" y="2073"/>
                    </a:lnTo>
                    <a:lnTo>
                      <a:pt x="146" y="2095"/>
                    </a:lnTo>
                    <a:lnTo>
                      <a:pt x="170" y="2116"/>
                    </a:lnTo>
                    <a:lnTo>
                      <a:pt x="197" y="2136"/>
                    </a:lnTo>
                    <a:lnTo>
                      <a:pt x="232" y="2154"/>
                    </a:lnTo>
                    <a:lnTo>
                      <a:pt x="269" y="2170"/>
                    </a:lnTo>
                    <a:lnTo>
                      <a:pt x="313" y="2183"/>
                    </a:lnTo>
                    <a:lnTo>
                      <a:pt x="359" y="2193"/>
                    </a:lnTo>
                    <a:lnTo>
                      <a:pt x="411" y="2199"/>
                    </a:lnTo>
                    <a:lnTo>
                      <a:pt x="466" y="2202"/>
                    </a:lnTo>
                    <a:lnTo>
                      <a:pt x="520" y="2199"/>
                    </a:lnTo>
                    <a:lnTo>
                      <a:pt x="572" y="2193"/>
                    </a:lnTo>
                    <a:lnTo>
                      <a:pt x="618" y="2183"/>
                    </a:lnTo>
                    <a:lnTo>
                      <a:pt x="662" y="2170"/>
                    </a:lnTo>
                    <a:lnTo>
                      <a:pt x="700" y="2154"/>
                    </a:lnTo>
                    <a:lnTo>
                      <a:pt x="734" y="2136"/>
                    </a:lnTo>
                    <a:lnTo>
                      <a:pt x="762" y="2116"/>
                    </a:lnTo>
                    <a:lnTo>
                      <a:pt x="785" y="2095"/>
                    </a:lnTo>
                    <a:lnTo>
                      <a:pt x="801" y="2073"/>
                    </a:lnTo>
                    <a:lnTo>
                      <a:pt x="811" y="2050"/>
                    </a:lnTo>
                    <a:lnTo>
                      <a:pt x="815" y="2027"/>
                    </a:lnTo>
                    <a:lnTo>
                      <a:pt x="815" y="1931"/>
                    </a:lnTo>
                    <a:lnTo>
                      <a:pt x="777" y="1955"/>
                    </a:lnTo>
                    <a:lnTo>
                      <a:pt x="733" y="1977"/>
                    </a:lnTo>
                    <a:lnTo>
                      <a:pt x="686" y="1994"/>
                    </a:lnTo>
                    <a:lnTo>
                      <a:pt x="635" y="2008"/>
                    </a:lnTo>
                    <a:lnTo>
                      <a:pt x="582" y="2019"/>
                    </a:lnTo>
                    <a:lnTo>
                      <a:pt x="525" y="2025"/>
                    </a:lnTo>
                    <a:lnTo>
                      <a:pt x="466" y="2027"/>
                    </a:lnTo>
                    <a:lnTo>
                      <a:pt x="406" y="2025"/>
                    </a:lnTo>
                    <a:lnTo>
                      <a:pt x="349" y="2019"/>
                    </a:lnTo>
                    <a:lnTo>
                      <a:pt x="295" y="2008"/>
                    </a:lnTo>
                    <a:lnTo>
                      <a:pt x="245" y="1994"/>
                    </a:lnTo>
                    <a:lnTo>
                      <a:pt x="198" y="1977"/>
                    </a:lnTo>
                    <a:lnTo>
                      <a:pt x="155" y="1955"/>
                    </a:lnTo>
                    <a:lnTo>
                      <a:pt x="116" y="1931"/>
                    </a:lnTo>
                    <a:close/>
                    <a:moveTo>
                      <a:pt x="116" y="1641"/>
                    </a:moveTo>
                    <a:lnTo>
                      <a:pt x="116" y="1737"/>
                    </a:lnTo>
                    <a:lnTo>
                      <a:pt x="120" y="1761"/>
                    </a:lnTo>
                    <a:lnTo>
                      <a:pt x="130" y="1783"/>
                    </a:lnTo>
                    <a:lnTo>
                      <a:pt x="146" y="1805"/>
                    </a:lnTo>
                    <a:lnTo>
                      <a:pt x="170" y="1826"/>
                    </a:lnTo>
                    <a:lnTo>
                      <a:pt x="197" y="1846"/>
                    </a:lnTo>
                    <a:lnTo>
                      <a:pt x="232" y="1865"/>
                    </a:lnTo>
                    <a:lnTo>
                      <a:pt x="269" y="1880"/>
                    </a:lnTo>
                    <a:lnTo>
                      <a:pt x="313" y="1893"/>
                    </a:lnTo>
                    <a:lnTo>
                      <a:pt x="359" y="1903"/>
                    </a:lnTo>
                    <a:lnTo>
                      <a:pt x="411" y="1909"/>
                    </a:lnTo>
                    <a:lnTo>
                      <a:pt x="466" y="1912"/>
                    </a:lnTo>
                    <a:lnTo>
                      <a:pt x="520" y="1909"/>
                    </a:lnTo>
                    <a:lnTo>
                      <a:pt x="572" y="1903"/>
                    </a:lnTo>
                    <a:lnTo>
                      <a:pt x="618" y="1893"/>
                    </a:lnTo>
                    <a:lnTo>
                      <a:pt x="662" y="1880"/>
                    </a:lnTo>
                    <a:lnTo>
                      <a:pt x="700" y="1865"/>
                    </a:lnTo>
                    <a:lnTo>
                      <a:pt x="734" y="1846"/>
                    </a:lnTo>
                    <a:lnTo>
                      <a:pt x="762" y="1826"/>
                    </a:lnTo>
                    <a:lnTo>
                      <a:pt x="785" y="1805"/>
                    </a:lnTo>
                    <a:lnTo>
                      <a:pt x="801" y="1783"/>
                    </a:lnTo>
                    <a:lnTo>
                      <a:pt x="811" y="1761"/>
                    </a:lnTo>
                    <a:lnTo>
                      <a:pt x="815" y="1737"/>
                    </a:lnTo>
                    <a:lnTo>
                      <a:pt x="815" y="1641"/>
                    </a:lnTo>
                    <a:lnTo>
                      <a:pt x="777" y="1666"/>
                    </a:lnTo>
                    <a:lnTo>
                      <a:pt x="733" y="1687"/>
                    </a:lnTo>
                    <a:lnTo>
                      <a:pt x="686" y="1704"/>
                    </a:lnTo>
                    <a:lnTo>
                      <a:pt x="635" y="1718"/>
                    </a:lnTo>
                    <a:lnTo>
                      <a:pt x="582" y="1729"/>
                    </a:lnTo>
                    <a:lnTo>
                      <a:pt x="525" y="1735"/>
                    </a:lnTo>
                    <a:lnTo>
                      <a:pt x="466" y="1737"/>
                    </a:lnTo>
                    <a:lnTo>
                      <a:pt x="406" y="1735"/>
                    </a:lnTo>
                    <a:lnTo>
                      <a:pt x="349" y="1729"/>
                    </a:lnTo>
                    <a:lnTo>
                      <a:pt x="295" y="1718"/>
                    </a:lnTo>
                    <a:lnTo>
                      <a:pt x="245" y="1704"/>
                    </a:lnTo>
                    <a:lnTo>
                      <a:pt x="198" y="1687"/>
                    </a:lnTo>
                    <a:lnTo>
                      <a:pt x="155" y="1666"/>
                    </a:lnTo>
                    <a:lnTo>
                      <a:pt x="116" y="1641"/>
                    </a:lnTo>
                    <a:close/>
                    <a:moveTo>
                      <a:pt x="116" y="1352"/>
                    </a:moveTo>
                    <a:lnTo>
                      <a:pt x="116" y="1449"/>
                    </a:lnTo>
                    <a:lnTo>
                      <a:pt x="120" y="1471"/>
                    </a:lnTo>
                    <a:lnTo>
                      <a:pt x="130" y="1493"/>
                    </a:lnTo>
                    <a:lnTo>
                      <a:pt x="146" y="1515"/>
                    </a:lnTo>
                    <a:lnTo>
                      <a:pt x="170" y="1536"/>
                    </a:lnTo>
                    <a:lnTo>
                      <a:pt x="197" y="1557"/>
                    </a:lnTo>
                    <a:lnTo>
                      <a:pt x="232" y="1575"/>
                    </a:lnTo>
                    <a:lnTo>
                      <a:pt x="269" y="1590"/>
                    </a:lnTo>
                    <a:lnTo>
                      <a:pt x="313" y="1603"/>
                    </a:lnTo>
                    <a:lnTo>
                      <a:pt x="359" y="1613"/>
                    </a:lnTo>
                    <a:lnTo>
                      <a:pt x="411" y="1619"/>
                    </a:lnTo>
                    <a:lnTo>
                      <a:pt x="466" y="1622"/>
                    </a:lnTo>
                    <a:lnTo>
                      <a:pt x="520" y="1619"/>
                    </a:lnTo>
                    <a:lnTo>
                      <a:pt x="572" y="1613"/>
                    </a:lnTo>
                    <a:lnTo>
                      <a:pt x="618" y="1603"/>
                    </a:lnTo>
                    <a:lnTo>
                      <a:pt x="662" y="1590"/>
                    </a:lnTo>
                    <a:lnTo>
                      <a:pt x="700" y="1575"/>
                    </a:lnTo>
                    <a:lnTo>
                      <a:pt x="734" y="1557"/>
                    </a:lnTo>
                    <a:lnTo>
                      <a:pt x="762" y="1536"/>
                    </a:lnTo>
                    <a:lnTo>
                      <a:pt x="785" y="1515"/>
                    </a:lnTo>
                    <a:lnTo>
                      <a:pt x="801" y="1493"/>
                    </a:lnTo>
                    <a:lnTo>
                      <a:pt x="811" y="1471"/>
                    </a:lnTo>
                    <a:lnTo>
                      <a:pt x="815" y="1449"/>
                    </a:lnTo>
                    <a:lnTo>
                      <a:pt x="815" y="1352"/>
                    </a:lnTo>
                    <a:lnTo>
                      <a:pt x="777" y="1376"/>
                    </a:lnTo>
                    <a:lnTo>
                      <a:pt x="733" y="1397"/>
                    </a:lnTo>
                    <a:lnTo>
                      <a:pt x="686" y="1414"/>
                    </a:lnTo>
                    <a:lnTo>
                      <a:pt x="635" y="1428"/>
                    </a:lnTo>
                    <a:lnTo>
                      <a:pt x="582" y="1440"/>
                    </a:lnTo>
                    <a:lnTo>
                      <a:pt x="525" y="1446"/>
                    </a:lnTo>
                    <a:lnTo>
                      <a:pt x="466" y="1449"/>
                    </a:lnTo>
                    <a:lnTo>
                      <a:pt x="406" y="1446"/>
                    </a:lnTo>
                    <a:lnTo>
                      <a:pt x="349" y="1440"/>
                    </a:lnTo>
                    <a:lnTo>
                      <a:pt x="295" y="1428"/>
                    </a:lnTo>
                    <a:lnTo>
                      <a:pt x="245" y="1414"/>
                    </a:lnTo>
                    <a:lnTo>
                      <a:pt x="198" y="1397"/>
                    </a:lnTo>
                    <a:lnTo>
                      <a:pt x="155" y="1376"/>
                    </a:lnTo>
                    <a:lnTo>
                      <a:pt x="116" y="1352"/>
                    </a:lnTo>
                    <a:close/>
                    <a:moveTo>
                      <a:pt x="116" y="1062"/>
                    </a:moveTo>
                    <a:lnTo>
                      <a:pt x="116" y="1159"/>
                    </a:lnTo>
                    <a:lnTo>
                      <a:pt x="120" y="1181"/>
                    </a:lnTo>
                    <a:lnTo>
                      <a:pt x="130" y="1203"/>
                    </a:lnTo>
                    <a:lnTo>
                      <a:pt x="146" y="1225"/>
                    </a:lnTo>
                    <a:lnTo>
                      <a:pt x="170" y="1247"/>
                    </a:lnTo>
                    <a:lnTo>
                      <a:pt x="197" y="1267"/>
                    </a:lnTo>
                    <a:lnTo>
                      <a:pt x="232" y="1285"/>
                    </a:lnTo>
                    <a:lnTo>
                      <a:pt x="269" y="1301"/>
                    </a:lnTo>
                    <a:lnTo>
                      <a:pt x="313" y="1313"/>
                    </a:lnTo>
                    <a:lnTo>
                      <a:pt x="359" y="1323"/>
                    </a:lnTo>
                    <a:lnTo>
                      <a:pt x="411" y="1329"/>
                    </a:lnTo>
                    <a:lnTo>
                      <a:pt x="466" y="1332"/>
                    </a:lnTo>
                    <a:lnTo>
                      <a:pt x="520" y="1329"/>
                    </a:lnTo>
                    <a:lnTo>
                      <a:pt x="572" y="1323"/>
                    </a:lnTo>
                    <a:lnTo>
                      <a:pt x="618" y="1313"/>
                    </a:lnTo>
                    <a:lnTo>
                      <a:pt x="662" y="1301"/>
                    </a:lnTo>
                    <a:lnTo>
                      <a:pt x="700" y="1285"/>
                    </a:lnTo>
                    <a:lnTo>
                      <a:pt x="734" y="1267"/>
                    </a:lnTo>
                    <a:lnTo>
                      <a:pt x="762" y="1247"/>
                    </a:lnTo>
                    <a:lnTo>
                      <a:pt x="785" y="1225"/>
                    </a:lnTo>
                    <a:lnTo>
                      <a:pt x="801" y="1203"/>
                    </a:lnTo>
                    <a:lnTo>
                      <a:pt x="811" y="1181"/>
                    </a:lnTo>
                    <a:lnTo>
                      <a:pt x="815" y="1159"/>
                    </a:lnTo>
                    <a:lnTo>
                      <a:pt x="815" y="1062"/>
                    </a:lnTo>
                    <a:lnTo>
                      <a:pt x="777" y="1086"/>
                    </a:lnTo>
                    <a:lnTo>
                      <a:pt x="733" y="1107"/>
                    </a:lnTo>
                    <a:lnTo>
                      <a:pt x="686" y="1124"/>
                    </a:lnTo>
                    <a:lnTo>
                      <a:pt x="635" y="1139"/>
                    </a:lnTo>
                    <a:lnTo>
                      <a:pt x="582" y="1150"/>
                    </a:lnTo>
                    <a:lnTo>
                      <a:pt x="525" y="1156"/>
                    </a:lnTo>
                    <a:lnTo>
                      <a:pt x="466" y="1159"/>
                    </a:lnTo>
                    <a:lnTo>
                      <a:pt x="406" y="1156"/>
                    </a:lnTo>
                    <a:lnTo>
                      <a:pt x="349" y="1150"/>
                    </a:lnTo>
                    <a:lnTo>
                      <a:pt x="295" y="1139"/>
                    </a:lnTo>
                    <a:lnTo>
                      <a:pt x="245" y="1124"/>
                    </a:lnTo>
                    <a:lnTo>
                      <a:pt x="198" y="1107"/>
                    </a:lnTo>
                    <a:lnTo>
                      <a:pt x="155" y="1086"/>
                    </a:lnTo>
                    <a:lnTo>
                      <a:pt x="116" y="1062"/>
                    </a:lnTo>
                    <a:close/>
                    <a:moveTo>
                      <a:pt x="116" y="772"/>
                    </a:moveTo>
                    <a:lnTo>
                      <a:pt x="116" y="869"/>
                    </a:lnTo>
                    <a:lnTo>
                      <a:pt x="120" y="891"/>
                    </a:lnTo>
                    <a:lnTo>
                      <a:pt x="130" y="913"/>
                    </a:lnTo>
                    <a:lnTo>
                      <a:pt x="146" y="936"/>
                    </a:lnTo>
                    <a:lnTo>
                      <a:pt x="170" y="957"/>
                    </a:lnTo>
                    <a:lnTo>
                      <a:pt x="197" y="977"/>
                    </a:lnTo>
                    <a:lnTo>
                      <a:pt x="232" y="995"/>
                    </a:lnTo>
                    <a:lnTo>
                      <a:pt x="269" y="1011"/>
                    </a:lnTo>
                    <a:lnTo>
                      <a:pt x="313" y="1025"/>
                    </a:lnTo>
                    <a:lnTo>
                      <a:pt x="359" y="1034"/>
                    </a:lnTo>
                    <a:lnTo>
                      <a:pt x="411" y="1041"/>
                    </a:lnTo>
                    <a:lnTo>
                      <a:pt x="466" y="1043"/>
                    </a:lnTo>
                    <a:lnTo>
                      <a:pt x="520" y="1041"/>
                    </a:lnTo>
                    <a:lnTo>
                      <a:pt x="572" y="1034"/>
                    </a:lnTo>
                    <a:lnTo>
                      <a:pt x="618" y="1025"/>
                    </a:lnTo>
                    <a:lnTo>
                      <a:pt x="662" y="1011"/>
                    </a:lnTo>
                    <a:lnTo>
                      <a:pt x="700" y="995"/>
                    </a:lnTo>
                    <a:lnTo>
                      <a:pt x="734" y="977"/>
                    </a:lnTo>
                    <a:lnTo>
                      <a:pt x="762" y="957"/>
                    </a:lnTo>
                    <a:lnTo>
                      <a:pt x="785" y="936"/>
                    </a:lnTo>
                    <a:lnTo>
                      <a:pt x="801" y="913"/>
                    </a:lnTo>
                    <a:lnTo>
                      <a:pt x="811" y="891"/>
                    </a:lnTo>
                    <a:lnTo>
                      <a:pt x="815" y="869"/>
                    </a:lnTo>
                    <a:lnTo>
                      <a:pt x="815" y="772"/>
                    </a:lnTo>
                    <a:lnTo>
                      <a:pt x="777" y="796"/>
                    </a:lnTo>
                    <a:lnTo>
                      <a:pt x="733" y="818"/>
                    </a:lnTo>
                    <a:lnTo>
                      <a:pt x="686" y="835"/>
                    </a:lnTo>
                    <a:lnTo>
                      <a:pt x="635" y="850"/>
                    </a:lnTo>
                    <a:lnTo>
                      <a:pt x="582" y="860"/>
                    </a:lnTo>
                    <a:lnTo>
                      <a:pt x="525" y="866"/>
                    </a:lnTo>
                    <a:lnTo>
                      <a:pt x="466" y="869"/>
                    </a:lnTo>
                    <a:lnTo>
                      <a:pt x="406" y="866"/>
                    </a:lnTo>
                    <a:lnTo>
                      <a:pt x="349" y="860"/>
                    </a:lnTo>
                    <a:lnTo>
                      <a:pt x="295" y="850"/>
                    </a:lnTo>
                    <a:lnTo>
                      <a:pt x="245" y="835"/>
                    </a:lnTo>
                    <a:lnTo>
                      <a:pt x="198" y="818"/>
                    </a:lnTo>
                    <a:lnTo>
                      <a:pt x="155" y="796"/>
                    </a:lnTo>
                    <a:lnTo>
                      <a:pt x="116" y="772"/>
                    </a:lnTo>
                    <a:close/>
                    <a:moveTo>
                      <a:pt x="116" y="482"/>
                    </a:moveTo>
                    <a:lnTo>
                      <a:pt x="116" y="579"/>
                    </a:lnTo>
                    <a:lnTo>
                      <a:pt x="120" y="601"/>
                    </a:lnTo>
                    <a:lnTo>
                      <a:pt x="130" y="624"/>
                    </a:lnTo>
                    <a:lnTo>
                      <a:pt x="146" y="646"/>
                    </a:lnTo>
                    <a:lnTo>
                      <a:pt x="170" y="667"/>
                    </a:lnTo>
                    <a:lnTo>
                      <a:pt x="197" y="687"/>
                    </a:lnTo>
                    <a:lnTo>
                      <a:pt x="232" y="705"/>
                    </a:lnTo>
                    <a:lnTo>
                      <a:pt x="269" y="722"/>
                    </a:lnTo>
                    <a:lnTo>
                      <a:pt x="313" y="735"/>
                    </a:lnTo>
                    <a:lnTo>
                      <a:pt x="359" y="744"/>
                    </a:lnTo>
                    <a:lnTo>
                      <a:pt x="411" y="751"/>
                    </a:lnTo>
                    <a:lnTo>
                      <a:pt x="466" y="753"/>
                    </a:lnTo>
                    <a:lnTo>
                      <a:pt x="520" y="751"/>
                    </a:lnTo>
                    <a:lnTo>
                      <a:pt x="572" y="744"/>
                    </a:lnTo>
                    <a:lnTo>
                      <a:pt x="618" y="735"/>
                    </a:lnTo>
                    <a:lnTo>
                      <a:pt x="662" y="722"/>
                    </a:lnTo>
                    <a:lnTo>
                      <a:pt x="700" y="705"/>
                    </a:lnTo>
                    <a:lnTo>
                      <a:pt x="734" y="687"/>
                    </a:lnTo>
                    <a:lnTo>
                      <a:pt x="762" y="667"/>
                    </a:lnTo>
                    <a:lnTo>
                      <a:pt x="785" y="646"/>
                    </a:lnTo>
                    <a:lnTo>
                      <a:pt x="801" y="624"/>
                    </a:lnTo>
                    <a:lnTo>
                      <a:pt x="811" y="601"/>
                    </a:lnTo>
                    <a:lnTo>
                      <a:pt x="815" y="579"/>
                    </a:lnTo>
                    <a:lnTo>
                      <a:pt x="815" y="482"/>
                    </a:lnTo>
                    <a:lnTo>
                      <a:pt x="777" y="507"/>
                    </a:lnTo>
                    <a:lnTo>
                      <a:pt x="733" y="528"/>
                    </a:lnTo>
                    <a:lnTo>
                      <a:pt x="686" y="545"/>
                    </a:lnTo>
                    <a:lnTo>
                      <a:pt x="635" y="559"/>
                    </a:lnTo>
                    <a:lnTo>
                      <a:pt x="582" y="570"/>
                    </a:lnTo>
                    <a:lnTo>
                      <a:pt x="525" y="576"/>
                    </a:lnTo>
                    <a:lnTo>
                      <a:pt x="466" y="579"/>
                    </a:lnTo>
                    <a:lnTo>
                      <a:pt x="406" y="576"/>
                    </a:lnTo>
                    <a:lnTo>
                      <a:pt x="349" y="570"/>
                    </a:lnTo>
                    <a:lnTo>
                      <a:pt x="295" y="559"/>
                    </a:lnTo>
                    <a:lnTo>
                      <a:pt x="245" y="545"/>
                    </a:lnTo>
                    <a:lnTo>
                      <a:pt x="198" y="528"/>
                    </a:lnTo>
                    <a:lnTo>
                      <a:pt x="155" y="507"/>
                    </a:lnTo>
                    <a:lnTo>
                      <a:pt x="116" y="482"/>
                    </a:lnTo>
                    <a:close/>
                    <a:moveTo>
                      <a:pt x="466" y="116"/>
                    </a:moveTo>
                    <a:lnTo>
                      <a:pt x="411" y="118"/>
                    </a:lnTo>
                    <a:lnTo>
                      <a:pt x="359" y="124"/>
                    </a:lnTo>
                    <a:lnTo>
                      <a:pt x="313" y="134"/>
                    </a:lnTo>
                    <a:lnTo>
                      <a:pt x="269" y="147"/>
                    </a:lnTo>
                    <a:lnTo>
                      <a:pt x="232" y="162"/>
                    </a:lnTo>
                    <a:lnTo>
                      <a:pt x="197" y="180"/>
                    </a:lnTo>
                    <a:lnTo>
                      <a:pt x="170" y="201"/>
                    </a:lnTo>
                    <a:lnTo>
                      <a:pt x="146" y="222"/>
                    </a:lnTo>
                    <a:lnTo>
                      <a:pt x="130" y="244"/>
                    </a:lnTo>
                    <a:lnTo>
                      <a:pt x="120" y="266"/>
                    </a:lnTo>
                    <a:lnTo>
                      <a:pt x="116" y="289"/>
                    </a:lnTo>
                    <a:lnTo>
                      <a:pt x="120" y="312"/>
                    </a:lnTo>
                    <a:lnTo>
                      <a:pt x="130" y="334"/>
                    </a:lnTo>
                    <a:lnTo>
                      <a:pt x="146" y="356"/>
                    </a:lnTo>
                    <a:lnTo>
                      <a:pt x="170" y="377"/>
                    </a:lnTo>
                    <a:lnTo>
                      <a:pt x="197" y="398"/>
                    </a:lnTo>
                    <a:lnTo>
                      <a:pt x="232" y="416"/>
                    </a:lnTo>
                    <a:lnTo>
                      <a:pt x="269" y="432"/>
                    </a:lnTo>
                    <a:lnTo>
                      <a:pt x="313" y="445"/>
                    </a:lnTo>
                    <a:lnTo>
                      <a:pt x="359" y="454"/>
                    </a:lnTo>
                    <a:lnTo>
                      <a:pt x="411" y="461"/>
                    </a:lnTo>
                    <a:lnTo>
                      <a:pt x="466" y="463"/>
                    </a:lnTo>
                    <a:lnTo>
                      <a:pt x="520" y="461"/>
                    </a:lnTo>
                    <a:lnTo>
                      <a:pt x="572" y="454"/>
                    </a:lnTo>
                    <a:lnTo>
                      <a:pt x="618" y="445"/>
                    </a:lnTo>
                    <a:lnTo>
                      <a:pt x="662" y="432"/>
                    </a:lnTo>
                    <a:lnTo>
                      <a:pt x="700" y="416"/>
                    </a:lnTo>
                    <a:lnTo>
                      <a:pt x="734" y="398"/>
                    </a:lnTo>
                    <a:lnTo>
                      <a:pt x="762" y="377"/>
                    </a:lnTo>
                    <a:lnTo>
                      <a:pt x="785" y="356"/>
                    </a:lnTo>
                    <a:lnTo>
                      <a:pt x="801" y="334"/>
                    </a:lnTo>
                    <a:lnTo>
                      <a:pt x="811" y="312"/>
                    </a:lnTo>
                    <a:lnTo>
                      <a:pt x="815" y="289"/>
                    </a:lnTo>
                    <a:lnTo>
                      <a:pt x="811" y="266"/>
                    </a:lnTo>
                    <a:lnTo>
                      <a:pt x="801" y="244"/>
                    </a:lnTo>
                    <a:lnTo>
                      <a:pt x="785" y="222"/>
                    </a:lnTo>
                    <a:lnTo>
                      <a:pt x="762" y="201"/>
                    </a:lnTo>
                    <a:lnTo>
                      <a:pt x="734" y="180"/>
                    </a:lnTo>
                    <a:lnTo>
                      <a:pt x="700" y="162"/>
                    </a:lnTo>
                    <a:lnTo>
                      <a:pt x="662" y="147"/>
                    </a:lnTo>
                    <a:lnTo>
                      <a:pt x="618" y="134"/>
                    </a:lnTo>
                    <a:lnTo>
                      <a:pt x="572" y="124"/>
                    </a:lnTo>
                    <a:lnTo>
                      <a:pt x="520" y="118"/>
                    </a:lnTo>
                    <a:lnTo>
                      <a:pt x="466" y="116"/>
                    </a:lnTo>
                    <a:close/>
                    <a:moveTo>
                      <a:pt x="466" y="0"/>
                    </a:moveTo>
                    <a:lnTo>
                      <a:pt x="521" y="2"/>
                    </a:lnTo>
                    <a:lnTo>
                      <a:pt x="574" y="7"/>
                    </a:lnTo>
                    <a:lnTo>
                      <a:pt x="624" y="16"/>
                    </a:lnTo>
                    <a:lnTo>
                      <a:pt x="672" y="28"/>
                    </a:lnTo>
                    <a:lnTo>
                      <a:pt x="717" y="44"/>
                    </a:lnTo>
                    <a:lnTo>
                      <a:pt x="758" y="62"/>
                    </a:lnTo>
                    <a:lnTo>
                      <a:pt x="797" y="83"/>
                    </a:lnTo>
                    <a:lnTo>
                      <a:pt x="830" y="107"/>
                    </a:lnTo>
                    <a:lnTo>
                      <a:pt x="860" y="133"/>
                    </a:lnTo>
                    <a:lnTo>
                      <a:pt x="885" y="160"/>
                    </a:lnTo>
                    <a:lnTo>
                      <a:pt x="904" y="191"/>
                    </a:lnTo>
                    <a:lnTo>
                      <a:pt x="920" y="222"/>
                    </a:lnTo>
                    <a:lnTo>
                      <a:pt x="929" y="255"/>
                    </a:lnTo>
                    <a:lnTo>
                      <a:pt x="932" y="289"/>
                    </a:lnTo>
                    <a:lnTo>
                      <a:pt x="932" y="2897"/>
                    </a:lnTo>
                    <a:lnTo>
                      <a:pt x="929" y="2931"/>
                    </a:lnTo>
                    <a:lnTo>
                      <a:pt x="920" y="2964"/>
                    </a:lnTo>
                    <a:lnTo>
                      <a:pt x="904" y="2995"/>
                    </a:lnTo>
                    <a:lnTo>
                      <a:pt x="885" y="3026"/>
                    </a:lnTo>
                    <a:lnTo>
                      <a:pt x="860" y="3053"/>
                    </a:lnTo>
                    <a:lnTo>
                      <a:pt x="830" y="3079"/>
                    </a:lnTo>
                    <a:lnTo>
                      <a:pt x="797" y="3102"/>
                    </a:lnTo>
                    <a:lnTo>
                      <a:pt x="758" y="3124"/>
                    </a:lnTo>
                    <a:lnTo>
                      <a:pt x="717" y="3142"/>
                    </a:lnTo>
                    <a:lnTo>
                      <a:pt x="672" y="3158"/>
                    </a:lnTo>
                    <a:lnTo>
                      <a:pt x="624" y="3170"/>
                    </a:lnTo>
                    <a:lnTo>
                      <a:pt x="574" y="3179"/>
                    </a:lnTo>
                    <a:lnTo>
                      <a:pt x="521" y="3184"/>
                    </a:lnTo>
                    <a:lnTo>
                      <a:pt x="466" y="3186"/>
                    </a:lnTo>
                    <a:lnTo>
                      <a:pt x="410" y="3184"/>
                    </a:lnTo>
                    <a:lnTo>
                      <a:pt x="357" y="3179"/>
                    </a:lnTo>
                    <a:lnTo>
                      <a:pt x="307" y="3170"/>
                    </a:lnTo>
                    <a:lnTo>
                      <a:pt x="259" y="3158"/>
                    </a:lnTo>
                    <a:lnTo>
                      <a:pt x="214" y="3142"/>
                    </a:lnTo>
                    <a:lnTo>
                      <a:pt x="173" y="3124"/>
                    </a:lnTo>
                    <a:lnTo>
                      <a:pt x="135" y="3102"/>
                    </a:lnTo>
                    <a:lnTo>
                      <a:pt x="101" y="3079"/>
                    </a:lnTo>
                    <a:lnTo>
                      <a:pt x="71" y="3053"/>
                    </a:lnTo>
                    <a:lnTo>
                      <a:pt x="47" y="3026"/>
                    </a:lnTo>
                    <a:lnTo>
                      <a:pt x="27" y="2995"/>
                    </a:lnTo>
                    <a:lnTo>
                      <a:pt x="11" y="2964"/>
                    </a:lnTo>
                    <a:lnTo>
                      <a:pt x="3" y="2931"/>
                    </a:lnTo>
                    <a:lnTo>
                      <a:pt x="0" y="2897"/>
                    </a:lnTo>
                    <a:lnTo>
                      <a:pt x="0" y="289"/>
                    </a:lnTo>
                    <a:lnTo>
                      <a:pt x="3" y="255"/>
                    </a:lnTo>
                    <a:lnTo>
                      <a:pt x="11" y="222"/>
                    </a:lnTo>
                    <a:lnTo>
                      <a:pt x="27" y="191"/>
                    </a:lnTo>
                    <a:lnTo>
                      <a:pt x="47" y="160"/>
                    </a:lnTo>
                    <a:lnTo>
                      <a:pt x="71" y="133"/>
                    </a:lnTo>
                    <a:lnTo>
                      <a:pt x="101" y="107"/>
                    </a:lnTo>
                    <a:lnTo>
                      <a:pt x="135" y="83"/>
                    </a:lnTo>
                    <a:lnTo>
                      <a:pt x="173" y="62"/>
                    </a:lnTo>
                    <a:lnTo>
                      <a:pt x="214" y="44"/>
                    </a:lnTo>
                    <a:lnTo>
                      <a:pt x="259" y="28"/>
                    </a:lnTo>
                    <a:lnTo>
                      <a:pt x="307" y="16"/>
                    </a:lnTo>
                    <a:lnTo>
                      <a:pt x="357" y="7"/>
                    </a:lnTo>
                    <a:lnTo>
                      <a:pt x="410" y="2"/>
                    </a:lnTo>
                    <a:lnTo>
                      <a:pt x="46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Freeform 1496"/>
              <p:cNvSpPr>
                <a:spLocks noEditPoints="1"/>
              </p:cNvSpPr>
              <p:nvPr/>
            </p:nvSpPr>
            <p:spPr bwMode="auto">
              <a:xfrm>
                <a:off x="4906" y="3600"/>
                <a:ext cx="100" cy="232"/>
              </a:xfrm>
              <a:custGeom>
                <a:avLst/>
                <a:gdLst>
                  <a:gd name="T0" fmla="*/ 620 w 1398"/>
                  <a:gd name="T1" fmla="*/ 3098 h 3245"/>
                  <a:gd name="T2" fmla="*/ 1050 w 1398"/>
                  <a:gd name="T3" fmla="*/ 3083 h 3245"/>
                  <a:gd name="T4" fmla="*/ 1084 w 1398"/>
                  <a:gd name="T5" fmla="*/ 2904 h 3245"/>
                  <a:gd name="T6" fmla="*/ 595 w 1398"/>
                  <a:gd name="T7" fmla="*/ 2922 h 3245"/>
                  <a:gd name="T8" fmla="*/ 520 w 1398"/>
                  <a:gd name="T9" fmla="*/ 2755 h 3245"/>
                  <a:gd name="T10" fmla="*/ 921 w 1398"/>
                  <a:gd name="T11" fmla="*/ 2831 h 3245"/>
                  <a:gd name="T12" fmla="*/ 1165 w 1398"/>
                  <a:gd name="T13" fmla="*/ 2666 h 3245"/>
                  <a:gd name="T14" fmla="*/ 756 w 1398"/>
                  <a:gd name="T15" fmla="*/ 2664 h 3245"/>
                  <a:gd name="T16" fmla="*/ 470 w 1398"/>
                  <a:gd name="T17" fmla="*/ 2399 h 3245"/>
                  <a:gd name="T18" fmla="*/ 761 w 1398"/>
                  <a:gd name="T19" fmla="*/ 2548 h 3245"/>
                  <a:gd name="T20" fmla="*/ 1135 w 1398"/>
                  <a:gd name="T21" fmla="*/ 2444 h 3245"/>
                  <a:gd name="T22" fmla="*/ 932 w 1398"/>
                  <a:gd name="T23" fmla="*/ 2368 h 3245"/>
                  <a:gd name="T24" fmla="*/ 467 w 1398"/>
                  <a:gd name="T25" fmla="*/ 2280 h 3245"/>
                  <a:gd name="T26" fmla="*/ 620 w 1398"/>
                  <a:gd name="T27" fmla="*/ 2229 h 3245"/>
                  <a:gd name="T28" fmla="*/ 1050 w 1398"/>
                  <a:gd name="T29" fmla="*/ 2213 h 3245"/>
                  <a:gd name="T30" fmla="*/ 1084 w 1398"/>
                  <a:gd name="T31" fmla="*/ 2036 h 3245"/>
                  <a:gd name="T32" fmla="*/ 595 w 1398"/>
                  <a:gd name="T33" fmla="*/ 2053 h 3245"/>
                  <a:gd name="T34" fmla="*/ 520 w 1398"/>
                  <a:gd name="T35" fmla="*/ 1885 h 3245"/>
                  <a:gd name="T36" fmla="*/ 921 w 1398"/>
                  <a:gd name="T37" fmla="*/ 1962 h 3245"/>
                  <a:gd name="T38" fmla="*/ 1165 w 1398"/>
                  <a:gd name="T39" fmla="*/ 1796 h 3245"/>
                  <a:gd name="T40" fmla="*/ 756 w 1398"/>
                  <a:gd name="T41" fmla="*/ 1794 h 3245"/>
                  <a:gd name="T42" fmla="*/ 470 w 1398"/>
                  <a:gd name="T43" fmla="*/ 1530 h 3245"/>
                  <a:gd name="T44" fmla="*/ 761 w 1398"/>
                  <a:gd name="T45" fmla="*/ 1678 h 3245"/>
                  <a:gd name="T46" fmla="*/ 1135 w 1398"/>
                  <a:gd name="T47" fmla="*/ 1574 h 3245"/>
                  <a:gd name="T48" fmla="*/ 932 w 1398"/>
                  <a:gd name="T49" fmla="*/ 1499 h 3245"/>
                  <a:gd name="T50" fmla="*/ 467 w 1398"/>
                  <a:gd name="T51" fmla="*/ 1411 h 3245"/>
                  <a:gd name="T52" fmla="*/ 480 w 1398"/>
                  <a:gd name="T53" fmla="*/ 1172 h 3245"/>
                  <a:gd name="T54" fmla="*/ 620 w 1398"/>
                  <a:gd name="T55" fmla="*/ 1360 h 3245"/>
                  <a:gd name="T56" fmla="*/ 1050 w 1398"/>
                  <a:gd name="T57" fmla="*/ 1344 h 3245"/>
                  <a:gd name="T58" fmla="*/ 1136 w 1398"/>
                  <a:gd name="T59" fmla="*/ 1150 h 3245"/>
                  <a:gd name="T60" fmla="*/ 758 w 1398"/>
                  <a:gd name="T61" fmla="*/ 1218 h 3245"/>
                  <a:gd name="T62" fmla="*/ 1103 w 1398"/>
                  <a:gd name="T63" fmla="*/ 382 h 3245"/>
                  <a:gd name="T64" fmla="*/ 991 w 1398"/>
                  <a:gd name="T65" fmla="*/ 593 h 3245"/>
                  <a:gd name="T66" fmla="*/ 1169 w 1398"/>
                  <a:gd name="T67" fmla="*/ 604 h 3245"/>
                  <a:gd name="T68" fmla="*/ 1281 w 1398"/>
                  <a:gd name="T69" fmla="*/ 394 h 3245"/>
                  <a:gd name="T70" fmla="*/ 128 w 1398"/>
                  <a:gd name="T71" fmla="*/ 250 h 3245"/>
                  <a:gd name="T72" fmla="*/ 303 w 1398"/>
                  <a:gd name="T73" fmla="*/ 445 h 3245"/>
                  <a:gd name="T74" fmla="*/ 464 w 1398"/>
                  <a:gd name="T75" fmla="*/ 390 h 3245"/>
                  <a:gd name="T76" fmla="*/ 338 w 1398"/>
                  <a:gd name="T77" fmla="*/ 159 h 3245"/>
                  <a:gd name="T78" fmla="*/ 163 w 1398"/>
                  <a:gd name="T79" fmla="*/ 1 h 3245"/>
                  <a:gd name="T80" fmla="*/ 470 w 1398"/>
                  <a:gd name="T81" fmla="*/ 113 h 3245"/>
                  <a:gd name="T82" fmla="*/ 581 w 1398"/>
                  <a:gd name="T83" fmla="*/ 410 h 3245"/>
                  <a:gd name="T84" fmla="*/ 774 w 1398"/>
                  <a:gd name="T85" fmla="*/ 771 h 3245"/>
                  <a:gd name="T86" fmla="*/ 902 w 1398"/>
                  <a:gd name="T87" fmla="*/ 451 h 3245"/>
                  <a:gd name="T88" fmla="*/ 1138 w 1398"/>
                  <a:gd name="T89" fmla="*/ 248 h 3245"/>
                  <a:gd name="T90" fmla="*/ 1345 w 1398"/>
                  <a:gd name="T91" fmla="*/ 236 h 3245"/>
                  <a:gd name="T92" fmla="*/ 1398 w 1398"/>
                  <a:gd name="T93" fmla="*/ 340 h 3245"/>
                  <a:gd name="T94" fmla="*/ 1322 w 1398"/>
                  <a:gd name="T95" fmla="*/ 624 h 3245"/>
                  <a:gd name="T96" fmla="*/ 1054 w 1398"/>
                  <a:gd name="T97" fmla="*/ 751 h 3245"/>
                  <a:gd name="T98" fmla="*/ 1024 w 1398"/>
                  <a:gd name="T99" fmla="*/ 957 h 3245"/>
                  <a:gd name="T100" fmla="*/ 1279 w 1398"/>
                  <a:gd name="T101" fmla="*/ 1183 h 3245"/>
                  <a:gd name="T102" fmla="*/ 1147 w 1398"/>
                  <a:gd name="T103" fmla="*/ 3161 h 3245"/>
                  <a:gd name="T104" fmla="*/ 707 w 1398"/>
                  <a:gd name="T105" fmla="*/ 3238 h 3245"/>
                  <a:gd name="T106" fmla="*/ 376 w 1398"/>
                  <a:gd name="T107" fmla="*/ 3054 h 3245"/>
                  <a:gd name="T108" fmla="*/ 417 w 1398"/>
                  <a:gd name="T109" fmla="*/ 1065 h 3245"/>
                  <a:gd name="T110" fmla="*/ 474 w 1398"/>
                  <a:gd name="T111" fmla="*/ 725 h 3245"/>
                  <a:gd name="T112" fmla="*/ 317 w 1398"/>
                  <a:gd name="T113" fmla="*/ 568 h 3245"/>
                  <a:gd name="T114" fmla="*/ 46 w 1398"/>
                  <a:gd name="T115" fmla="*/ 371 h 3245"/>
                  <a:gd name="T116" fmla="*/ 2 w 1398"/>
                  <a:gd name="T117" fmla="*/ 88 h 3245"/>
                  <a:gd name="T118" fmla="*/ 60 w 1398"/>
                  <a:gd name="T119" fmla="*/ 5 h 3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98" h="3245">
                    <a:moveTo>
                      <a:pt x="467" y="2860"/>
                    </a:moveTo>
                    <a:lnTo>
                      <a:pt x="467" y="2956"/>
                    </a:lnTo>
                    <a:lnTo>
                      <a:pt x="470" y="2979"/>
                    </a:lnTo>
                    <a:lnTo>
                      <a:pt x="480" y="3001"/>
                    </a:lnTo>
                    <a:lnTo>
                      <a:pt x="497" y="3023"/>
                    </a:lnTo>
                    <a:lnTo>
                      <a:pt x="520" y="3044"/>
                    </a:lnTo>
                    <a:lnTo>
                      <a:pt x="548" y="3065"/>
                    </a:lnTo>
                    <a:lnTo>
                      <a:pt x="581" y="3083"/>
                    </a:lnTo>
                    <a:lnTo>
                      <a:pt x="620" y="3098"/>
                    </a:lnTo>
                    <a:lnTo>
                      <a:pt x="663" y="3111"/>
                    </a:lnTo>
                    <a:lnTo>
                      <a:pt x="710" y="3121"/>
                    </a:lnTo>
                    <a:lnTo>
                      <a:pt x="761" y="3127"/>
                    </a:lnTo>
                    <a:lnTo>
                      <a:pt x="816" y="3129"/>
                    </a:lnTo>
                    <a:lnTo>
                      <a:pt x="870" y="3127"/>
                    </a:lnTo>
                    <a:lnTo>
                      <a:pt x="921" y="3121"/>
                    </a:lnTo>
                    <a:lnTo>
                      <a:pt x="968" y="3111"/>
                    </a:lnTo>
                    <a:lnTo>
                      <a:pt x="1012" y="3098"/>
                    </a:lnTo>
                    <a:lnTo>
                      <a:pt x="1050" y="3083"/>
                    </a:lnTo>
                    <a:lnTo>
                      <a:pt x="1084" y="3065"/>
                    </a:lnTo>
                    <a:lnTo>
                      <a:pt x="1112" y="3044"/>
                    </a:lnTo>
                    <a:lnTo>
                      <a:pt x="1135" y="3023"/>
                    </a:lnTo>
                    <a:lnTo>
                      <a:pt x="1152" y="3001"/>
                    </a:lnTo>
                    <a:lnTo>
                      <a:pt x="1162" y="2979"/>
                    </a:lnTo>
                    <a:lnTo>
                      <a:pt x="1165" y="2956"/>
                    </a:lnTo>
                    <a:lnTo>
                      <a:pt x="1165" y="2860"/>
                    </a:lnTo>
                    <a:lnTo>
                      <a:pt x="1126" y="2884"/>
                    </a:lnTo>
                    <a:lnTo>
                      <a:pt x="1084" y="2904"/>
                    </a:lnTo>
                    <a:lnTo>
                      <a:pt x="1036" y="2922"/>
                    </a:lnTo>
                    <a:lnTo>
                      <a:pt x="985" y="2936"/>
                    </a:lnTo>
                    <a:lnTo>
                      <a:pt x="932" y="2947"/>
                    </a:lnTo>
                    <a:lnTo>
                      <a:pt x="875" y="2953"/>
                    </a:lnTo>
                    <a:lnTo>
                      <a:pt x="816" y="2956"/>
                    </a:lnTo>
                    <a:lnTo>
                      <a:pt x="756" y="2953"/>
                    </a:lnTo>
                    <a:lnTo>
                      <a:pt x="699" y="2947"/>
                    </a:lnTo>
                    <a:lnTo>
                      <a:pt x="645" y="2936"/>
                    </a:lnTo>
                    <a:lnTo>
                      <a:pt x="595" y="2922"/>
                    </a:lnTo>
                    <a:lnTo>
                      <a:pt x="548" y="2904"/>
                    </a:lnTo>
                    <a:lnTo>
                      <a:pt x="505" y="2884"/>
                    </a:lnTo>
                    <a:lnTo>
                      <a:pt x="467" y="2860"/>
                    </a:lnTo>
                    <a:close/>
                    <a:moveTo>
                      <a:pt x="467" y="2570"/>
                    </a:moveTo>
                    <a:lnTo>
                      <a:pt x="467" y="2666"/>
                    </a:lnTo>
                    <a:lnTo>
                      <a:pt x="470" y="2689"/>
                    </a:lnTo>
                    <a:lnTo>
                      <a:pt x="480" y="2711"/>
                    </a:lnTo>
                    <a:lnTo>
                      <a:pt x="497" y="2733"/>
                    </a:lnTo>
                    <a:lnTo>
                      <a:pt x="520" y="2755"/>
                    </a:lnTo>
                    <a:lnTo>
                      <a:pt x="548" y="2775"/>
                    </a:lnTo>
                    <a:lnTo>
                      <a:pt x="581" y="2793"/>
                    </a:lnTo>
                    <a:lnTo>
                      <a:pt x="620" y="2808"/>
                    </a:lnTo>
                    <a:lnTo>
                      <a:pt x="663" y="2821"/>
                    </a:lnTo>
                    <a:lnTo>
                      <a:pt x="710" y="2831"/>
                    </a:lnTo>
                    <a:lnTo>
                      <a:pt x="761" y="2837"/>
                    </a:lnTo>
                    <a:lnTo>
                      <a:pt x="816" y="2839"/>
                    </a:lnTo>
                    <a:lnTo>
                      <a:pt x="870" y="2837"/>
                    </a:lnTo>
                    <a:lnTo>
                      <a:pt x="921" y="2831"/>
                    </a:lnTo>
                    <a:lnTo>
                      <a:pt x="968" y="2821"/>
                    </a:lnTo>
                    <a:lnTo>
                      <a:pt x="1012" y="2808"/>
                    </a:lnTo>
                    <a:lnTo>
                      <a:pt x="1050" y="2793"/>
                    </a:lnTo>
                    <a:lnTo>
                      <a:pt x="1084" y="2775"/>
                    </a:lnTo>
                    <a:lnTo>
                      <a:pt x="1112" y="2755"/>
                    </a:lnTo>
                    <a:lnTo>
                      <a:pt x="1135" y="2733"/>
                    </a:lnTo>
                    <a:lnTo>
                      <a:pt x="1152" y="2711"/>
                    </a:lnTo>
                    <a:lnTo>
                      <a:pt x="1162" y="2689"/>
                    </a:lnTo>
                    <a:lnTo>
                      <a:pt x="1165" y="2666"/>
                    </a:lnTo>
                    <a:lnTo>
                      <a:pt x="1165" y="2570"/>
                    </a:lnTo>
                    <a:lnTo>
                      <a:pt x="1126" y="2594"/>
                    </a:lnTo>
                    <a:lnTo>
                      <a:pt x="1084" y="2614"/>
                    </a:lnTo>
                    <a:lnTo>
                      <a:pt x="1036" y="2632"/>
                    </a:lnTo>
                    <a:lnTo>
                      <a:pt x="985" y="2647"/>
                    </a:lnTo>
                    <a:lnTo>
                      <a:pt x="932" y="2658"/>
                    </a:lnTo>
                    <a:lnTo>
                      <a:pt x="875" y="2664"/>
                    </a:lnTo>
                    <a:lnTo>
                      <a:pt x="816" y="2666"/>
                    </a:lnTo>
                    <a:lnTo>
                      <a:pt x="756" y="2664"/>
                    </a:lnTo>
                    <a:lnTo>
                      <a:pt x="699" y="2658"/>
                    </a:lnTo>
                    <a:lnTo>
                      <a:pt x="645" y="2647"/>
                    </a:lnTo>
                    <a:lnTo>
                      <a:pt x="595" y="2632"/>
                    </a:lnTo>
                    <a:lnTo>
                      <a:pt x="548" y="2614"/>
                    </a:lnTo>
                    <a:lnTo>
                      <a:pt x="505" y="2594"/>
                    </a:lnTo>
                    <a:lnTo>
                      <a:pt x="467" y="2570"/>
                    </a:lnTo>
                    <a:close/>
                    <a:moveTo>
                      <a:pt x="467" y="2280"/>
                    </a:moveTo>
                    <a:lnTo>
                      <a:pt x="467" y="2376"/>
                    </a:lnTo>
                    <a:lnTo>
                      <a:pt x="470" y="2399"/>
                    </a:lnTo>
                    <a:lnTo>
                      <a:pt x="480" y="2421"/>
                    </a:lnTo>
                    <a:lnTo>
                      <a:pt x="497" y="2444"/>
                    </a:lnTo>
                    <a:lnTo>
                      <a:pt x="520" y="2465"/>
                    </a:lnTo>
                    <a:lnTo>
                      <a:pt x="548" y="2485"/>
                    </a:lnTo>
                    <a:lnTo>
                      <a:pt x="581" y="2503"/>
                    </a:lnTo>
                    <a:lnTo>
                      <a:pt x="620" y="2518"/>
                    </a:lnTo>
                    <a:lnTo>
                      <a:pt x="663" y="2531"/>
                    </a:lnTo>
                    <a:lnTo>
                      <a:pt x="710" y="2542"/>
                    </a:lnTo>
                    <a:lnTo>
                      <a:pt x="761" y="2548"/>
                    </a:lnTo>
                    <a:lnTo>
                      <a:pt x="816" y="2550"/>
                    </a:lnTo>
                    <a:lnTo>
                      <a:pt x="870" y="2548"/>
                    </a:lnTo>
                    <a:lnTo>
                      <a:pt x="921" y="2542"/>
                    </a:lnTo>
                    <a:lnTo>
                      <a:pt x="968" y="2531"/>
                    </a:lnTo>
                    <a:lnTo>
                      <a:pt x="1012" y="2518"/>
                    </a:lnTo>
                    <a:lnTo>
                      <a:pt x="1050" y="2503"/>
                    </a:lnTo>
                    <a:lnTo>
                      <a:pt x="1084" y="2485"/>
                    </a:lnTo>
                    <a:lnTo>
                      <a:pt x="1112" y="2465"/>
                    </a:lnTo>
                    <a:lnTo>
                      <a:pt x="1135" y="2444"/>
                    </a:lnTo>
                    <a:lnTo>
                      <a:pt x="1152" y="2421"/>
                    </a:lnTo>
                    <a:lnTo>
                      <a:pt x="1162" y="2399"/>
                    </a:lnTo>
                    <a:lnTo>
                      <a:pt x="1165" y="2376"/>
                    </a:lnTo>
                    <a:lnTo>
                      <a:pt x="1165" y="2280"/>
                    </a:lnTo>
                    <a:lnTo>
                      <a:pt x="1126" y="2304"/>
                    </a:lnTo>
                    <a:lnTo>
                      <a:pt x="1084" y="2325"/>
                    </a:lnTo>
                    <a:lnTo>
                      <a:pt x="1036" y="2343"/>
                    </a:lnTo>
                    <a:lnTo>
                      <a:pt x="985" y="2357"/>
                    </a:lnTo>
                    <a:lnTo>
                      <a:pt x="932" y="2368"/>
                    </a:lnTo>
                    <a:lnTo>
                      <a:pt x="875" y="2374"/>
                    </a:lnTo>
                    <a:lnTo>
                      <a:pt x="816" y="2376"/>
                    </a:lnTo>
                    <a:lnTo>
                      <a:pt x="756" y="2374"/>
                    </a:lnTo>
                    <a:lnTo>
                      <a:pt x="699" y="2368"/>
                    </a:lnTo>
                    <a:lnTo>
                      <a:pt x="645" y="2357"/>
                    </a:lnTo>
                    <a:lnTo>
                      <a:pt x="595" y="2343"/>
                    </a:lnTo>
                    <a:lnTo>
                      <a:pt x="548" y="2325"/>
                    </a:lnTo>
                    <a:lnTo>
                      <a:pt x="505" y="2304"/>
                    </a:lnTo>
                    <a:lnTo>
                      <a:pt x="467" y="2280"/>
                    </a:lnTo>
                    <a:close/>
                    <a:moveTo>
                      <a:pt x="467" y="1990"/>
                    </a:moveTo>
                    <a:lnTo>
                      <a:pt x="467" y="2086"/>
                    </a:lnTo>
                    <a:lnTo>
                      <a:pt x="470" y="2109"/>
                    </a:lnTo>
                    <a:lnTo>
                      <a:pt x="480" y="2132"/>
                    </a:lnTo>
                    <a:lnTo>
                      <a:pt x="497" y="2154"/>
                    </a:lnTo>
                    <a:lnTo>
                      <a:pt x="520" y="2175"/>
                    </a:lnTo>
                    <a:lnTo>
                      <a:pt x="548" y="2195"/>
                    </a:lnTo>
                    <a:lnTo>
                      <a:pt x="581" y="2213"/>
                    </a:lnTo>
                    <a:lnTo>
                      <a:pt x="620" y="2229"/>
                    </a:lnTo>
                    <a:lnTo>
                      <a:pt x="663" y="2242"/>
                    </a:lnTo>
                    <a:lnTo>
                      <a:pt x="710" y="2252"/>
                    </a:lnTo>
                    <a:lnTo>
                      <a:pt x="761" y="2258"/>
                    </a:lnTo>
                    <a:lnTo>
                      <a:pt x="816" y="2261"/>
                    </a:lnTo>
                    <a:lnTo>
                      <a:pt x="870" y="2258"/>
                    </a:lnTo>
                    <a:lnTo>
                      <a:pt x="921" y="2252"/>
                    </a:lnTo>
                    <a:lnTo>
                      <a:pt x="968" y="2242"/>
                    </a:lnTo>
                    <a:lnTo>
                      <a:pt x="1012" y="2229"/>
                    </a:lnTo>
                    <a:lnTo>
                      <a:pt x="1050" y="2213"/>
                    </a:lnTo>
                    <a:lnTo>
                      <a:pt x="1084" y="2195"/>
                    </a:lnTo>
                    <a:lnTo>
                      <a:pt x="1112" y="2175"/>
                    </a:lnTo>
                    <a:lnTo>
                      <a:pt x="1135" y="2154"/>
                    </a:lnTo>
                    <a:lnTo>
                      <a:pt x="1152" y="2132"/>
                    </a:lnTo>
                    <a:lnTo>
                      <a:pt x="1162" y="2109"/>
                    </a:lnTo>
                    <a:lnTo>
                      <a:pt x="1165" y="2086"/>
                    </a:lnTo>
                    <a:lnTo>
                      <a:pt x="1165" y="1990"/>
                    </a:lnTo>
                    <a:lnTo>
                      <a:pt x="1126" y="2014"/>
                    </a:lnTo>
                    <a:lnTo>
                      <a:pt x="1084" y="2036"/>
                    </a:lnTo>
                    <a:lnTo>
                      <a:pt x="1036" y="2053"/>
                    </a:lnTo>
                    <a:lnTo>
                      <a:pt x="985" y="2067"/>
                    </a:lnTo>
                    <a:lnTo>
                      <a:pt x="932" y="2078"/>
                    </a:lnTo>
                    <a:lnTo>
                      <a:pt x="875" y="2084"/>
                    </a:lnTo>
                    <a:lnTo>
                      <a:pt x="816" y="2086"/>
                    </a:lnTo>
                    <a:lnTo>
                      <a:pt x="756" y="2084"/>
                    </a:lnTo>
                    <a:lnTo>
                      <a:pt x="699" y="2078"/>
                    </a:lnTo>
                    <a:lnTo>
                      <a:pt x="645" y="2067"/>
                    </a:lnTo>
                    <a:lnTo>
                      <a:pt x="595" y="2053"/>
                    </a:lnTo>
                    <a:lnTo>
                      <a:pt x="548" y="2036"/>
                    </a:lnTo>
                    <a:lnTo>
                      <a:pt x="505" y="2014"/>
                    </a:lnTo>
                    <a:lnTo>
                      <a:pt x="467" y="1990"/>
                    </a:lnTo>
                    <a:close/>
                    <a:moveTo>
                      <a:pt x="467" y="1700"/>
                    </a:moveTo>
                    <a:lnTo>
                      <a:pt x="467" y="1796"/>
                    </a:lnTo>
                    <a:lnTo>
                      <a:pt x="470" y="1820"/>
                    </a:lnTo>
                    <a:lnTo>
                      <a:pt x="480" y="1842"/>
                    </a:lnTo>
                    <a:lnTo>
                      <a:pt x="497" y="1864"/>
                    </a:lnTo>
                    <a:lnTo>
                      <a:pt x="520" y="1885"/>
                    </a:lnTo>
                    <a:lnTo>
                      <a:pt x="548" y="1905"/>
                    </a:lnTo>
                    <a:lnTo>
                      <a:pt x="581" y="1924"/>
                    </a:lnTo>
                    <a:lnTo>
                      <a:pt x="620" y="1939"/>
                    </a:lnTo>
                    <a:lnTo>
                      <a:pt x="663" y="1952"/>
                    </a:lnTo>
                    <a:lnTo>
                      <a:pt x="710" y="1962"/>
                    </a:lnTo>
                    <a:lnTo>
                      <a:pt x="761" y="1968"/>
                    </a:lnTo>
                    <a:lnTo>
                      <a:pt x="816" y="1971"/>
                    </a:lnTo>
                    <a:lnTo>
                      <a:pt x="870" y="1968"/>
                    </a:lnTo>
                    <a:lnTo>
                      <a:pt x="921" y="1962"/>
                    </a:lnTo>
                    <a:lnTo>
                      <a:pt x="968" y="1952"/>
                    </a:lnTo>
                    <a:lnTo>
                      <a:pt x="1012" y="1939"/>
                    </a:lnTo>
                    <a:lnTo>
                      <a:pt x="1050" y="1924"/>
                    </a:lnTo>
                    <a:lnTo>
                      <a:pt x="1084" y="1905"/>
                    </a:lnTo>
                    <a:lnTo>
                      <a:pt x="1112" y="1885"/>
                    </a:lnTo>
                    <a:lnTo>
                      <a:pt x="1135" y="1864"/>
                    </a:lnTo>
                    <a:lnTo>
                      <a:pt x="1152" y="1842"/>
                    </a:lnTo>
                    <a:lnTo>
                      <a:pt x="1162" y="1820"/>
                    </a:lnTo>
                    <a:lnTo>
                      <a:pt x="1165" y="1796"/>
                    </a:lnTo>
                    <a:lnTo>
                      <a:pt x="1165" y="1700"/>
                    </a:lnTo>
                    <a:lnTo>
                      <a:pt x="1126" y="1725"/>
                    </a:lnTo>
                    <a:lnTo>
                      <a:pt x="1084" y="1746"/>
                    </a:lnTo>
                    <a:lnTo>
                      <a:pt x="1036" y="1763"/>
                    </a:lnTo>
                    <a:lnTo>
                      <a:pt x="985" y="1777"/>
                    </a:lnTo>
                    <a:lnTo>
                      <a:pt x="932" y="1788"/>
                    </a:lnTo>
                    <a:lnTo>
                      <a:pt x="875" y="1794"/>
                    </a:lnTo>
                    <a:lnTo>
                      <a:pt x="816" y="1796"/>
                    </a:lnTo>
                    <a:lnTo>
                      <a:pt x="756" y="1794"/>
                    </a:lnTo>
                    <a:lnTo>
                      <a:pt x="699" y="1788"/>
                    </a:lnTo>
                    <a:lnTo>
                      <a:pt x="645" y="1777"/>
                    </a:lnTo>
                    <a:lnTo>
                      <a:pt x="595" y="1763"/>
                    </a:lnTo>
                    <a:lnTo>
                      <a:pt x="548" y="1746"/>
                    </a:lnTo>
                    <a:lnTo>
                      <a:pt x="505" y="1725"/>
                    </a:lnTo>
                    <a:lnTo>
                      <a:pt x="467" y="1700"/>
                    </a:lnTo>
                    <a:close/>
                    <a:moveTo>
                      <a:pt x="467" y="1411"/>
                    </a:moveTo>
                    <a:lnTo>
                      <a:pt x="467" y="1508"/>
                    </a:lnTo>
                    <a:lnTo>
                      <a:pt x="470" y="1530"/>
                    </a:lnTo>
                    <a:lnTo>
                      <a:pt x="480" y="1552"/>
                    </a:lnTo>
                    <a:lnTo>
                      <a:pt x="497" y="1574"/>
                    </a:lnTo>
                    <a:lnTo>
                      <a:pt x="520" y="1595"/>
                    </a:lnTo>
                    <a:lnTo>
                      <a:pt x="548" y="1616"/>
                    </a:lnTo>
                    <a:lnTo>
                      <a:pt x="581" y="1634"/>
                    </a:lnTo>
                    <a:lnTo>
                      <a:pt x="620" y="1649"/>
                    </a:lnTo>
                    <a:lnTo>
                      <a:pt x="663" y="1662"/>
                    </a:lnTo>
                    <a:lnTo>
                      <a:pt x="710" y="1672"/>
                    </a:lnTo>
                    <a:lnTo>
                      <a:pt x="761" y="1678"/>
                    </a:lnTo>
                    <a:lnTo>
                      <a:pt x="816" y="1681"/>
                    </a:lnTo>
                    <a:lnTo>
                      <a:pt x="870" y="1678"/>
                    </a:lnTo>
                    <a:lnTo>
                      <a:pt x="921" y="1672"/>
                    </a:lnTo>
                    <a:lnTo>
                      <a:pt x="968" y="1662"/>
                    </a:lnTo>
                    <a:lnTo>
                      <a:pt x="1012" y="1649"/>
                    </a:lnTo>
                    <a:lnTo>
                      <a:pt x="1050" y="1634"/>
                    </a:lnTo>
                    <a:lnTo>
                      <a:pt x="1084" y="1616"/>
                    </a:lnTo>
                    <a:lnTo>
                      <a:pt x="1112" y="1595"/>
                    </a:lnTo>
                    <a:lnTo>
                      <a:pt x="1135" y="1574"/>
                    </a:lnTo>
                    <a:lnTo>
                      <a:pt x="1152" y="1552"/>
                    </a:lnTo>
                    <a:lnTo>
                      <a:pt x="1162" y="1530"/>
                    </a:lnTo>
                    <a:lnTo>
                      <a:pt x="1165" y="1508"/>
                    </a:lnTo>
                    <a:lnTo>
                      <a:pt x="1165" y="1411"/>
                    </a:lnTo>
                    <a:lnTo>
                      <a:pt x="1126" y="1435"/>
                    </a:lnTo>
                    <a:lnTo>
                      <a:pt x="1084" y="1456"/>
                    </a:lnTo>
                    <a:lnTo>
                      <a:pt x="1036" y="1473"/>
                    </a:lnTo>
                    <a:lnTo>
                      <a:pt x="985" y="1487"/>
                    </a:lnTo>
                    <a:lnTo>
                      <a:pt x="932" y="1499"/>
                    </a:lnTo>
                    <a:lnTo>
                      <a:pt x="875" y="1505"/>
                    </a:lnTo>
                    <a:lnTo>
                      <a:pt x="816" y="1508"/>
                    </a:lnTo>
                    <a:lnTo>
                      <a:pt x="756" y="1505"/>
                    </a:lnTo>
                    <a:lnTo>
                      <a:pt x="699" y="1499"/>
                    </a:lnTo>
                    <a:lnTo>
                      <a:pt x="645" y="1487"/>
                    </a:lnTo>
                    <a:lnTo>
                      <a:pt x="595" y="1473"/>
                    </a:lnTo>
                    <a:lnTo>
                      <a:pt x="548" y="1456"/>
                    </a:lnTo>
                    <a:lnTo>
                      <a:pt x="505" y="1435"/>
                    </a:lnTo>
                    <a:lnTo>
                      <a:pt x="467" y="1411"/>
                    </a:lnTo>
                    <a:close/>
                    <a:moveTo>
                      <a:pt x="758" y="1046"/>
                    </a:moveTo>
                    <a:lnTo>
                      <a:pt x="707" y="1052"/>
                    </a:lnTo>
                    <a:lnTo>
                      <a:pt x="661" y="1062"/>
                    </a:lnTo>
                    <a:lnTo>
                      <a:pt x="618" y="1075"/>
                    </a:lnTo>
                    <a:lnTo>
                      <a:pt x="579" y="1092"/>
                    </a:lnTo>
                    <a:lnTo>
                      <a:pt x="547" y="1110"/>
                    </a:lnTo>
                    <a:lnTo>
                      <a:pt x="519" y="1130"/>
                    </a:lnTo>
                    <a:lnTo>
                      <a:pt x="496" y="1150"/>
                    </a:lnTo>
                    <a:lnTo>
                      <a:pt x="480" y="1172"/>
                    </a:lnTo>
                    <a:lnTo>
                      <a:pt x="470" y="1195"/>
                    </a:lnTo>
                    <a:lnTo>
                      <a:pt x="467" y="1218"/>
                    </a:lnTo>
                    <a:lnTo>
                      <a:pt x="470" y="1240"/>
                    </a:lnTo>
                    <a:lnTo>
                      <a:pt x="480" y="1262"/>
                    </a:lnTo>
                    <a:lnTo>
                      <a:pt x="497" y="1284"/>
                    </a:lnTo>
                    <a:lnTo>
                      <a:pt x="520" y="1306"/>
                    </a:lnTo>
                    <a:lnTo>
                      <a:pt x="548" y="1326"/>
                    </a:lnTo>
                    <a:lnTo>
                      <a:pt x="581" y="1344"/>
                    </a:lnTo>
                    <a:lnTo>
                      <a:pt x="620" y="1360"/>
                    </a:lnTo>
                    <a:lnTo>
                      <a:pt x="663" y="1372"/>
                    </a:lnTo>
                    <a:lnTo>
                      <a:pt x="710" y="1382"/>
                    </a:lnTo>
                    <a:lnTo>
                      <a:pt x="761" y="1388"/>
                    </a:lnTo>
                    <a:lnTo>
                      <a:pt x="816" y="1391"/>
                    </a:lnTo>
                    <a:lnTo>
                      <a:pt x="870" y="1388"/>
                    </a:lnTo>
                    <a:lnTo>
                      <a:pt x="921" y="1382"/>
                    </a:lnTo>
                    <a:lnTo>
                      <a:pt x="968" y="1372"/>
                    </a:lnTo>
                    <a:lnTo>
                      <a:pt x="1012" y="1360"/>
                    </a:lnTo>
                    <a:lnTo>
                      <a:pt x="1050" y="1344"/>
                    </a:lnTo>
                    <a:lnTo>
                      <a:pt x="1084" y="1326"/>
                    </a:lnTo>
                    <a:lnTo>
                      <a:pt x="1112" y="1306"/>
                    </a:lnTo>
                    <a:lnTo>
                      <a:pt x="1135" y="1284"/>
                    </a:lnTo>
                    <a:lnTo>
                      <a:pt x="1152" y="1262"/>
                    </a:lnTo>
                    <a:lnTo>
                      <a:pt x="1162" y="1240"/>
                    </a:lnTo>
                    <a:lnTo>
                      <a:pt x="1165" y="1218"/>
                    </a:lnTo>
                    <a:lnTo>
                      <a:pt x="1162" y="1195"/>
                    </a:lnTo>
                    <a:lnTo>
                      <a:pt x="1152" y="1172"/>
                    </a:lnTo>
                    <a:lnTo>
                      <a:pt x="1136" y="1150"/>
                    </a:lnTo>
                    <a:lnTo>
                      <a:pt x="1113" y="1130"/>
                    </a:lnTo>
                    <a:lnTo>
                      <a:pt x="1085" y="1110"/>
                    </a:lnTo>
                    <a:lnTo>
                      <a:pt x="1051" y="1092"/>
                    </a:lnTo>
                    <a:lnTo>
                      <a:pt x="1014" y="1075"/>
                    </a:lnTo>
                    <a:lnTo>
                      <a:pt x="971" y="1062"/>
                    </a:lnTo>
                    <a:lnTo>
                      <a:pt x="924" y="1052"/>
                    </a:lnTo>
                    <a:lnTo>
                      <a:pt x="874" y="1046"/>
                    </a:lnTo>
                    <a:lnTo>
                      <a:pt x="874" y="1218"/>
                    </a:lnTo>
                    <a:lnTo>
                      <a:pt x="758" y="1218"/>
                    </a:lnTo>
                    <a:lnTo>
                      <a:pt x="758" y="1046"/>
                    </a:lnTo>
                    <a:close/>
                    <a:moveTo>
                      <a:pt x="1282" y="348"/>
                    </a:moveTo>
                    <a:lnTo>
                      <a:pt x="1260" y="348"/>
                    </a:lnTo>
                    <a:lnTo>
                      <a:pt x="1236" y="349"/>
                    </a:lnTo>
                    <a:lnTo>
                      <a:pt x="1210" y="352"/>
                    </a:lnTo>
                    <a:lnTo>
                      <a:pt x="1183" y="356"/>
                    </a:lnTo>
                    <a:lnTo>
                      <a:pt x="1156" y="362"/>
                    </a:lnTo>
                    <a:lnTo>
                      <a:pt x="1128" y="371"/>
                    </a:lnTo>
                    <a:lnTo>
                      <a:pt x="1103" y="382"/>
                    </a:lnTo>
                    <a:lnTo>
                      <a:pt x="1079" y="397"/>
                    </a:lnTo>
                    <a:lnTo>
                      <a:pt x="1057" y="415"/>
                    </a:lnTo>
                    <a:lnTo>
                      <a:pt x="1039" y="436"/>
                    </a:lnTo>
                    <a:lnTo>
                      <a:pt x="1024" y="461"/>
                    </a:lnTo>
                    <a:lnTo>
                      <a:pt x="1013" y="486"/>
                    </a:lnTo>
                    <a:lnTo>
                      <a:pt x="1004" y="513"/>
                    </a:lnTo>
                    <a:lnTo>
                      <a:pt x="998" y="540"/>
                    </a:lnTo>
                    <a:lnTo>
                      <a:pt x="993" y="567"/>
                    </a:lnTo>
                    <a:lnTo>
                      <a:pt x="991" y="593"/>
                    </a:lnTo>
                    <a:lnTo>
                      <a:pt x="990" y="616"/>
                    </a:lnTo>
                    <a:lnTo>
                      <a:pt x="990" y="638"/>
                    </a:lnTo>
                    <a:lnTo>
                      <a:pt x="1012" y="638"/>
                    </a:lnTo>
                    <a:lnTo>
                      <a:pt x="1036" y="637"/>
                    </a:lnTo>
                    <a:lnTo>
                      <a:pt x="1063" y="634"/>
                    </a:lnTo>
                    <a:lnTo>
                      <a:pt x="1089" y="630"/>
                    </a:lnTo>
                    <a:lnTo>
                      <a:pt x="1116" y="624"/>
                    </a:lnTo>
                    <a:lnTo>
                      <a:pt x="1144" y="616"/>
                    </a:lnTo>
                    <a:lnTo>
                      <a:pt x="1169" y="604"/>
                    </a:lnTo>
                    <a:lnTo>
                      <a:pt x="1193" y="590"/>
                    </a:lnTo>
                    <a:lnTo>
                      <a:pt x="1215" y="572"/>
                    </a:lnTo>
                    <a:lnTo>
                      <a:pt x="1233" y="550"/>
                    </a:lnTo>
                    <a:lnTo>
                      <a:pt x="1248" y="526"/>
                    </a:lnTo>
                    <a:lnTo>
                      <a:pt x="1259" y="500"/>
                    </a:lnTo>
                    <a:lnTo>
                      <a:pt x="1268" y="474"/>
                    </a:lnTo>
                    <a:lnTo>
                      <a:pt x="1275" y="446"/>
                    </a:lnTo>
                    <a:lnTo>
                      <a:pt x="1279" y="419"/>
                    </a:lnTo>
                    <a:lnTo>
                      <a:pt x="1281" y="394"/>
                    </a:lnTo>
                    <a:lnTo>
                      <a:pt x="1282" y="370"/>
                    </a:lnTo>
                    <a:lnTo>
                      <a:pt x="1282" y="348"/>
                    </a:lnTo>
                    <a:close/>
                    <a:moveTo>
                      <a:pt x="139" y="116"/>
                    </a:moveTo>
                    <a:lnTo>
                      <a:pt x="117" y="116"/>
                    </a:lnTo>
                    <a:lnTo>
                      <a:pt x="117" y="138"/>
                    </a:lnTo>
                    <a:lnTo>
                      <a:pt x="118" y="164"/>
                    </a:lnTo>
                    <a:lnTo>
                      <a:pt x="119" y="191"/>
                    </a:lnTo>
                    <a:lnTo>
                      <a:pt x="123" y="219"/>
                    </a:lnTo>
                    <a:lnTo>
                      <a:pt x="128" y="250"/>
                    </a:lnTo>
                    <a:lnTo>
                      <a:pt x="135" y="279"/>
                    </a:lnTo>
                    <a:lnTo>
                      <a:pt x="146" y="308"/>
                    </a:lnTo>
                    <a:lnTo>
                      <a:pt x="159" y="336"/>
                    </a:lnTo>
                    <a:lnTo>
                      <a:pt x="176" y="363"/>
                    </a:lnTo>
                    <a:lnTo>
                      <a:pt x="196" y="386"/>
                    </a:lnTo>
                    <a:lnTo>
                      <a:pt x="219" y="406"/>
                    </a:lnTo>
                    <a:lnTo>
                      <a:pt x="246" y="422"/>
                    </a:lnTo>
                    <a:lnTo>
                      <a:pt x="274" y="435"/>
                    </a:lnTo>
                    <a:lnTo>
                      <a:pt x="303" y="445"/>
                    </a:lnTo>
                    <a:lnTo>
                      <a:pt x="333" y="453"/>
                    </a:lnTo>
                    <a:lnTo>
                      <a:pt x="362" y="459"/>
                    </a:lnTo>
                    <a:lnTo>
                      <a:pt x="392" y="462"/>
                    </a:lnTo>
                    <a:lnTo>
                      <a:pt x="419" y="464"/>
                    </a:lnTo>
                    <a:lnTo>
                      <a:pt x="443" y="465"/>
                    </a:lnTo>
                    <a:lnTo>
                      <a:pt x="466" y="464"/>
                    </a:lnTo>
                    <a:lnTo>
                      <a:pt x="467" y="441"/>
                    </a:lnTo>
                    <a:lnTo>
                      <a:pt x="466" y="417"/>
                    </a:lnTo>
                    <a:lnTo>
                      <a:pt x="464" y="390"/>
                    </a:lnTo>
                    <a:lnTo>
                      <a:pt x="461" y="361"/>
                    </a:lnTo>
                    <a:lnTo>
                      <a:pt x="456" y="331"/>
                    </a:lnTo>
                    <a:lnTo>
                      <a:pt x="447" y="302"/>
                    </a:lnTo>
                    <a:lnTo>
                      <a:pt x="437" y="273"/>
                    </a:lnTo>
                    <a:lnTo>
                      <a:pt x="424" y="244"/>
                    </a:lnTo>
                    <a:lnTo>
                      <a:pt x="408" y="218"/>
                    </a:lnTo>
                    <a:lnTo>
                      <a:pt x="388" y="195"/>
                    </a:lnTo>
                    <a:lnTo>
                      <a:pt x="364" y="175"/>
                    </a:lnTo>
                    <a:lnTo>
                      <a:pt x="338" y="159"/>
                    </a:lnTo>
                    <a:lnTo>
                      <a:pt x="309" y="146"/>
                    </a:lnTo>
                    <a:lnTo>
                      <a:pt x="280" y="135"/>
                    </a:lnTo>
                    <a:lnTo>
                      <a:pt x="251" y="127"/>
                    </a:lnTo>
                    <a:lnTo>
                      <a:pt x="221" y="122"/>
                    </a:lnTo>
                    <a:lnTo>
                      <a:pt x="192" y="119"/>
                    </a:lnTo>
                    <a:lnTo>
                      <a:pt x="164" y="117"/>
                    </a:lnTo>
                    <a:lnTo>
                      <a:pt x="139" y="116"/>
                    </a:lnTo>
                    <a:close/>
                    <a:moveTo>
                      <a:pt x="135" y="0"/>
                    </a:moveTo>
                    <a:lnTo>
                      <a:pt x="163" y="1"/>
                    </a:lnTo>
                    <a:lnTo>
                      <a:pt x="195" y="3"/>
                    </a:lnTo>
                    <a:lnTo>
                      <a:pt x="229" y="6"/>
                    </a:lnTo>
                    <a:lnTo>
                      <a:pt x="264" y="12"/>
                    </a:lnTo>
                    <a:lnTo>
                      <a:pt x="300" y="20"/>
                    </a:lnTo>
                    <a:lnTo>
                      <a:pt x="336" y="31"/>
                    </a:lnTo>
                    <a:lnTo>
                      <a:pt x="372" y="46"/>
                    </a:lnTo>
                    <a:lnTo>
                      <a:pt x="407" y="64"/>
                    </a:lnTo>
                    <a:lnTo>
                      <a:pt x="439" y="86"/>
                    </a:lnTo>
                    <a:lnTo>
                      <a:pt x="470" y="113"/>
                    </a:lnTo>
                    <a:lnTo>
                      <a:pt x="496" y="142"/>
                    </a:lnTo>
                    <a:lnTo>
                      <a:pt x="518" y="174"/>
                    </a:lnTo>
                    <a:lnTo>
                      <a:pt x="536" y="207"/>
                    </a:lnTo>
                    <a:lnTo>
                      <a:pt x="550" y="241"/>
                    </a:lnTo>
                    <a:lnTo>
                      <a:pt x="561" y="277"/>
                    </a:lnTo>
                    <a:lnTo>
                      <a:pt x="570" y="312"/>
                    </a:lnTo>
                    <a:lnTo>
                      <a:pt x="575" y="345"/>
                    </a:lnTo>
                    <a:lnTo>
                      <a:pt x="579" y="379"/>
                    </a:lnTo>
                    <a:lnTo>
                      <a:pt x="581" y="410"/>
                    </a:lnTo>
                    <a:lnTo>
                      <a:pt x="582" y="438"/>
                    </a:lnTo>
                    <a:lnTo>
                      <a:pt x="582" y="465"/>
                    </a:lnTo>
                    <a:lnTo>
                      <a:pt x="582" y="465"/>
                    </a:lnTo>
                    <a:lnTo>
                      <a:pt x="582" y="672"/>
                    </a:lnTo>
                    <a:lnTo>
                      <a:pt x="758" y="845"/>
                    </a:lnTo>
                    <a:lnTo>
                      <a:pt x="758" y="812"/>
                    </a:lnTo>
                    <a:lnTo>
                      <a:pt x="760" y="797"/>
                    </a:lnTo>
                    <a:lnTo>
                      <a:pt x="765" y="783"/>
                    </a:lnTo>
                    <a:lnTo>
                      <a:pt x="774" y="771"/>
                    </a:lnTo>
                    <a:lnTo>
                      <a:pt x="876" y="671"/>
                    </a:lnTo>
                    <a:lnTo>
                      <a:pt x="875" y="651"/>
                    </a:lnTo>
                    <a:lnTo>
                      <a:pt x="874" y="629"/>
                    </a:lnTo>
                    <a:lnTo>
                      <a:pt x="875" y="604"/>
                    </a:lnTo>
                    <a:lnTo>
                      <a:pt x="876" y="576"/>
                    </a:lnTo>
                    <a:lnTo>
                      <a:pt x="880" y="545"/>
                    </a:lnTo>
                    <a:lnTo>
                      <a:pt x="885" y="515"/>
                    </a:lnTo>
                    <a:lnTo>
                      <a:pt x="892" y="483"/>
                    </a:lnTo>
                    <a:lnTo>
                      <a:pt x="902" y="451"/>
                    </a:lnTo>
                    <a:lnTo>
                      <a:pt x="915" y="419"/>
                    </a:lnTo>
                    <a:lnTo>
                      <a:pt x="932" y="389"/>
                    </a:lnTo>
                    <a:lnTo>
                      <a:pt x="951" y="360"/>
                    </a:lnTo>
                    <a:lnTo>
                      <a:pt x="975" y="332"/>
                    </a:lnTo>
                    <a:lnTo>
                      <a:pt x="1004" y="307"/>
                    </a:lnTo>
                    <a:lnTo>
                      <a:pt x="1035" y="287"/>
                    </a:lnTo>
                    <a:lnTo>
                      <a:pt x="1069" y="270"/>
                    </a:lnTo>
                    <a:lnTo>
                      <a:pt x="1103" y="257"/>
                    </a:lnTo>
                    <a:lnTo>
                      <a:pt x="1138" y="248"/>
                    </a:lnTo>
                    <a:lnTo>
                      <a:pt x="1171" y="240"/>
                    </a:lnTo>
                    <a:lnTo>
                      <a:pt x="1205" y="235"/>
                    </a:lnTo>
                    <a:lnTo>
                      <a:pt x="1236" y="233"/>
                    </a:lnTo>
                    <a:lnTo>
                      <a:pt x="1264" y="232"/>
                    </a:lnTo>
                    <a:lnTo>
                      <a:pt x="1290" y="232"/>
                    </a:lnTo>
                    <a:lnTo>
                      <a:pt x="1311" y="233"/>
                    </a:lnTo>
                    <a:lnTo>
                      <a:pt x="1327" y="234"/>
                    </a:lnTo>
                    <a:lnTo>
                      <a:pt x="1339" y="236"/>
                    </a:lnTo>
                    <a:lnTo>
                      <a:pt x="1345" y="236"/>
                    </a:lnTo>
                    <a:lnTo>
                      <a:pt x="1359" y="240"/>
                    </a:lnTo>
                    <a:lnTo>
                      <a:pt x="1372" y="249"/>
                    </a:lnTo>
                    <a:lnTo>
                      <a:pt x="1382" y="259"/>
                    </a:lnTo>
                    <a:lnTo>
                      <a:pt x="1389" y="271"/>
                    </a:lnTo>
                    <a:lnTo>
                      <a:pt x="1393" y="286"/>
                    </a:lnTo>
                    <a:lnTo>
                      <a:pt x="1394" y="291"/>
                    </a:lnTo>
                    <a:lnTo>
                      <a:pt x="1395" y="302"/>
                    </a:lnTo>
                    <a:lnTo>
                      <a:pt x="1397" y="319"/>
                    </a:lnTo>
                    <a:lnTo>
                      <a:pt x="1398" y="340"/>
                    </a:lnTo>
                    <a:lnTo>
                      <a:pt x="1398" y="366"/>
                    </a:lnTo>
                    <a:lnTo>
                      <a:pt x="1397" y="394"/>
                    </a:lnTo>
                    <a:lnTo>
                      <a:pt x="1394" y="425"/>
                    </a:lnTo>
                    <a:lnTo>
                      <a:pt x="1390" y="458"/>
                    </a:lnTo>
                    <a:lnTo>
                      <a:pt x="1383" y="492"/>
                    </a:lnTo>
                    <a:lnTo>
                      <a:pt x="1373" y="526"/>
                    </a:lnTo>
                    <a:lnTo>
                      <a:pt x="1360" y="559"/>
                    </a:lnTo>
                    <a:lnTo>
                      <a:pt x="1344" y="593"/>
                    </a:lnTo>
                    <a:lnTo>
                      <a:pt x="1322" y="624"/>
                    </a:lnTo>
                    <a:lnTo>
                      <a:pt x="1297" y="653"/>
                    </a:lnTo>
                    <a:lnTo>
                      <a:pt x="1271" y="677"/>
                    </a:lnTo>
                    <a:lnTo>
                      <a:pt x="1241" y="697"/>
                    </a:lnTo>
                    <a:lnTo>
                      <a:pt x="1211" y="713"/>
                    </a:lnTo>
                    <a:lnTo>
                      <a:pt x="1179" y="725"/>
                    </a:lnTo>
                    <a:lnTo>
                      <a:pt x="1148" y="735"/>
                    </a:lnTo>
                    <a:lnTo>
                      <a:pt x="1115" y="743"/>
                    </a:lnTo>
                    <a:lnTo>
                      <a:pt x="1085" y="748"/>
                    </a:lnTo>
                    <a:lnTo>
                      <a:pt x="1054" y="751"/>
                    </a:lnTo>
                    <a:lnTo>
                      <a:pt x="1027" y="753"/>
                    </a:lnTo>
                    <a:lnTo>
                      <a:pt x="1001" y="753"/>
                    </a:lnTo>
                    <a:lnTo>
                      <a:pt x="977" y="753"/>
                    </a:lnTo>
                    <a:lnTo>
                      <a:pt x="958" y="752"/>
                    </a:lnTo>
                    <a:lnTo>
                      <a:pt x="874" y="836"/>
                    </a:lnTo>
                    <a:lnTo>
                      <a:pt x="874" y="930"/>
                    </a:lnTo>
                    <a:lnTo>
                      <a:pt x="927" y="936"/>
                    </a:lnTo>
                    <a:lnTo>
                      <a:pt x="977" y="945"/>
                    </a:lnTo>
                    <a:lnTo>
                      <a:pt x="1024" y="957"/>
                    </a:lnTo>
                    <a:lnTo>
                      <a:pt x="1069" y="973"/>
                    </a:lnTo>
                    <a:lnTo>
                      <a:pt x="1110" y="992"/>
                    </a:lnTo>
                    <a:lnTo>
                      <a:pt x="1148" y="1013"/>
                    </a:lnTo>
                    <a:lnTo>
                      <a:pt x="1181" y="1036"/>
                    </a:lnTo>
                    <a:lnTo>
                      <a:pt x="1211" y="1061"/>
                    </a:lnTo>
                    <a:lnTo>
                      <a:pt x="1235" y="1090"/>
                    </a:lnTo>
                    <a:lnTo>
                      <a:pt x="1255" y="1119"/>
                    </a:lnTo>
                    <a:lnTo>
                      <a:pt x="1270" y="1150"/>
                    </a:lnTo>
                    <a:lnTo>
                      <a:pt x="1279" y="1183"/>
                    </a:lnTo>
                    <a:lnTo>
                      <a:pt x="1282" y="1218"/>
                    </a:lnTo>
                    <a:lnTo>
                      <a:pt x="1282" y="2956"/>
                    </a:lnTo>
                    <a:lnTo>
                      <a:pt x="1279" y="2990"/>
                    </a:lnTo>
                    <a:lnTo>
                      <a:pt x="1270" y="3023"/>
                    </a:lnTo>
                    <a:lnTo>
                      <a:pt x="1255" y="3054"/>
                    </a:lnTo>
                    <a:lnTo>
                      <a:pt x="1235" y="3085"/>
                    </a:lnTo>
                    <a:lnTo>
                      <a:pt x="1210" y="3112"/>
                    </a:lnTo>
                    <a:lnTo>
                      <a:pt x="1180" y="3138"/>
                    </a:lnTo>
                    <a:lnTo>
                      <a:pt x="1147" y="3161"/>
                    </a:lnTo>
                    <a:lnTo>
                      <a:pt x="1109" y="3183"/>
                    </a:lnTo>
                    <a:lnTo>
                      <a:pt x="1068" y="3201"/>
                    </a:lnTo>
                    <a:lnTo>
                      <a:pt x="1022" y="3217"/>
                    </a:lnTo>
                    <a:lnTo>
                      <a:pt x="974" y="3229"/>
                    </a:lnTo>
                    <a:lnTo>
                      <a:pt x="923" y="3238"/>
                    </a:lnTo>
                    <a:lnTo>
                      <a:pt x="871" y="3243"/>
                    </a:lnTo>
                    <a:lnTo>
                      <a:pt x="816" y="3245"/>
                    </a:lnTo>
                    <a:lnTo>
                      <a:pt x="760" y="3243"/>
                    </a:lnTo>
                    <a:lnTo>
                      <a:pt x="707" y="3238"/>
                    </a:lnTo>
                    <a:lnTo>
                      <a:pt x="657" y="3229"/>
                    </a:lnTo>
                    <a:lnTo>
                      <a:pt x="609" y="3217"/>
                    </a:lnTo>
                    <a:lnTo>
                      <a:pt x="564" y="3201"/>
                    </a:lnTo>
                    <a:lnTo>
                      <a:pt x="523" y="3183"/>
                    </a:lnTo>
                    <a:lnTo>
                      <a:pt x="485" y="3161"/>
                    </a:lnTo>
                    <a:lnTo>
                      <a:pt x="451" y="3138"/>
                    </a:lnTo>
                    <a:lnTo>
                      <a:pt x="421" y="3112"/>
                    </a:lnTo>
                    <a:lnTo>
                      <a:pt x="397" y="3085"/>
                    </a:lnTo>
                    <a:lnTo>
                      <a:pt x="376" y="3054"/>
                    </a:lnTo>
                    <a:lnTo>
                      <a:pt x="362" y="3023"/>
                    </a:lnTo>
                    <a:lnTo>
                      <a:pt x="353" y="2990"/>
                    </a:lnTo>
                    <a:lnTo>
                      <a:pt x="350" y="2956"/>
                    </a:lnTo>
                    <a:lnTo>
                      <a:pt x="350" y="1218"/>
                    </a:lnTo>
                    <a:lnTo>
                      <a:pt x="353" y="1185"/>
                    </a:lnTo>
                    <a:lnTo>
                      <a:pt x="361" y="1152"/>
                    </a:lnTo>
                    <a:lnTo>
                      <a:pt x="374" y="1122"/>
                    </a:lnTo>
                    <a:lnTo>
                      <a:pt x="394" y="1093"/>
                    </a:lnTo>
                    <a:lnTo>
                      <a:pt x="417" y="1065"/>
                    </a:lnTo>
                    <a:lnTo>
                      <a:pt x="444" y="1040"/>
                    </a:lnTo>
                    <a:lnTo>
                      <a:pt x="476" y="1017"/>
                    </a:lnTo>
                    <a:lnTo>
                      <a:pt x="511" y="997"/>
                    </a:lnTo>
                    <a:lnTo>
                      <a:pt x="551" y="978"/>
                    </a:lnTo>
                    <a:lnTo>
                      <a:pt x="594" y="962"/>
                    </a:lnTo>
                    <a:lnTo>
                      <a:pt x="638" y="949"/>
                    </a:lnTo>
                    <a:lnTo>
                      <a:pt x="686" y="939"/>
                    </a:lnTo>
                    <a:lnTo>
                      <a:pt x="483" y="737"/>
                    </a:lnTo>
                    <a:lnTo>
                      <a:pt x="474" y="725"/>
                    </a:lnTo>
                    <a:lnTo>
                      <a:pt x="469" y="711"/>
                    </a:lnTo>
                    <a:lnTo>
                      <a:pt x="467" y="696"/>
                    </a:lnTo>
                    <a:lnTo>
                      <a:pt x="467" y="580"/>
                    </a:lnTo>
                    <a:lnTo>
                      <a:pt x="457" y="580"/>
                    </a:lnTo>
                    <a:lnTo>
                      <a:pt x="445" y="580"/>
                    </a:lnTo>
                    <a:lnTo>
                      <a:pt x="417" y="580"/>
                    </a:lnTo>
                    <a:lnTo>
                      <a:pt x="386" y="578"/>
                    </a:lnTo>
                    <a:lnTo>
                      <a:pt x="352" y="574"/>
                    </a:lnTo>
                    <a:lnTo>
                      <a:pt x="317" y="568"/>
                    </a:lnTo>
                    <a:lnTo>
                      <a:pt x="281" y="559"/>
                    </a:lnTo>
                    <a:lnTo>
                      <a:pt x="246" y="548"/>
                    </a:lnTo>
                    <a:lnTo>
                      <a:pt x="210" y="534"/>
                    </a:lnTo>
                    <a:lnTo>
                      <a:pt x="176" y="516"/>
                    </a:lnTo>
                    <a:lnTo>
                      <a:pt x="143" y="494"/>
                    </a:lnTo>
                    <a:lnTo>
                      <a:pt x="114" y="468"/>
                    </a:lnTo>
                    <a:lnTo>
                      <a:pt x="86" y="437"/>
                    </a:lnTo>
                    <a:lnTo>
                      <a:pt x="64" y="405"/>
                    </a:lnTo>
                    <a:lnTo>
                      <a:pt x="46" y="371"/>
                    </a:lnTo>
                    <a:lnTo>
                      <a:pt x="31" y="334"/>
                    </a:lnTo>
                    <a:lnTo>
                      <a:pt x="20" y="299"/>
                    </a:lnTo>
                    <a:lnTo>
                      <a:pt x="12" y="263"/>
                    </a:lnTo>
                    <a:lnTo>
                      <a:pt x="6" y="228"/>
                    </a:lnTo>
                    <a:lnTo>
                      <a:pt x="3" y="195"/>
                    </a:lnTo>
                    <a:lnTo>
                      <a:pt x="1" y="163"/>
                    </a:lnTo>
                    <a:lnTo>
                      <a:pt x="0" y="134"/>
                    </a:lnTo>
                    <a:lnTo>
                      <a:pt x="1" y="109"/>
                    </a:lnTo>
                    <a:lnTo>
                      <a:pt x="2" y="88"/>
                    </a:lnTo>
                    <a:lnTo>
                      <a:pt x="3" y="71"/>
                    </a:lnTo>
                    <a:lnTo>
                      <a:pt x="5" y="60"/>
                    </a:lnTo>
                    <a:lnTo>
                      <a:pt x="5" y="55"/>
                    </a:lnTo>
                    <a:lnTo>
                      <a:pt x="9" y="40"/>
                    </a:lnTo>
                    <a:lnTo>
                      <a:pt x="17" y="27"/>
                    </a:lnTo>
                    <a:lnTo>
                      <a:pt x="27" y="17"/>
                    </a:lnTo>
                    <a:lnTo>
                      <a:pt x="40" y="9"/>
                    </a:lnTo>
                    <a:lnTo>
                      <a:pt x="55" y="5"/>
                    </a:lnTo>
                    <a:lnTo>
                      <a:pt x="60" y="5"/>
                    </a:lnTo>
                    <a:lnTo>
                      <a:pt x="71" y="3"/>
                    </a:lnTo>
                    <a:lnTo>
                      <a:pt x="88" y="2"/>
                    </a:lnTo>
                    <a:lnTo>
                      <a:pt x="110" y="1"/>
                    </a:lnTo>
                    <a:lnTo>
                      <a:pt x="1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569344" y="5339751"/>
            <a:ext cx="11222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	Снижение объема муниципального долга в 2021 году произошло в связи с проведенной работой по реструктуризации денежных обязательств муниципального образования перед областным бюджетом по бюджетным кредитам, а также в связи с досрочным погашением кредита кредитной организации за счет экономии расходов на обслуживание муниципального долга, образовавшейся в результате привлечения бюджетного кредита в УФК по Курской области на пополнение остатка средств на едином счете бюджета.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3583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A474DEE3-EE0F-4314-9B55-836DC87BC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МУНИЦИПАЛЬНЫЕ ВНУТРЕННИЕ ЗАИМСТВОВАНИЯ МИНИЦИПАЛЬНОГО ОБРАЗОВАНИЯ «ГОРОД КУРСК» В 2020-2021 ГГ.</a:t>
            </a:r>
            <a:endParaRPr lang="ru-RU" sz="2400"/>
          </a:p>
        </p:txBody>
      </p:sp>
      <p:grpSp>
        <p:nvGrpSpPr>
          <p:cNvPr id="66" name="Группа 65"/>
          <p:cNvGrpSpPr/>
          <p:nvPr/>
        </p:nvGrpSpPr>
        <p:grpSpPr>
          <a:xfrm>
            <a:off x="357156" y="1763860"/>
            <a:ext cx="11078594" cy="3041063"/>
            <a:chOff x="917873" y="1850124"/>
            <a:chExt cx="11078594" cy="3041063"/>
          </a:xfrm>
        </p:grpSpPr>
        <p:grpSp>
          <p:nvGrpSpPr>
            <p:cNvPr id="2" name="Группа 94">
              <a:extLst>
                <a:ext uri="{FF2B5EF4-FFF2-40B4-BE49-F238E27FC236}">
                  <a16:creationId xmlns:a16="http://schemas.microsoft.com/office/drawing/2014/main" xmlns="" id="{5A3CF78B-3647-444E-AB9A-0C88BC7C54D2}"/>
                </a:ext>
              </a:extLst>
            </p:cNvPr>
            <p:cNvGrpSpPr/>
            <p:nvPr/>
          </p:nvGrpSpPr>
          <p:grpSpPr>
            <a:xfrm>
              <a:off x="917873" y="3174723"/>
              <a:ext cx="10676029" cy="753181"/>
              <a:chOff x="917873" y="3097415"/>
              <a:chExt cx="10676029" cy="753181"/>
            </a:xfrm>
          </p:grpSpPr>
          <p:sp>
            <p:nvSpPr>
              <p:cNvPr id="139" name="Полилиния: фигура 138">
                <a:extLst>
                  <a:ext uri="{FF2B5EF4-FFF2-40B4-BE49-F238E27FC236}">
                    <a16:creationId xmlns:a16="http://schemas.microsoft.com/office/drawing/2014/main" xmlns="" id="{BD5771FE-8F0C-4A1A-82EB-AD91DFBCEF57}"/>
                  </a:ext>
                </a:extLst>
              </p:cNvPr>
              <p:cNvSpPr/>
              <p:nvPr/>
            </p:nvSpPr>
            <p:spPr>
              <a:xfrm>
                <a:off x="917873" y="3097415"/>
                <a:ext cx="6380394" cy="753181"/>
              </a:xfrm>
              <a:custGeom>
                <a:avLst/>
                <a:gdLst>
                  <a:gd name="connsiteX0" fmla="*/ 0 w 1882954"/>
                  <a:gd name="connsiteY0" fmla="*/ 0 h 753181"/>
                  <a:gd name="connsiteX1" fmla="*/ 1506364 w 1882954"/>
                  <a:gd name="connsiteY1" fmla="*/ 0 h 753181"/>
                  <a:gd name="connsiteX2" fmla="*/ 1882954 w 1882954"/>
                  <a:gd name="connsiteY2" fmla="*/ 376591 h 753181"/>
                  <a:gd name="connsiteX3" fmla="*/ 1506364 w 1882954"/>
                  <a:gd name="connsiteY3" fmla="*/ 753181 h 753181"/>
                  <a:gd name="connsiteX4" fmla="*/ 0 w 1882954"/>
                  <a:gd name="connsiteY4" fmla="*/ 753181 h 753181"/>
                  <a:gd name="connsiteX5" fmla="*/ 376591 w 1882954"/>
                  <a:gd name="connsiteY5" fmla="*/ 376591 h 753181"/>
                  <a:gd name="connsiteX6" fmla="*/ 0 w 1882954"/>
                  <a:gd name="connsiteY6" fmla="*/ 0 h 753181"/>
                  <a:gd name="connsiteX0" fmla="*/ 0 w 1882954"/>
                  <a:gd name="connsiteY0" fmla="*/ 0 h 753181"/>
                  <a:gd name="connsiteX1" fmla="*/ 1506364 w 1882954"/>
                  <a:gd name="connsiteY1" fmla="*/ 0 h 753181"/>
                  <a:gd name="connsiteX2" fmla="*/ 1882954 w 1882954"/>
                  <a:gd name="connsiteY2" fmla="*/ 376591 h 753181"/>
                  <a:gd name="connsiteX3" fmla="*/ 1506364 w 1882954"/>
                  <a:gd name="connsiteY3" fmla="*/ 753181 h 753181"/>
                  <a:gd name="connsiteX4" fmla="*/ 0 w 1882954"/>
                  <a:gd name="connsiteY4" fmla="*/ 753181 h 753181"/>
                  <a:gd name="connsiteX5" fmla="*/ 128656 w 1882954"/>
                  <a:gd name="connsiteY5" fmla="*/ 376591 h 753181"/>
                  <a:gd name="connsiteX6" fmla="*/ 0 w 1882954"/>
                  <a:gd name="connsiteY6" fmla="*/ 0 h 753181"/>
                  <a:gd name="connsiteX0" fmla="*/ 0 w 1668225"/>
                  <a:gd name="connsiteY0" fmla="*/ 0 h 753181"/>
                  <a:gd name="connsiteX1" fmla="*/ 1506364 w 1668225"/>
                  <a:gd name="connsiteY1" fmla="*/ 0 h 753181"/>
                  <a:gd name="connsiteX2" fmla="*/ 1668225 w 1668225"/>
                  <a:gd name="connsiteY2" fmla="*/ 368125 h 753181"/>
                  <a:gd name="connsiteX3" fmla="*/ 1506364 w 1668225"/>
                  <a:gd name="connsiteY3" fmla="*/ 753181 h 753181"/>
                  <a:gd name="connsiteX4" fmla="*/ 0 w 1668225"/>
                  <a:gd name="connsiteY4" fmla="*/ 753181 h 753181"/>
                  <a:gd name="connsiteX5" fmla="*/ 128656 w 1668225"/>
                  <a:gd name="connsiteY5" fmla="*/ 376591 h 753181"/>
                  <a:gd name="connsiteX6" fmla="*/ 0 w 1668225"/>
                  <a:gd name="connsiteY6" fmla="*/ 0 h 753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68225" h="753181">
                    <a:moveTo>
                      <a:pt x="0" y="0"/>
                    </a:moveTo>
                    <a:lnTo>
                      <a:pt x="1506364" y="0"/>
                    </a:lnTo>
                    <a:lnTo>
                      <a:pt x="1668225" y="368125"/>
                    </a:lnTo>
                    <a:lnTo>
                      <a:pt x="1506364" y="753181"/>
                    </a:lnTo>
                    <a:lnTo>
                      <a:pt x="0" y="753181"/>
                    </a:lnTo>
                    <a:lnTo>
                      <a:pt x="128656" y="3765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4607" tIns="42672" rIns="419262" bIns="42672" numCol="1" spcCol="1270" anchor="ctr" anchorCtr="0">
                <a:noAutofit/>
              </a:bodyPr>
              <a:lstStyle/>
              <a:p>
                <a:pPr marL="0" lvl="0" indent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1600" b="1" dirty="0" smtClean="0">
                    <a:solidFill>
                      <a:schemeClr val="bg1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ПОЛУЧЕНИЕ КРЕДИТОВ ОТ КРЕДИТНЫХ ОРГАНИЗАЦИЙ</a:t>
                </a:r>
                <a:endParaRPr lang="en-US" sz="1600" b="1" kern="1200" dirty="0">
                  <a:solidFill>
                    <a:schemeClr val="bg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43" name="Полилиния: фигура 142">
                <a:extLst>
                  <a:ext uri="{FF2B5EF4-FFF2-40B4-BE49-F238E27FC236}">
                    <a16:creationId xmlns:a16="http://schemas.microsoft.com/office/drawing/2014/main" xmlns="" id="{AAC63A70-F19A-4B0C-AC26-B999047C8E82}"/>
                  </a:ext>
                </a:extLst>
              </p:cNvPr>
              <p:cNvSpPr/>
              <p:nvPr/>
            </p:nvSpPr>
            <p:spPr>
              <a:xfrm>
                <a:off x="7332453" y="3097415"/>
                <a:ext cx="2247013" cy="753181"/>
              </a:xfrm>
              <a:custGeom>
                <a:avLst/>
                <a:gdLst>
                  <a:gd name="connsiteX0" fmla="*/ 0 w 1882954"/>
                  <a:gd name="connsiteY0" fmla="*/ 0 h 753181"/>
                  <a:gd name="connsiteX1" fmla="*/ 1506364 w 1882954"/>
                  <a:gd name="connsiteY1" fmla="*/ 0 h 753181"/>
                  <a:gd name="connsiteX2" fmla="*/ 1882954 w 1882954"/>
                  <a:gd name="connsiteY2" fmla="*/ 376591 h 753181"/>
                  <a:gd name="connsiteX3" fmla="*/ 1506364 w 1882954"/>
                  <a:gd name="connsiteY3" fmla="*/ 753181 h 753181"/>
                  <a:gd name="connsiteX4" fmla="*/ 0 w 1882954"/>
                  <a:gd name="connsiteY4" fmla="*/ 753181 h 753181"/>
                  <a:gd name="connsiteX5" fmla="*/ 376591 w 1882954"/>
                  <a:gd name="connsiteY5" fmla="*/ 376591 h 753181"/>
                  <a:gd name="connsiteX6" fmla="*/ 0 w 1882954"/>
                  <a:gd name="connsiteY6" fmla="*/ 0 h 753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2954" h="753181">
                    <a:moveTo>
                      <a:pt x="0" y="0"/>
                    </a:moveTo>
                    <a:lnTo>
                      <a:pt x="1506364" y="0"/>
                    </a:lnTo>
                    <a:lnTo>
                      <a:pt x="1882954" y="376591"/>
                    </a:lnTo>
                    <a:lnTo>
                      <a:pt x="1506364" y="753181"/>
                    </a:lnTo>
                    <a:lnTo>
                      <a:pt x="0" y="753181"/>
                    </a:lnTo>
                    <a:lnTo>
                      <a:pt x="376591" y="3765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4607" tIns="42672" rIns="419262" bIns="42672" numCol="1" spcCol="1270" anchor="ctr" anchorCtr="0">
                <a:noAutofit/>
              </a:bodyPr>
              <a:lstStyle/>
              <a:p>
                <a:pPr marL="0" lvl="0" indent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2400" b="1" kern="1200" dirty="0" smtClean="0">
                    <a:solidFill>
                      <a:schemeClr val="bg1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2 588 319</a:t>
                </a:r>
                <a:endParaRPr lang="en-US" sz="2400" b="1" kern="1200" dirty="0">
                  <a:solidFill>
                    <a:schemeClr val="bg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44" name="Полилиния: фигура 143">
                <a:extLst>
                  <a:ext uri="{FF2B5EF4-FFF2-40B4-BE49-F238E27FC236}">
                    <a16:creationId xmlns:a16="http://schemas.microsoft.com/office/drawing/2014/main" xmlns="" id="{9E72E289-4304-4B35-9335-D3B59D4BE2DC}"/>
                  </a:ext>
                </a:extLst>
              </p:cNvPr>
              <p:cNvSpPr/>
              <p:nvPr/>
            </p:nvSpPr>
            <p:spPr>
              <a:xfrm>
                <a:off x="9391170" y="3097415"/>
                <a:ext cx="2202732" cy="753181"/>
              </a:xfrm>
              <a:custGeom>
                <a:avLst/>
                <a:gdLst>
                  <a:gd name="connsiteX0" fmla="*/ 0 w 1882954"/>
                  <a:gd name="connsiteY0" fmla="*/ 0 h 753181"/>
                  <a:gd name="connsiteX1" fmla="*/ 1506364 w 1882954"/>
                  <a:gd name="connsiteY1" fmla="*/ 0 h 753181"/>
                  <a:gd name="connsiteX2" fmla="*/ 1882954 w 1882954"/>
                  <a:gd name="connsiteY2" fmla="*/ 376591 h 753181"/>
                  <a:gd name="connsiteX3" fmla="*/ 1506364 w 1882954"/>
                  <a:gd name="connsiteY3" fmla="*/ 753181 h 753181"/>
                  <a:gd name="connsiteX4" fmla="*/ 0 w 1882954"/>
                  <a:gd name="connsiteY4" fmla="*/ 753181 h 753181"/>
                  <a:gd name="connsiteX5" fmla="*/ 376591 w 1882954"/>
                  <a:gd name="connsiteY5" fmla="*/ 376591 h 753181"/>
                  <a:gd name="connsiteX6" fmla="*/ 0 w 1882954"/>
                  <a:gd name="connsiteY6" fmla="*/ 0 h 753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2954" h="753181">
                    <a:moveTo>
                      <a:pt x="0" y="0"/>
                    </a:moveTo>
                    <a:lnTo>
                      <a:pt x="1506364" y="0"/>
                    </a:lnTo>
                    <a:lnTo>
                      <a:pt x="1882954" y="376591"/>
                    </a:lnTo>
                    <a:lnTo>
                      <a:pt x="1506364" y="753181"/>
                    </a:lnTo>
                    <a:lnTo>
                      <a:pt x="0" y="753181"/>
                    </a:lnTo>
                    <a:lnTo>
                      <a:pt x="376591" y="3765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4607" tIns="42672" rIns="419262" bIns="42672" numCol="1" spcCol="1270" anchor="ctr" anchorCtr="0">
                <a:noAutofit/>
              </a:bodyPr>
              <a:lstStyle/>
              <a:p>
                <a:pPr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b="1" dirty="0" smtClean="0">
                    <a:solidFill>
                      <a:schemeClr val="bg1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1 160 000</a:t>
                </a:r>
                <a:endParaRPr lang="en-US" sz="2400" b="1" dirty="0">
                  <a:solidFill>
                    <a:schemeClr val="bg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9" name="Group 41">
              <a:extLst>
                <a:ext uri="{FF2B5EF4-FFF2-40B4-BE49-F238E27FC236}">
                  <a16:creationId xmlns:a16="http://schemas.microsoft.com/office/drawing/2014/main" xmlns="" id="{7955E388-67AF-4233-876D-996131F40518}"/>
                </a:ext>
              </a:extLst>
            </p:cNvPr>
            <p:cNvGrpSpPr/>
            <p:nvPr/>
          </p:nvGrpSpPr>
          <p:grpSpPr>
            <a:xfrm>
              <a:off x="9912423" y="1850124"/>
              <a:ext cx="792088" cy="1369765"/>
              <a:chOff x="2570677" y="3717032"/>
              <a:chExt cx="792088" cy="1369765"/>
            </a:xfrm>
          </p:grpSpPr>
          <p:cxnSp>
            <p:nvCxnSpPr>
              <p:cNvPr id="121" name="Straight Connector 42">
                <a:extLst>
                  <a:ext uri="{FF2B5EF4-FFF2-40B4-BE49-F238E27FC236}">
                    <a16:creationId xmlns:a16="http://schemas.microsoft.com/office/drawing/2014/main" xmlns="" id="{49FD7B57-B965-4F9C-A50A-D62434B28860}"/>
                  </a:ext>
                </a:extLst>
              </p:cNvPr>
              <p:cNvCxnSpPr/>
              <p:nvPr/>
            </p:nvCxnSpPr>
            <p:spPr>
              <a:xfrm>
                <a:off x="2966721" y="4366717"/>
                <a:ext cx="0" cy="720080"/>
              </a:xfrm>
              <a:prstGeom prst="line">
                <a:avLst/>
              </a:prstGeom>
              <a:ln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Oval 43">
                <a:extLst>
                  <a:ext uri="{FF2B5EF4-FFF2-40B4-BE49-F238E27FC236}">
                    <a16:creationId xmlns:a16="http://schemas.microsoft.com/office/drawing/2014/main" xmlns="" id="{CEFE3698-3639-44AE-A5A9-C2A8A56FF9FF}"/>
                  </a:ext>
                </a:extLst>
              </p:cNvPr>
              <p:cNvSpPr/>
              <p:nvPr/>
            </p:nvSpPr>
            <p:spPr>
              <a:xfrm>
                <a:off x="2907285" y="4967925"/>
                <a:ext cx="118872" cy="11887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Oval 44">
                <a:extLst>
                  <a:ext uri="{FF2B5EF4-FFF2-40B4-BE49-F238E27FC236}">
                    <a16:creationId xmlns:a16="http://schemas.microsoft.com/office/drawing/2014/main" xmlns="" id="{4AAC53B3-69CD-4B49-812D-8897E9892B9D}"/>
                  </a:ext>
                </a:extLst>
              </p:cNvPr>
              <p:cNvSpPr/>
              <p:nvPr/>
            </p:nvSpPr>
            <p:spPr>
              <a:xfrm>
                <a:off x="2570677" y="3717032"/>
                <a:ext cx="792088" cy="79208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8" name="Группа 57"/>
            <p:cNvGrpSpPr/>
            <p:nvPr/>
          </p:nvGrpSpPr>
          <p:grpSpPr>
            <a:xfrm>
              <a:off x="8192579" y="1850124"/>
              <a:ext cx="792088" cy="1369765"/>
              <a:chOff x="6499245" y="1850124"/>
              <a:chExt cx="792088" cy="1369765"/>
            </a:xfrm>
          </p:grpSpPr>
          <p:cxnSp>
            <p:nvCxnSpPr>
              <p:cNvPr id="127" name="Straight Connector 34">
                <a:extLst>
                  <a:ext uri="{FF2B5EF4-FFF2-40B4-BE49-F238E27FC236}">
                    <a16:creationId xmlns:a16="http://schemas.microsoft.com/office/drawing/2014/main" xmlns="" id="{32442ED3-C86F-42FA-A0E8-9350C99A934F}"/>
                  </a:ext>
                </a:extLst>
              </p:cNvPr>
              <p:cNvCxnSpPr/>
              <p:nvPr/>
            </p:nvCxnSpPr>
            <p:spPr>
              <a:xfrm>
                <a:off x="6895289" y="2499809"/>
                <a:ext cx="0" cy="720080"/>
              </a:xfrm>
              <a:prstGeom prst="line">
                <a:avLst/>
              </a:prstGeom>
              <a:ln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Oval 35">
                <a:extLst>
                  <a:ext uri="{FF2B5EF4-FFF2-40B4-BE49-F238E27FC236}">
                    <a16:creationId xmlns:a16="http://schemas.microsoft.com/office/drawing/2014/main" xmlns="" id="{A131AD58-C4A6-428A-8E00-1258123D617F}"/>
                  </a:ext>
                </a:extLst>
              </p:cNvPr>
              <p:cNvSpPr/>
              <p:nvPr/>
            </p:nvSpPr>
            <p:spPr>
              <a:xfrm>
                <a:off x="6835853" y="3101017"/>
                <a:ext cx="118872" cy="11887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Oval 36">
                <a:extLst>
                  <a:ext uri="{FF2B5EF4-FFF2-40B4-BE49-F238E27FC236}">
                    <a16:creationId xmlns:a16="http://schemas.microsoft.com/office/drawing/2014/main" xmlns="" id="{64E164E9-2159-441D-A650-604F9EF32AE9}"/>
                  </a:ext>
                </a:extLst>
              </p:cNvPr>
              <p:cNvSpPr/>
              <p:nvPr/>
            </p:nvSpPr>
            <p:spPr>
              <a:xfrm>
                <a:off x="6499245" y="1850124"/>
                <a:ext cx="792088" cy="79208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8191500" y="2040466"/>
              <a:ext cx="8064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 smtClean="0">
                  <a:latin typeface="+mj-lt"/>
                </a:rPr>
                <a:t>2020</a:t>
              </a:r>
              <a:endParaRPr lang="ru-RU" sz="2200" dirty="0">
                <a:latin typeface="+mj-lt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9906000" y="2046816"/>
              <a:ext cx="8064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 smtClean="0">
                  <a:latin typeface="+mj-lt"/>
                </a:rPr>
                <a:t>2021</a:t>
              </a:r>
              <a:endParaRPr lang="ru-RU" sz="2200" dirty="0">
                <a:latin typeface="+mj-lt"/>
              </a:endParaRPr>
            </a:p>
          </p:txBody>
        </p:sp>
        <p:grpSp>
          <p:nvGrpSpPr>
            <p:cNvPr id="62" name="Группа 94">
              <a:extLst>
                <a:ext uri="{FF2B5EF4-FFF2-40B4-BE49-F238E27FC236}">
                  <a16:creationId xmlns:a16="http://schemas.microsoft.com/office/drawing/2014/main" xmlns="" id="{5A3CF78B-3647-444E-AB9A-0C88BC7C54D2}"/>
                </a:ext>
              </a:extLst>
            </p:cNvPr>
            <p:cNvGrpSpPr/>
            <p:nvPr/>
          </p:nvGrpSpPr>
          <p:grpSpPr>
            <a:xfrm>
              <a:off x="1320438" y="4138006"/>
              <a:ext cx="10676029" cy="753181"/>
              <a:chOff x="917873" y="3097415"/>
              <a:chExt cx="10676029" cy="753181"/>
            </a:xfrm>
          </p:grpSpPr>
          <p:sp>
            <p:nvSpPr>
              <p:cNvPr id="63" name="Полилиния: фигура 138">
                <a:extLst>
                  <a:ext uri="{FF2B5EF4-FFF2-40B4-BE49-F238E27FC236}">
                    <a16:creationId xmlns:a16="http://schemas.microsoft.com/office/drawing/2014/main" xmlns="" id="{BD5771FE-8F0C-4A1A-82EB-AD91DFBCEF57}"/>
                  </a:ext>
                </a:extLst>
              </p:cNvPr>
              <p:cNvSpPr/>
              <p:nvPr/>
            </p:nvSpPr>
            <p:spPr>
              <a:xfrm>
                <a:off x="917873" y="3097415"/>
                <a:ext cx="6380394" cy="753181"/>
              </a:xfrm>
              <a:custGeom>
                <a:avLst/>
                <a:gdLst>
                  <a:gd name="connsiteX0" fmla="*/ 0 w 1882954"/>
                  <a:gd name="connsiteY0" fmla="*/ 0 h 753181"/>
                  <a:gd name="connsiteX1" fmla="*/ 1506364 w 1882954"/>
                  <a:gd name="connsiteY1" fmla="*/ 0 h 753181"/>
                  <a:gd name="connsiteX2" fmla="*/ 1882954 w 1882954"/>
                  <a:gd name="connsiteY2" fmla="*/ 376591 h 753181"/>
                  <a:gd name="connsiteX3" fmla="*/ 1506364 w 1882954"/>
                  <a:gd name="connsiteY3" fmla="*/ 753181 h 753181"/>
                  <a:gd name="connsiteX4" fmla="*/ 0 w 1882954"/>
                  <a:gd name="connsiteY4" fmla="*/ 753181 h 753181"/>
                  <a:gd name="connsiteX5" fmla="*/ 376591 w 1882954"/>
                  <a:gd name="connsiteY5" fmla="*/ 376591 h 753181"/>
                  <a:gd name="connsiteX6" fmla="*/ 0 w 1882954"/>
                  <a:gd name="connsiteY6" fmla="*/ 0 h 753181"/>
                  <a:gd name="connsiteX0" fmla="*/ 0 w 1882954"/>
                  <a:gd name="connsiteY0" fmla="*/ 0 h 753181"/>
                  <a:gd name="connsiteX1" fmla="*/ 1506364 w 1882954"/>
                  <a:gd name="connsiteY1" fmla="*/ 0 h 753181"/>
                  <a:gd name="connsiteX2" fmla="*/ 1882954 w 1882954"/>
                  <a:gd name="connsiteY2" fmla="*/ 376591 h 753181"/>
                  <a:gd name="connsiteX3" fmla="*/ 1506364 w 1882954"/>
                  <a:gd name="connsiteY3" fmla="*/ 753181 h 753181"/>
                  <a:gd name="connsiteX4" fmla="*/ 0 w 1882954"/>
                  <a:gd name="connsiteY4" fmla="*/ 753181 h 753181"/>
                  <a:gd name="connsiteX5" fmla="*/ 128656 w 1882954"/>
                  <a:gd name="connsiteY5" fmla="*/ 376591 h 753181"/>
                  <a:gd name="connsiteX6" fmla="*/ 0 w 1882954"/>
                  <a:gd name="connsiteY6" fmla="*/ 0 h 753181"/>
                  <a:gd name="connsiteX0" fmla="*/ 0 w 1668225"/>
                  <a:gd name="connsiteY0" fmla="*/ 0 h 753181"/>
                  <a:gd name="connsiteX1" fmla="*/ 1506364 w 1668225"/>
                  <a:gd name="connsiteY1" fmla="*/ 0 h 753181"/>
                  <a:gd name="connsiteX2" fmla="*/ 1668225 w 1668225"/>
                  <a:gd name="connsiteY2" fmla="*/ 368125 h 753181"/>
                  <a:gd name="connsiteX3" fmla="*/ 1506364 w 1668225"/>
                  <a:gd name="connsiteY3" fmla="*/ 753181 h 753181"/>
                  <a:gd name="connsiteX4" fmla="*/ 0 w 1668225"/>
                  <a:gd name="connsiteY4" fmla="*/ 753181 h 753181"/>
                  <a:gd name="connsiteX5" fmla="*/ 128656 w 1668225"/>
                  <a:gd name="connsiteY5" fmla="*/ 376591 h 753181"/>
                  <a:gd name="connsiteX6" fmla="*/ 0 w 1668225"/>
                  <a:gd name="connsiteY6" fmla="*/ 0 h 753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68225" h="753181">
                    <a:moveTo>
                      <a:pt x="0" y="0"/>
                    </a:moveTo>
                    <a:lnTo>
                      <a:pt x="1506364" y="0"/>
                    </a:lnTo>
                    <a:lnTo>
                      <a:pt x="1668225" y="368125"/>
                    </a:lnTo>
                    <a:lnTo>
                      <a:pt x="1506364" y="753181"/>
                    </a:lnTo>
                    <a:lnTo>
                      <a:pt x="0" y="753181"/>
                    </a:lnTo>
                    <a:lnTo>
                      <a:pt x="128656" y="3765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4607" tIns="42672" rIns="419262" bIns="42672" numCol="1" spcCol="1270" anchor="ctr" anchorCtr="0">
                <a:noAutofit/>
              </a:bodyPr>
              <a:lstStyle/>
              <a:p>
                <a:pPr marL="0" lvl="0" indent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1600" b="1" dirty="0" smtClean="0">
                    <a:solidFill>
                      <a:schemeClr val="bg1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ПОГАШЕНИЕ КРЕДИТОВ ОТ КРЕДИТНЫХ ОРГАНИЗАЦИЙ</a:t>
                </a:r>
                <a:endParaRPr lang="en-US" sz="1600" b="1" kern="1200" dirty="0">
                  <a:solidFill>
                    <a:schemeClr val="bg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4" name="Полилиния: фигура 142">
                <a:extLst>
                  <a:ext uri="{FF2B5EF4-FFF2-40B4-BE49-F238E27FC236}">
                    <a16:creationId xmlns:a16="http://schemas.microsoft.com/office/drawing/2014/main" xmlns="" id="{AAC63A70-F19A-4B0C-AC26-B999047C8E82}"/>
                  </a:ext>
                </a:extLst>
              </p:cNvPr>
              <p:cNvSpPr/>
              <p:nvPr/>
            </p:nvSpPr>
            <p:spPr>
              <a:xfrm>
                <a:off x="7180054" y="3097415"/>
                <a:ext cx="2399413" cy="753181"/>
              </a:xfrm>
              <a:custGeom>
                <a:avLst/>
                <a:gdLst>
                  <a:gd name="connsiteX0" fmla="*/ 0 w 1882954"/>
                  <a:gd name="connsiteY0" fmla="*/ 0 h 753181"/>
                  <a:gd name="connsiteX1" fmla="*/ 1506364 w 1882954"/>
                  <a:gd name="connsiteY1" fmla="*/ 0 h 753181"/>
                  <a:gd name="connsiteX2" fmla="*/ 1882954 w 1882954"/>
                  <a:gd name="connsiteY2" fmla="*/ 376591 h 753181"/>
                  <a:gd name="connsiteX3" fmla="*/ 1506364 w 1882954"/>
                  <a:gd name="connsiteY3" fmla="*/ 753181 h 753181"/>
                  <a:gd name="connsiteX4" fmla="*/ 0 w 1882954"/>
                  <a:gd name="connsiteY4" fmla="*/ 753181 h 753181"/>
                  <a:gd name="connsiteX5" fmla="*/ 376591 w 1882954"/>
                  <a:gd name="connsiteY5" fmla="*/ 376591 h 753181"/>
                  <a:gd name="connsiteX6" fmla="*/ 0 w 1882954"/>
                  <a:gd name="connsiteY6" fmla="*/ 0 h 753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2954" h="753181">
                    <a:moveTo>
                      <a:pt x="0" y="0"/>
                    </a:moveTo>
                    <a:lnTo>
                      <a:pt x="1506364" y="0"/>
                    </a:lnTo>
                    <a:lnTo>
                      <a:pt x="1882954" y="376591"/>
                    </a:lnTo>
                    <a:lnTo>
                      <a:pt x="1506364" y="753181"/>
                    </a:lnTo>
                    <a:lnTo>
                      <a:pt x="0" y="753181"/>
                    </a:lnTo>
                    <a:lnTo>
                      <a:pt x="376591" y="3765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4607" tIns="42672" rIns="419262" bIns="42672" numCol="1" spcCol="1270" anchor="ctr" anchorCtr="0">
                <a:noAutofit/>
              </a:bodyPr>
              <a:lstStyle/>
              <a:p>
                <a:pPr marL="0" lvl="0" indent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2400" b="1" kern="1200" dirty="0" smtClean="0">
                    <a:solidFill>
                      <a:schemeClr val="bg1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-2 452 143</a:t>
                </a:r>
                <a:endParaRPr lang="en-US" sz="2400" b="1" kern="1200" dirty="0">
                  <a:solidFill>
                    <a:schemeClr val="bg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5" name="Полилиния: фигура 143">
                <a:extLst>
                  <a:ext uri="{FF2B5EF4-FFF2-40B4-BE49-F238E27FC236}">
                    <a16:creationId xmlns:a16="http://schemas.microsoft.com/office/drawing/2014/main" xmlns="" id="{9E72E289-4304-4B35-9335-D3B59D4BE2DC}"/>
                  </a:ext>
                </a:extLst>
              </p:cNvPr>
              <p:cNvSpPr/>
              <p:nvPr/>
            </p:nvSpPr>
            <p:spPr>
              <a:xfrm>
                <a:off x="9391170" y="3097415"/>
                <a:ext cx="2202732" cy="753181"/>
              </a:xfrm>
              <a:custGeom>
                <a:avLst/>
                <a:gdLst>
                  <a:gd name="connsiteX0" fmla="*/ 0 w 1882954"/>
                  <a:gd name="connsiteY0" fmla="*/ 0 h 753181"/>
                  <a:gd name="connsiteX1" fmla="*/ 1506364 w 1882954"/>
                  <a:gd name="connsiteY1" fmla="*/ 0 h 753181"/>
                  <a:gd name="connsiteX2" fmla="*/ 1882954 w 1882954"/>
                  <a:gd name="connsiteY2" fmla="*/ 376591 h 753181"/>
                  <a:gd name="connsiteX3" fmla="*/ 1506364 w 1882954"/>
                  <a:gd name="connsiteY3" fmla="*/ 753181 h 753181"/>
                  <a:gd name="connsiteX4" fmla="*/ 0 w 1882954"/>
                  <a:gd name="connsiteY4" fmla="*/ 753181 h 753181"/>
                  <a:gd name="connsiteX5" fmla="*/ 376591 w 1882954"/>
                  <a:gd name="connsiteY5" fmla="*/ 376591 h 753181"/>
                  <a:gd name="connsiteX6" fmla="*/ 0 w 1882954"/>
                  <a:gd name="connsiteY6" fmla="*/ 0 h 753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2954" h="753181">
                    <a:moveTo>
                      <a:pt x="0" y="0"/>
                    </a:moveTo>
                    <a:lnTo>
                      <a:pt x="1506364" y="0"/>
                    </a:lnTo>
                    <a:lnTo>
                      <a:pt x="1882954" y="376591"/>
                    </a:lnTo>
                    <a:lnTo>
                      <a:pt x="1506364" y="753181"/>
                    </a:lnTo>
                    <a:lnTo>
                      <a:pt x="0" y="753181"/>
                    </a:lnTo>
                    <a:lnTo>
                      <a:pt x="376591" y="3765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4607" tIns="42672" rIns="419262" bIns="42672" numCol="1" spcCol="1270" anchor="ctr" anchorCtr="0">
                <a:noAutofit/>
              </a:bodyPr>
              <a:lstStyle/>
              <a:p>
                <a:pPr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b="1" dirty="0" smtClean="0">
                    <a:solidFill>
                      <a:schemeClr val="bg1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-946 650</a:t>
                </a:r>
                <a:endParaRPr lang="en-US" sz="2400" b="1" dirty="0">
                  <a:solidFill>
                    <a:schemeClr val="bg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023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C1F52DE-5FAB-4ABD-9FE3-81F2C02E74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9" y="744071"/>
            <a:ext cx="10327340" cy="4975411"/>
          </a:xfrm>
          <a:prstGeom prst="round2DiagRect">
            <a:avLst/>
          </a:prstGeom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613647" y="1070479"/>
            <a:ext cx="89736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Контактная информация</a:t>
            </a:r>
            <a:br>
              <a:rPr lang="ru-RU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Комитет финансов города Курска</a:t>
            </a:r>
          </a:p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город  Курск</a:t>
            </a:r>
          </a:p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ул. Ленина, 1</a:t>
            </a:r>
            <a:b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u="sng" dirty="0" smtClean="0">
                <a:solidFill>
                  <a:schemeClr val="bg1"/>
                </a:solidFill>
                <a:cs typeface="Times New Roman" pitchFamily="18" charset="0"/>
              </a:rPr>
              <a:t>Председатель: </a:t>
            </a:r>
            <a:r>
              <a:rPr lang="ru-RU" dirty="0" err="1" smtClean="0">
                <a:solidFill>
                  <a:schemeClr val="bg1"/>
                </a:solidFill>
                <a:cs typeface="Times New Roman" pitchFamily="18" charset="0"/>
              </a:rPr>
              <a:t>Стекачёв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 Виктор Иванович</a:t>
            </a:r>
            <a:b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факс 8 /4712/70-00-09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e-mail: gorfin@kursktelecom.ru</a:t>
            </a:r>
            <a:b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время приема граждан: </a:t>
            </a:r>
            <a:r>
              <a:rPr lang="ru-RU" dirty="0" err="1" smtClean="0">
                <a:solidFill>
                  <a:schemeClr val="bg1"/>
                </a:solidFill>
                <a:cs typeface="Times New Roman" pitchFamily="18" charset="0"/>
              </a:rPr>
              <a:t>пн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- пт. 9:00-13:00; 14:00-18:00</a:t>
            </a:r>
          </a:p>
          <a:p>
            <a:r>
              <a:rPr lang="ru-RU" u="sng" dirty="0" smtClean="0">
                <a:solidFill>
                  <a:schemeClr val="bg1"/>
                </a:solidFill>
                <a:cs typeface="Times New Roman" pitchFamily="18" charset="0"/>
              </a:rPr>
              <a:t>Контактные телефоны: </a:t>
            </a:r>
          </a:p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Заместитель председателя комитета: Кузнецова Ольга Юрьевна 55-47-80;</a:t>
            </a:r>
          </a:p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И.о. заместитель председателя комитета- начальника отдела планирования доходов: </a:t>
            </a:r>
          </a:p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Бартенева Екатерина Николаевна, 52-12-93;</a:t>
            </a:r>
          </a:p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Начальник бюджетного отдела: </a:t>
            </a:r>
            <a:r>
              <a:rPr lang="ru-RU" dirty="0" err="1" smtClean="0">
                <a:solidFill>
                  <a:schemeClr val="bg1"/>
                </a:solidFill>
                <a:cs typeface="Times New Roman" pitchFamily="18" charset="0"/>
              </a:rPr>
              <a:t>Валиулина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 Вита Рафаиловна, 70-00-01</a:t>
            </a:r>
          </a:p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79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789514" y="1999785"/>
            <a:ext cx="10537194" cy="3155344"/>
            <a:chOff x="755647" y="1635718"/>
            <a:chExt cx="10537194" cy="3155344"/>
          </a:xfrm>
        </p:grpSpPr>
        <p:sp>
          <p:nvSpPr>
            <p:cNvPr id="7" name="Hexagon 4">
              <a:extLst>
                <a:ext uri="{FF2B5EF4-FFF2-40B4-BE49-F238E27FC236}">
                  <a16:creationId xmlns="" xmlns:a16="http://schemas.microsoft.com/office/drawing/2014/main" id="{C8AC89C2-C67A-4E2A-88CE-44E299B7537F}"/>
                </a:ext>
              </a:extLst>
            </p:cNvPr>
            <p:cNvSpPr/>
            <p:nvPr/>
          </p:nvSpPr>
          <p:spPr>
            <a:xfrm>
              <a:off x="5835778" y="2336800"/>
              <a:ext cx="5429629" cy="1032933"/>
            </a:xfrm>
            <a:prstGeom prst="hexagon">
              <a:avLst>
                <a:gd name="adj" fmla="val 38143"/>
                <a:gd name="vf" fmla="val 11547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Hexagon 5">
              <a:extLst>
                <a:ext uri="{FF2B5EF4-FFF2-40B4-BE49-F238E27FC236}">
                  <a16:creationId xmlns="" xmlns:a16="http://schemas.microsoft.com/office/drawing/2014/main" id="{A28E4943-DEC2-4090-A329-203836B3381C}"/>
                </a:ext>
              </a:extLst>
            </p:cNvPr>
            <p:cNvSpPr/>
            <p:nvPr/>
          </p:nvSpPr>
          <p:spPr>
            <a:xfrm>
              <a:off x="5974189" y="2395084"/>
              <a:ext cx="1107279" cy="890080"/>
            </a:xfrm>
            <a:prstGeom prst="hexagon">
              <a:avLst>
                <a:gd name="adj" fmla="val 38143"/>
                <a:gd name="vf" fmla="val 11547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49E1A69C-5CEC-4A27-8C54-2F641548A0F5}"/>
                </a:ext>
              </a:extLst>
            </p:cNvPr>
            <p:cNvSpPr txBox="1"/>
            <p:nvPr/>
          </p:nvSpPr>
          <p:spPr>
            <a:xfrm>
              <a:off x="6959600" y="2673435"/>
              <a:ext cx="4169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cs typeface="Times New Roman" pitchFamily="18" charset="0"/>
                </a:rPr>
                <a:t>Рассмотрение и утверждение бюджета</a:t>
              </a:r>
              <a:endParaRPr lang="ru-RU" dirty="0"/>
            </a:p>
          </p:txBody>
        </p:sp>
        <p:sp>
          <p:nvSpPr>
            <p:cNvPr id="10" name="Hexagon 11">
              <a:extLst>
                <a:ext uri="{FF2B5EF4-FFF2-40B4-BE49-F238E27FC236}">
                  <a16:creationId xmlns="" xmlns:a16="http://schemas.microsoft.com/office/drawing/2014/main" id="{70D6D4FB-51D3-4BBA-A21F-2CD79D901821}"/>
                </a:ext>
              </a:extLst>
            </p:cNvPr>
            <p:cNvSpPr/>
            <p:nvPr/>
          </p:nvSpPr>
          <p:spPr>
            <a:xfrm>
              <a:off x="5835779" y="3672108"/>
              <a:ext cx="5457062" cy="1118954"/>
            </a:xfrm>
            <a:prstGeom prst="hexagon">
              <a:avLst>
                <a:gd name="adj" fmla="val 38143"/>
                <a:gd name="vf" fmla="val 11547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1" name="Hexagon 12">
              <a:extLst>
                <a:ext uri="{FF2B5EF4-FFF2-40B4-BE49-F238E27FC236}">
                  <a16:creationId xmlns="" xmlns:a16="http://schemas.microsoft.com/office/drawing/2014/main" id="{AD3D4DFB-0E30-432D-AF36-55E05ED33DA9}"/>
                </a:ext>
              </a:extLst>
            </p:cNvPr>
            <p:cNvSpPr/>
            <p:nvPr/>
          </p:nvSpPr>
          <p:spPr>
            <a:xfrm>
              <a:off x="5974189" y="3786544"/>
              <a:ext cx="1107279" cy="890080"/>
            </a:xfrm>
            <a:prstGeom prst="hexagon">
              <a:avLst>
                <a:gd name="adj" fmla="val 38143"/>
                <a:gd name="vf" fmla="val 115470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5C302852-B3EF-46E0-BA8E-5223599EFB16}"/>
                </a:ext>
              </a:extLst>
            </p:cNvPr>
            <p:cNvSpPr txBox="1"/>
            <p:nvPr/>
          </p:nvSpPr>
          <p:spPr>
            <a:xfrm>
              <a:off x="6991773" y="3937508"/>
              <a:ext cx="3916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cs typeface="Times New Roman" pitchFamily="18" charset="0"/>
                </a:rPr>
                <a:t>Муниципальный финансовый контроль</a:t>
              </a:r>
              <a:endParaRPr lang="en-US" altLang="ko-KR" dirty="0" smtClean="0">
                <a:cs typeface="Times New Roman" pitchFamily="18" charset="0"/>
              </a:endParaRPr>
            </a:p>
          </p:txBody>
        </p:sp>
        <p:sp>
          <p:nvSpPr>
            <p:cNvPr id="16" name="Hexagon 23">
              <a:extLst>
                <a:ext uri="{FF2B5EF4-FFF2-40B4-BE49-F238E27FC236}">
                  <a16:creationId xmlns="" xmlns:a16="http://schemas.microsoft.com/office/drawing/2014/main" id="{6577D74C-A774-4224-9077-40B8D198FC70}"/>
                </a:ext>
              </a:extLst>
            </p:cNvPr>
            <p:cNvSpPr/>
            <p:nvPr/>
          </p:nvSpPr>
          <p:spPr>
            <a:xfrm flipH="1">
              <a:off x="755647" y="1635718"/>
              <a:ext cx="5256000" cy="1118954"/>
            </a:xfrm>
            <a:prstGeom prst="hexagon">
              <a:avLst>
                <a:gd name="adj" fmla="val 38143"/>
                <a:gd name="vf" fmla="val 11547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Hexagon 24">
              <a:extLst>
                <a:ext uri="{FF2B5EF4-FFF2-40B4-BE49-F238E27FC236}">
                  <a16:creationId xmlns="" xmlns:a16="http://schemas.microsoft.com/office/drawing/2014/main" id="{A417D9CC-75C6-4B70-905B-9379312E83AF}"/>
                </a:ext>
              </a:extLst>
            </p:cNvPr>
            <p:cNvSpPr/>
            <p:nvPr/>
          </p:nvSpPr>
          <p:spPr>
            <a:xfrm flipH="1">
              <a:off x="4787064" y="1750155"/>
              <a:ext cx="1107279" cy="890080"/>
            </a:xfrm>
            <a:prstGeom prst="hexagon">
              <a:avLst>
                <a:gd name="adj" fmla="val 38143"/>
                <a:gd name="vf" fmla="val 115470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4000" b="1" dirty="0">
                <a:solidFill>
                  <a:schemeClr val="bg1"/>
                </a:solidFill>
                <a:latin typeface="Century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1B31EB80-91CC-4ABC-BAB9-0B9D931835D4}"/>
                </a:ext>
              </a:extLst>
            </p:cNvPr>
            <p:cNvSpPr txBox="1"/>
            <p:nvPr/>
          </p:nvSpPr>
          <p:spPr>
            <a:xfrm>
              <a:off x="1011914" y="1992369"/>
              <a:ext cx="37982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cs typeface="Times New Roman" pitchFamily="18" charset="0"/>
                </a:rPr>
                <a:t>Составление проекта бюджета</a:t>
              </a:r>
              <a:endParaRPr lang="ru-RU" dirty="0">
                <a:cs typeface="Times New Roman" pitchFamily="18" charset="0"/>
              </a:endParaRPr>
            </a:p>
          </p:txBody>
        </p:sp>
        <p:sp>
          <p:nvSpPr>
            <p:cNvPr id="19" name="Hexagon 29">
              <a:extLst>
                <a:ext uri="{FF2B5EF4-FFF2-40B4-BE49-F238E27FC236}">
                  <a16:creationId xmlns="" xmlns:a16="http://schemas.microsoft.com/office/drawing/2014/main" id="{911CA4A4-AFC2-49C7-A541-DEEB2681F6B6}"/>
                </a:ext>
              </a:extLst>
            </p:cNvPr>
            <p:cNvSpPr/>
            <p:nvPr/>
          </p:nvSpPr>
          <p:spPr>
            <a:xfrm flipH="1">
              <a:off x="755647" y="2993311"/>
              <a:ext cx="5256000" cy="1118954"/>
            </a:xfrm>
            <a:prstGeom prst="hexagon">
              <a:avLst>
                <a:gd name="adj" fmla="val 38143"/>
                <a:gd name="vf" fmla="val 11547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Hexagon 30">
              <a:extLst>
                <a:ext uri="{FF2B5EF4-FFF2-40B4-BE49-F238E27FC236}">
                  <a16:creationId xmlns="" xmlns:a16="http://schemas.microsoft.com/office/drawing/2014/main" id="{29037CC6-B08D-4276-BCE5-54D3A3D87A6E}"/>
                </a:ext>
              </a:extLst>
            </p:cNvPr>
            <p:cNvSpPr/>
            <p:nvPr/>
          </p:nvSpPr>
          <p:spPr>
            <a:xfrm flipH="1">
              <a:off x="4787064" y="3107748"/>
              <a:ext cx="1107279" cy="890080"/>
            </a:xfrm>
            <a:prstGeom prst="hexagon">
              <a:avLst>
                <a:gd name="adj" fmla="val 38143"/>
                <a:gd name="vf" fmla="val 115470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9B36D8EB-6FAA-4CC7-9386-AB3811D4CAD9}"/>
                </a:ext>
              </a:extLst>
            </p:cNvPr>
            <p:cNvSpPr txBox="1"/>
            <p:nvPr/>
          </p:nvSpPr>
          <p:spPr>
            <a:xfrm>
              <a:off x="970258" y="3334573"/>
              <a:ext cx="37982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cs typeface="Times New Roman" pitchFamily="18" charset="0"/>
                </a:rPr>
                <a:t>Исполнение бюджета</a:t>
              </a:r>
            </a:p>
          </p:txBody>
        </p:sp>
      </p:grp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463AD632-6A57-49E8-B05E-2BC03665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" y="1083733"/>
            <a:ext cx="11905488" cy="384354"/>
          </a:xfrm>
        </p:spPr>
        <p:txBody>
          <a:bodyPr/>
          <a:lstStyle/>
          <a:p>
            <a:pPr algn="ctr"/>
            <a:r>
              <a:rPr lang="ru-RU" dirty="0" smtClean="0"/>
              <a:t>СТАДИИ БЮДЖЕТА</a:t>
            </a:r>
            <a: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/>
            </a:r>
            <a:b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</a:br>
            <a:endParaRPr lang="ru-RU" dirty="0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xmlns="" id="{1ABAFA33-BC33-478E-9AA0-E61146837E77}"/>
              </a:ext>
            </a:extLst>
          </p:cNvPr>
          <p:cNvSpPr txBox="1">
            <a:spLocks/>
          </p:cNvSpPr>
          <p:nvPr/>
        </p:nvSpPr>
        <p:spPr>
          <a:xfrm>
            <a:off x="5125197" y="2307513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>
                <a:solidFill>
                  <a:schemeClr val="bg1"/>
                </a:solidFill>
                <a:latin typeface="+mj-lt"/>
                <a:cs typeface="Arial" pitchFamily="34" charset="0"/>
              </a:rPr>
              <a:t>1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xmlns="" id="{15324C34-4186-42FF-999A-247C18D6CD4C}"/>
              </a:ext>
            </a:extLst>
          </p:cNvPr>
          <p:cNvSpPr txBox="1">
            <a:spLocks/>
          </p:cNvSpPr>
          <p:nvPr/>
        </p:nvSpPr>
        <p:spPr>
          <a:xfrm>
            <a:off x="6335931" y="2917291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>
                <a:solidFill>
                  <a:schemeClr val="bg1"/>
                </a:solidFill>
                <a:latin typeface="+mj-lt"/>
                <a:cs typeface="Arial" pitchFamily="34" charset="0"/>
              </a:rPr>
              <a:t>2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xmlns="" id="{765BD682-06F9-4830-8B3A-58467BC03C21}"/>
              </a:ext>
            </a:extLst>
          </p:cNvPr>
          <p:cNvSpPr txBox="1">
            <a:spLocks/>
          </p:cNvSpPr>
          <p:nvPr/>
        </p:nvSpPr>
        <p:spPr>
          <a:xfrm>
            <a:off x="5159064" y="3662534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>
                <a:solidFill>
                  <a:schemeClr val="bg1"/>
                </a:solidFill>
                <a:latin typeface="+mj-lt"/>
                <a:cs typeface="Arial" pitchFamily="34" charset="0"/>
              </a:rPr>
              <a:t>3</a:t>
            </a: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xmlns="" id="{45A84089-2130-473E-AB33-627583E384C8}"/>
              </a:ext>
            </a:extLst>
          </p:cNvPr>
          <p:cNvSpPr txBox="1">
            <a:spLocks/>
          </p:cNvSpPr>
          <p:nvPr/>
        </p:nvSpPr>
        <p:spPr>
          <a:xfrm>
            <a:off x="6323879" y="4339513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>
                <a:solidFill>
                  <a:schemeClr val="bg1"/>
                </a:solidFill>
                <a:latin typeface="+mj-lt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425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BC1F52DE-5FAB-4ABD-9FE3-81F2C02E74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2692"/>
            <a:ext cx="12192000" cy="3888975"/>
          </a:xfrm>
          <a:prstGeom prst="rect">
            <a:avLst/>
          </a:prstGeom>
          <a:ln>
            <a:noFill/>
          </a:ln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112FCAF-875D-4788-9F4B-C1518A52DBC3}"/>
              </a:ext>
            </a:extLst>
          </p:cNvPr>
          <p:cNvSpPr/>
          <p:nvPr/>
        </p:nvSpPr>
        <p:spPr>
          <a:xfrm>
            <a:off x="1782460" y="2494806"/>
            <a:ext cx="8609152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СПАСИБО, ЧТО ПОСЕТИЛИ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  <a:latin typeface="+mj-lt"/>
              </a:rPr>
              <a:t> ИНФОРМАЦИОННЫЙ РЕСУРС 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  <a:latin typeface="+mj-lt"/>
              </a:rPr>
              <a:t>«БЮДЖЕТ ДЛЯ ГРАЖДАН»!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382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человек, компьютер, женщина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ACF42FD6-36A3-461B-81A6-227EB7C894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22" b="12222"/>
          <a:stretch>
            <a:fillRect/>
          </a:stretch>
        </p:blipFill>
        <p:spPr/>
      </p:pic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41414636-CE8E-465F-BFEE-0671819A6847}"/>
              </a:ext>
            </a:extLst>
          </p:cNvPr>
          <p:cNvSpPr/>
          <p:nvPr/>
        </p:nvSpPr>
        <p:spPr>
          <a:xfrm>
            <a:off x="6204824" y="4818045"/>
            <a:ext cx="440465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D25C89B9-7A78-479F-9318-CA2484706F89}"/>
              </a:ext>
            </a:extLst>
          </p:cNvPr>
          <p:cNvSpPr/>
          <p:nvPr/>
        </p:nvSpPr>
        <p:spPr>
          <a:xfrm>
            <a:off x="1" y="1802675"/>
            <a:ext cx="6643219" cy="3038475"/>
          </a:xfrm>
          <a:custGeom>
            <a:avLst/>
            <a:gdLst>
              <a:gd name="connsiteX0" fmla="*/ 0 w 6643219"/>
              <a:gd name="connsiteY0" fmla="*/ 0 h 2821648"/>
              <a:gd name="connsiteX1" fmla="*/ 5465335 w 6643219"/>
              <a:gd name="connsiteY1" fmla="*/ 0 h 2821648"/>
              <a:gd name="connsiteX2" fmla="*/ 6643219 w 6643219"/>
              <a:gd name="connsiteY2" fmla="*/ 2821648 h 2821648"/>
              <a:gd name="connsiteX3" fmla="*/ 0 w 6643219"/>
              <a:gd name="connsiteY3" fmla="*/ 2821648 h 2821648"/>
              <a:gd name="connsiteX4" fmla="*/ 0 w 6643219"/>
              <a:gd name="connsiteY4" fmla="*/ 0 h 282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3219" h="2821648">
                <a:moveTo>
                  <a:pt x="0" y="0"/>
                </a:moveTo>
                <a:lnTo>
                  <a:pt x="5465335" y="0"/>
                </a:lnTo>
                <a:lnTo>
                  <a:pt x="6643219" y="2821648"/>
                </a:lnTo>
                <a:lnTo>
                  <a:pt x="0" y="28216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="" xmlns:a16="http://schemas.microsoft.com/office/drawing/2014/main" id="{7BA77E3E-F038-4820-B2B7-A1DE2AC78C44}"/>
              </a:ext>
            </a:extLst>
          </p:cNvPr>
          <p:cNvSpPr/>
          <p:nvPr/>
        </p:nvSpPr>
        <p:spPr>
          <a:xfrm>
            <a:off x="-36904" y="3185578"/>
            <a:ext cx="6150643" cy="277830"/>
          </a:xfrm>
          <a:custGeom>
            <a:avLst/>
            <a:gdLst>
              <a:gd name="connsiteX0" fmla="*/ 0 w 2198246"/>
              <a:gd name="connsiteY0" fmla="*/ 0 h 252000"/>
              <a:gd name="connsiteX1" fmla="*/ 2198246 w 2198246"/>
              <a:gd name="connsiteY1" fmla="*/ 0 h 252000"/>
              <a:gd name="connsiteX2" fmla="*/ 2198246 w 2198246"/>
              <a:gd name="connsiteY2" fmla="*/ 252000 h 252000"/>
              <a:gd name="connsiteX3" fmla="*/ 0 w 2198246"/>
              <a:gd name="connsiteY3" fmla="*/ 252000 h 252000"/>
              <a:gd name="connsiteX4" fmla="*/ 0 w 2198246"/>
              <a:gd name="connsiteY4" fmla="*/ 0 h 252000"/>
              <a:gd name="connsiteX0" fmla="*/ 0 w 2258536"/>
              <a:gd name="connsiteY0" fmla="*/ 0 h 252000"/>
              <a:gd name="connsiteX1" fmla="*/ 219824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58536"/>
              <a:gd name="connsiteY0" fmla="*/ 0 h 252000"/>
              <a:gd name="connsiteX1" fmla="*/ 213795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43463"/>
              <a:gd name="connsiteY0" fmla="*/ 0 h 252000"/>
              <a:gd name="connsiteX1" fmla="*/ 2137956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38480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6350 h 258350"/>
              <a:gd name="connsiteX1" fmla="*/ 2148005 w 2243463"/>
              <a:gd name="connsiteY1" fmla="*/ 0 h 258350"/>
              <a:gd name="connsiteX2" fmla="*/ 2243463 w 2243463"/>
              <a:gd name="connsiteY2" fmla="*/ 248302 h 258350"/>
              <a:gd name="connsiteX3" fmla="*/ 0 w 2243463"/>
              <a:gd name="connsiteY3" fmla="*/ 258350 h 258350"/>
              <a:gd name="connsiteX4" fmla="*/ 0 w 2243463"/>
              <a:gd name="connsiteY4" fmla="*/ 6350 h 258350"/>
              <a:gd name="connsiteX0" fmla="*/ 0 w 2284524"/>
              <a:gd name="connsiteY0" fmla="*/ 6350 h 258350"/>
              <a:gd name="connsiteX1" fmla="*/ 2148005 w 2284524"/>
              <a:gd name="connsiteY1" fmla="*/ 0 h 258350"/>
              <a:gd name="connsiteX2" fmla="*/ 2284524 w 2284524"/>
              <a:gd name="connsiteY2" fmla="*/ 248302 h 258350"/>
              <a:gd name="connsiteX3" fmla="*/ 0 w 2284524"/>
              <a:gd name="connsiteY3" fmla="*/ 258350 h 258350"/>
              <a:gd name="connsiteX4" fmla="*/ 0 w 2284524"/>
              <a:gd name="connsiteY4" fmla="*/ 6350 h 258350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183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19547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75322"/>
              <a:gd name="connsiteY0" fmla="*/ 9881 h 261881"/>
              <a:gd name="connsiteX1" fmla="*/ 2119547 w 2275322"/>
              <a:gd name="connsiteY1" fmla="*/ 0 h 261881"/>
              <a:gd name="connsiteX2" fmla="*/ 2275322 w 2275322"/>
              <a:gd name="connsiteY2" fmla="*/ 255363 h 261881"/>
              <a:gd name="connsiteX3" fmla="*/ 0 w 2275322"/>
              <a:gd name="connsiteY3" fmla="*/ 261881 h 261881"/>
              <a:gd name="connsiteX4" fmla="*/ 0 w 2275322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5363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2384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25830 h 277830"/>
              <a:gd name="connsiteX1" fmla="*/ 2225225 w 2266120"/>
              <a:gd name="connsiteY1" fmla="*/ 0 h 277830"/>
              <a:gd name="connsiteX2" fmla="*/ 2266120 w 2266120"/>
              <a:gd name="connsiteY2" fmla="*/ 268333 h 277830"/>
              <a:gd name="connsiteX3" fmla="*/ 0 w 2266120"/>
              <a:gd name="connsiteY3" fmla="*/ 277830 h 277830"/>
              <a:gd name="connsiteX4" fmla="*/ 0 w 2266120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4148"/>
              <a:gd name="connsiteY0" fmla="*/ 25830 h 277830"/>
              <a:gd name="connsiteX1" fmla="*/ 22252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  <a:gd name="connsiteX0" fmla="*/ 0 w 2264148"/>
              <a:gd name="connsiteY0" fmla="*/ 25830 h 277830"/>
              <a:gd name="connsiteX1" fmla="*/ 22265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148" h="277830">
                <a:moveTo>
                  <a:pt x="0" y="25830"/>
                </a:moveTo>
                <a:lnTo>
                  <a:pt x="2226525" y="0"/>
                </a:lnTo>
                <a:lnTo>
                  <a:pt x="2264148" y="268333"/>
                </a:lnTo>
                <a:lnTo>
                  <a:pt x="0" y="277830"/>
                </a:lnTo>
                <a:lnTo>
                  <a:pt x="0" y="258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ABCB68E3-4E63-4297-A336-9092EF25B0A2}"/>
              </a:ext>
            </a:extLst>
          </p:cNvPr>
          <p:cNvSpPr/>
          <p:nvPr/>
        </p:nvSpPr>
        <p:spPr>
          <a:xfrm>
            <a:off x="688461" y="2540796"/>
            <a:ext cx="4763589" cy="156966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ЧТО ТАКОЕ ИСПОЛНЕНИЕ БЮДЖЕТА?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336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01BF12C8-EE47-4249-B45F-574CE3E5D0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3989" y="1745572"/>
            <a:ext cx="5334840" cy="2276095"/>
          </a:xfrm>
        </p:spPr>
        <p:txBody>
          <a:bodyPr/>
          <a:lstStyle/>
          <a:p>
            <a:pPr algn="ctr"/>
            <a:r>
              <a:rPr lang="ru-RU" sz="1800" b="1" dirty="0" smtClean="0">
                <a:latin typeface="+mj-lt"/>
                <a:cs typeface="Times New Roman" pitchFamily="18" charset="0"/>
              </a:rPr>
              <a:t>ИСПОЛНЕНИЕ БЮДЖЕТА </a:t>
            </a:r>
          </a:p>
          <a:p>
            <a:pPr algn="ctr"/>
            <a:endParaRPr lang="ru-RU" sz="1800" b="1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ru-RU" dirty="0" smtClean="0">
                <a:cs typeface="Times New Roman" pitchFamily="18" charset="0"/>
              </a:rPr>
              <a:t>процесс сбора и учета доходов и осуществление расходов на основе сводной бюджетной росписи и кассового плана. </a:t>
            </a:r>
          </a:p>
          <a:p>
            <a:pPr algn="just"/>
            <a:endParaRPr lang="ru-RU" dirty="0" smtClean="0">
              <a:cs typeface="Times New Roman" pitchFamily="18" charset="0"/>
            </a:endParaRPr>
          </a:p>
          <a:p>
            <a:pPr algn="just"/>
            <a:r>
              <a:rPr lang="ru-RU" dirty="0" smtClean="0">
                <a:cs typeface="Times New Roman" pitchFamily="18" charset="0"/>
              </a:rPr>
              <a:t>Исполнение бюджета – это этап бюджетного процесса, который начинается с момента утверждения решения о бюджете законодательным (представительным) органом муниципального образования и продолжается в течение финансового года. </a:t>
            </a:r>
          </a:p>
        </p:txBody>
      </p:sp>
      <p:pic>
        <p:nvPicPr>
          <p:cNvPr id="12" name="Рисунок 11" descr="contain_1260x1000.jp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/>
          <a:srcRect l="20370" r="203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2306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minfin-deklaraczii-obyazanyi-sdavat-vse.jp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/>
          <a:srcRect l="18837" r="18837"/>
          <a:stretch>
            <a:fillRect/>
          </a:stretch>
        </p:blipFill>
        <p:spPr>
          <a:xfrm>
            <a:off x="0" y="0"/>
            <a:ext cx="6096000" cy="6858000"/>
          </a:xfrm>
        </p:spPr>
      </p:pic>
      <p:sp>
        <p:nvSpPr>
          <p:cNvPr id="11" name="Текст 5">
            <a:extLst>
              <a:ext uri="{FF2B5EF4-FFF2-40B4-BE49-F238E27FC236}">
                <a16:creationId xmlns="" xmlns:a16="http://schemas.microsoft.com/office/drawing/2014/main" id="{01BF12C8-EE47-4249-B45F-574CE3E5D0B8}"/>
              </a:ext>
            </a:extLst>
          </p:cNvPr>
          <p:cNvSpPr txBox="1">
            <a:spLocks/>
          </p:cNvSpPr>
          <p:nvPr/>
        </p:nvSpPr>
        <p:spPr>
          <a:xfrm>
            <a:off x="6405257" y="636439"/>
            <a:ext cx="5334840" cy="46192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ОСНОВНЫЕ ЭТАПЫ ИСПОЛНЕНИЯ БЮДЖЕТА: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исполнение бюджета по доходам (обеспечение полного и своевременного поступления в бюджет налогов, сборов, доходов от использования имущества и других обязательных платежей, в соответствии с утвержденными бюджетными назначениями);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исполнение бюджета по расходам (обеспечение последовательного финансирования мероприятий, предусмотренных решением о бюджете, в пределах утвержденных сумм с целью исполнения принятых муниципальным образованием расходных обязательств).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Составление и утверждение отчета об исполнении бюджета является важной формой контроля за исполнением бюджета. Годовой отчет об исполнении бюджета города Курска представляется на  рассмотрение в Курское городское Собрание. По результатам рассмотрения отчета депутаты Курского городского Собрания принимают решение об утверждении.</a:t>
            </a:r>
          </a:p>
        </p:txBody>
      </p:sp>
    </p:spTree>
    <p:extLst>
      <p:ext uri="{BB962C8B-B14F-4D97-AF65-F5344CB8AC3E}">
        <p14:creationId xmlns:p14="http://schemas.microsoft.com/office/powerpoint/2010/main" val="82306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8">
            <a:extLst>
              <a:ext uri="{FF2B5EF4-FFF2-40B4-BE49-F238E27FC236}">
                <a16:creationId xmlns="" xmlns:a16="http://schemas.microsoft.com/office/drawing/2014/main" id="{80685417-3F23-41A3-9F1C-7376274612E8}"/>
              </a:ext>
            </a:extLst>
          </p:cNvPr>
          <p:cNvSpPr/>
          <p:nvPr/>
        </p:nvSpPr>
        <p:spPr>
          <a:xfrm>
            <a:off x="515938" y="2796047"/>
            <a:ext cx="4366834" cy="18741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7">
            <a:extLst>
              <a:ext uri="{FF2B5EF4-FFF2-40B4-BE49-F238E27FC236}">
                <a16:creationId xmlns="" xmlns:a16="http://schemas.microsoft.com/office/drawing/2014/main" id="{6DF07437-FD51-4A11-9A5E-3B112D5BF500}"/>
              </a:ext>
            </a:extLst>
          </p:cNvPr>
          <p:cNvSpPr/>
          <p:nvPr/>
        </p:nvSpPr>
        <p:spPr>
          <a:xfrm>
            <a:off x="7306194" y="2786920"/>
            <a:ext cx="4369869" cy="18722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Group 60">
            <a:extLst>
              <a:ext uri="{FF2B5EF4-FFF2-40B4-BE49-F238E27FC236}">
                <a16:creationId xmlns="" xmlns:a16="http://schemas.microsoft.com/office/drawing/2014/main" id="{20EA24C2-E6FC-4848-9E71-B78511C55A4C}"/>
              </a:ext>
            </a:extLst>
          </p:cNvPr>
          <p:cNvGrpSpPr/>
          <p:nvPr/>
        </p:nvGrpSpPr>
        <p:grpSpPr>
          <a:xfrm>
            <a:off x="4482962" y="2080481"/>
            <a:ext cx="1442330" cy="3313016"/>
            <a:chOff x="2950590" y="2204216"/>
            <a:chExt cx="1442330" cy="3313016"/>
          </a:xfrm>
        </p:grpSpPr>
        <p:sp>
          <p:nvSpPr>
            <p:cNvPr id="9" name="Up-Down Arrow 47">
              <a:extLst>
                <a:ext uri="{FF2B5EF4-FFF2-40B4-BE49-F238E27FC236}">
                  <a16:creationId xmlns="" xmlns:a16="http://schemas.microsoft.com/office/drawing/2014/main" id="{D94EA5B1-1B6D-4D78-AED8-EE08A27AE94E}"/>
                </a:ext>
              </a:extLst>
            </p:cNvPr>
            <p:cNvSpPr/>
            <p:nvPr/>
          </p:nvSpPr>
          <p:spPr>
            <a:xfrm>
              <a:off x="2950590" y="2204864"/>
              <a:ext cx="1440160" cy="3312368"/>
            </a:xfrm>
            <a:prstGeom prst="upDown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Up-Down Arrow 45">
              <a:extLst>
                <a:ext uri="{FF2B5EF4-FFF2-40B4-BE49-F238E27FC236}">
                  <a16:creationId xmlns="" xmlns:a16="http://schemas.microsoft.com/office/drawing/2014/main" id="{D9C4E09F-4DA1-4F41-91D0-86BF2B9355F7}"/>
                </a:ext>
              </a:extLst>
            </p:cNvPr>
            <p:cNvSpPr/>
            <p:nvPr/>
          </p:nvSpPr>
          <p:spPr>
            <a:xfrm>
              <a:off x="2952760" y="2204216"/>
              <a:ext cx="720080" cy="2592288"/>
            </a:xfrm>
            <a:custGeom>
              <a:avLst/>
              <a:gdLst/>
              <a:ahLst/>
              <a:cxnLst/>
              <a:rect l="l" t="t" r="r" b="b"/>
              <a:pathLst>
                <a:path w="720080" h="2592288">
                  <a:moveTo>
                    <a:pt x="720080" y="0"/>
                  </a:moveTo>
                  <a:lnTo>
                    <a:pt x="720080" y="720080"/>
                  </a:lnTo>
                  <a:lnTo>
                    <a:pt x="720080" y="2592288"/>
                  </a:lnTo>
                  <a:lnTo>
                    <a:pt x="360040" y="2592288"/>
                  </a:lnTo>
                  <a:lnTo>
                    <a:pt x="360040" y="720080"/>
                  </a:lnTo>
                  <a:lnTo>
                    <a:pt x="0" y="7200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Up-Down Arrow 45">
              <a:extLst>
                <a:ext uri="{FF2B5EF4-FFF2-40B4-BE49-F238E27FC236}">
                  <a16:creationId xmlns="" xmlns:a16="http://schemas.microsoft.com/office/drawing/2014/main" id="{D66DAB4F-0963-4FB0-8B50-D4256533801C}"/>
                </a:ext>
              </a:extLst>
            </p:cNvPr>
            <p:cNvSpPr/>
            <p:nvPr/>
          </p:nvSpPr>
          <p:spPr>
            <a:xfrm>
              <a:off x="3672840" y="2213742"/>
              <a:ext cx="720080" cy="720080"/>
            </a:xfrm>
            <a:custGeom>
              <a:avLst/>
              <a:gdLst/>
              <a:ahLst/>
              <a:cxnLst/>
              <a:rect l="l" t="t" r="r" b="b"/>
              <a:pathLst>
                <a:path w="720080" h="720080">
                  <a:moveTo>
                    <a:pt x="0" y="0"/>
                  </a:moveTo>
                  <a:lnTo>
                    <a:pt x="720080" y="720080"/>
                  </a:lnTo>
                  <a:lnTo>
                    <a:pt x="360040" y="720080"/>
                  </a:lnTo>
                  <a:lnTo>
                    <a:pt x="0" y="72008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Group 66">
            <a:extLst>
              <a:ext uri="{FF2B5EF4-FFF2-40B4-BE49-F238E27FC236}">
                <a16:creationId xmlns="" xmlns:a16="http://schemas.microsoft.com/office/drawing/2014/main" id="{E8014414-78BC-43A4-8BD4-D431A7649B3C}"/>
              </a:ext>
            </a:extLst>
          </p:cNvPr>
          <p:cNvGrpSpPr/>
          <p:nvPr/>
        </p:nvGrpSpPr>
        <p:grpSpPr>
          <a:xfrm>
            <a:off x="6248388" y="2066840"/>
            <a:ext cx="1440160" cy="3312368"/>
            <a:chOff x="4716016" y="2204864"/>
            <a:chExt cx="1440160" cy="3312368"/>
          </a:xfrm>
        </p:grpSpPr>
        <p:sp>
          <p:nvSpPr>
            <p:cNvPr id="13" name="Up-Down Arrow 52">
              <a:extLst>
                <a:ext uri="{FF2B5EF4-FFF2-40B4-BE49-F238E27FC236}">
                  <a16:creationId xmlns="" xmlns:a16="http://schemas.microsoft.com/office/drawing/2014/main" id="{445B30A0-24D5-4797-99F2-44C8DC2D7DFF}"/>
                </a:ext>
              </a:extLst>
            </p:cNvPr>
            <p:cNvSpPr/>
            <p:nvPr/>
          </p:nvSpPr>
          <p:spPr>
            <a:xfrm>
              <a:off x="4716016" y="2204864"/>
              <a:ext cx="1440160" cy="3312368"/>
            </a:xfrm>
            <a:prstGeom prst="upDown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Up-Down Arrow 46">
              <a:extLst>
                <a:ext uri="{FF2B5EF4-FFF2-40B4-BE49-F238E27FC236}">
                  <a16:creationId xmlns="" xmlns:a16="http://schemas.microsoft.com/office/drawing/2014/main" id="{5C604238-ECDC-4598-95BC-03E4D850F3B0}"/>
                </a:ext>
              </a:extLst>
            </p:cNvPr>
            <p:cNvSpPr/>
            <p:nvPr/>
          </p:nvSpPr>
          <p:spPr>
            <a:xfrm>
              <a:off x="4716016" y="2920181"/>
              <a:ext cx="728958" cy="2592288"/>
            </a:xfrm>
            <a:custGeom>
              <a:avLst/>
              <a:gdLst/>
              <a:ahLst/>
              <a:cxnLst/>
              <a:rect l="l" t="t" r="r" b="b"/>
              <a:pathLst>
                <a:path w="728958" h="2592288">
                  <a:moveTo>
                    <a:pt x="360040" y="0"/>
                  </a:moveTo>
                  <a:lnTo>
                    <a:pt x="720080" y="0"/>
                  </a:lnTo>
                  <a:lnTo>
                    <a:pt x="720080" y="1872208"/>
                  </a:lnTo>
                  <a:lnTo>
                    <a:pt x="728958" y="1872208"/>
                  </a:lnTo>
                  <a:lnTo>
                    <a:pt x="728958" y="2583410"/>
                  </a:lnTo>
                  <a:lnTo>
                    <a:pt x="720080" y="2592288"/>
                  </a:lnTo>
                  <a:lnTo>
                    <a:pt x="0" y="1872208"/>
                  </a:lnTo>
                  <a:lnTo>
                    <a:pt x="360040" y="1872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Up-Down Arrow 46">
              <a:extLst>
                <a:ext uri="{FF2B5EF4-FFF2-40B4-BE49-F238E27FC236}">
                  <a16:creationId xmlns="" xmlns:a16="http://schemas.microsoft.com/office/drawing/2014/main" id="{E39E97F3-2CE0-4266-B033-990C9BC7663D}"/>
                </a:ext>
              </a:extLst>
            </p:cNvPr>
            <p:cNvSpPr/>
            <p:nvPr/>
          </p:nvSpPr>
          <p:spPr>
            <a:xfrm>
              <a:off x="5427218" y="2916318"/>
              <a:ext cx="728958" cy="2592288"/>
            </a:xfrm>
            <a:custGeom>
              <a:avLst/>
              <a:gdLst/>
              <a:ahLst/>
              <a:cxnLst/>
              <a:rect l="l" t="t" r="r" b="b"/>
              <a:pathLst>
                <a:path w="728958" h="2592288">
                  <a:moveTo>
                    <a:pt x="0" y="0"/>
                  </a:moveTo>
                  <a:lnTo>
                    <a:pt x="8878" y="0"/>
                  </a:lnTo>
                  <a:lnTo>
                    <a:pt x="8878" y="1872208"/>
                  </a:lnTo>
                  <a:lnTo>
                    <a:pt x="368918" y="1872208"/>
                  </a:lnTo>
                  <a:lnTo>
                    <a:pt x="728958" y="1872208"/>
                  </a:lnTo>
                  <a:lnTo>
                    <a:pt x="8878" y="2592288"/>
                  </a:lnTo>
                  <a:lnTo>
                    <a:pt x="0" y="258341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11DAC48-1F05-4643-9828-AC0712A4FDC3}"/>
              </a:ext>
            </a:extLst>
          </p:cNvPr>
          <p:cNvSpPr txBox="1"/>
          <p:nvPr/>
        </p:nvSpPr>
        <p:spPr>
          <a:xfrm>
            <a:off x="629395" y="2926487"/>
            <a:ext cx="4232704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Участвует в формировании доходной части бюджета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1B6586C-CF85-44F7-91FF-F0477E24346B}"/>
              </a:ext>
            </a:extLst>
          </p:cNvPr>
          <p:cNvSpPr txBox="1"/>
          <p:nvPr/>
        </p:nvSpPr>
        <p:spPr>
          <a:xfrm>
            <a:off x="7517465" y="2878157"/>
            <a:ext cx="4143748" cy="20621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Получает социальные гарантии в области образования, здравоохранения, жилищно-коммунального хозяйства, культуры, физической культуры и спорта, социальных льгот и в области других направлений социальных гарантий населению – расходная часть бюджета </a:t>
            </a:r>
          </a:p>
          <a:p>
            <a:pPr algn="ctr"/>
            <a:endParaRPr lang="ru-RU" altLang="ko-KR" sz="1600" dirty="0">
              <a:solidFill>
                <a:schemeClr val="bg1"/>
              </a:solidFill>
            </a:endParaRPr>
          </a:p>
        </p:txBody>
      </p:sp>
      <p:pic>
        <p:nvPicPr>
          <p:cNvPr id="18" name="Рисунок 17" descr="Учитель">
            <a:extLst>
              <a:ext uri="{FF2B5EF4-FFF2-40B4-BE49-F238E27FC236}">
                <a16:creationId xmlns="" xmlns:a16="http://schemas.microsoft.com/office/drawing/2014/main" id="{329778A4-5C1C-4109-ADC3-FCF6A40A48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77097" y="4659128"/>
            <a:ext cx="1214866" cy="1214866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E4EF8A49-5EDB-4573-965D-C170F1B8B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ГРАЖДАНИН, ЕГО УЧАСТИЕ В БЮДЖЕТНОМ ПРОЦЕССЕ</a:t>
            </a:r>
            <a:endParaRPr lang="ru-RU" dirty="0"/>
          </a:p>
        </p:txBody>
      </p:sp>
      <p:grpSp>
        <p:nvGrpSpPr>
          <p:cNvPr id="5" name="Group 836"/>
          <p:cNvGrpSpPr>
            <a:grpSpLocks noChangeAspect="1"/>
          </p:cNvGrpSpPr>
          <p:nvPr/>
        </p:nvGrpSpPr>
        <p:grpSpPr bwMode="auto">
          <a:xfrm>
            <a:off x="593150" y="1737487"/>
            <a:ext cx="604714" cy="834454"/>
            <a:chOff x="536" y="300"/>
            <a:chExt cx="687" cy="948"/>
          </a:xfrm>
          <a:solidFill>
            <a:schemeClr val="accent4">
              <a:lumMod val="75000"/>
            </a:schemeClr>
          </a:solidFill>
        </p:grpSpPr>
        <p:sp>
          <p:nvSpPr>
            <p:cNvPr id="21" name="Freeform 838"/>
            <p:cNvSpPr>
              <a:spLocks noEditPoints="1"/>
            </p:cNvSpPr>
            <p:nvPr/>
          </p:nvSpPr>
          <p:spPr bwMode="auto">
            <a:xfrm>
              <a:off x="536" y="300"/>
              <a:ext cx="687" cy="948"/>
            </a:xfrm>
            <a:custGeom>
              <a:avLst/>
              <a:gdLst>
                <a:gd name="T0" fmla="*/ 2126 w 2748"/>
                <a:gd name="T1" fmla="*/ 3169 h 3792"/>
                <a:gd name="T2" fmla="*/ 2126 w 2748"/>
                <a:gd name="T3" fmla="*/ 3535 h 3792"/>
                <a:gd name="T4" fmla="*/ 2490 w 2748"/>
                <a:gd name="T5" fmla="*/ 3169 h 3792"/>
                <a:gd name="T6" fmla="*/ 2126 w 2748"/>
                <a:gd name="T7" fmla="*/ 3169 h 3792"/>
                <a:gd name="T8" fmla="*/ 152 w 2748"/>
                <a:gd name="T9" fmla="*/ 151 h 3792"/>
                <a:gd name="T10" fmla="*/ 152 w 2748"/>
                <a:gd name="T11" fmla="*/ 3641 h 3792"/>
                <a:gd name="T12" fmla="*/ 1974 w 2748"/>
                <a:gd name="T13" fmla="*/ 3641 h 3792"/>
                <a:gd name="T14" fmla="*/ 1974 w 2748"/>
                <a:gd name="T15" fmla="*/ 3093 h 3792"/>
                <a:gd name="T16" fmla="*/ 1977 w 2748"/>
                <a:gd name="T17" fmla="*/ 3074 h 3792"/>
                <a:gd name="T18" fmla="*/ 1985 w 2748"/>
                <a:gd name="T19" fmla="*/ 3057 h 3792"/>
                <a:gd name="T20" fmla="*/ 1996 w 2748"/>
                <a:gd name="T21" fmla="*/ 3040 h 3792"/>
                <a:gd name="T22" fmla="*/ 2012 w 2748"/>
                <a:gd name="T23" fmla="*/ 3028 h 3792"/>
                <a:gd name="T24" fmla="*/ 2031 w 2748"/>
                <a:gd name="T25" fmla="*/ 3021 h 3792"/>
                <a:gd name="T26" fmla="*/ 2050 w 2748"/>
                <a:gd name="T27" fmla="*/ 3019 h 3792"/>
                <a:gd name="T28" fmla="*/ 2050 w 2748"/>
                <a:gd name="T29" fmla="*/ 3019 h 3792"/>
                <a:gd name="T30" fmla="*/ 2597 w 2748"/>
                <a:gd name="T31" fmla="*/ 3019 h 3792"/>
                <a:gd name="T32" fmla="*/ 2597 w 2748"/>
                <a:gd name="T33" fmla="*/ 151 h 3792"/>
                <a:gd name="T34" fmla="*/ 152 w 2748"/>
                <a:gd name="T35" fmla="*/ 151 h 3792"/>
                <a:gd name="T36" fmla="*/ 76 w 2748"/>
                <a:gd name="T37" fmla="*/ 0 h 3792"/>
                <a:gd name="T38" fmla="*/ 2673 w 2748"/>
                <a:gd name="T39" fmla="*/ 0 h 3792"/>
                <a:gd name="T40" fmla="*/ 2693 w 2748"/>
                <a:gd name="T41" fmla="*/ 2 h 3792"/>
                <a:gd name="T42" fmla="*/ 2711 w 2748"/>
                <a:gd name="T43" fmla="*/ 10 h 3792"/>
                <a:gd name="T44" fmla="*/ 2726 w 2748"/>
                <a:gd name="T45" fmla="*/ 22 h 3792"/>
                <a:gd name="T46" fmla="*/ 2738 w 2748"/>
                <a:gd name="T47" fmla="*/ 38 h 3792"/>
                <a:gd name="T48" fmla="*/ 2746 w 2748"/>
                <a:gd name="T49" fmla="*/ 55 h 3792"/>
                <a:gd name="T50" fmla="*/ 2748 w 2748"/>
                <a:gd name="T51" fmla="*/ 76 h 3792"/>
                <a:gd name="T52" fmla="*/ 2748 w 2748"/>
                <a:gd name="T53" fmla="*/ 3095 h 3792"/>
                <a:gd name="T54" fmla="*/ 2746 w 2748"/>
                <a:gd name="T55" fmla="*/ 3114 h 3792"/>
                <a:gd name="T56" fmla="*/ 2739 w 2748"/>
                <a:gd name="T57" fmla="*/ 3132 h 3792"/>
                <a:gd name="T58" fmla="*/ 2726 w 2748"/>
                <a:gd name="T59" fmla="*/ 3147 h 3792"/>
                <a:gd name="T60" fmla="*/ 2104 w 2748"/>
                <a:gd name="T61" fmla="*/ 3770 h 3792"/>
                <a:gd name="T62" fmla="*/ 2088 w 2748"/>
                <a:gd name="T63" fmla="*/ 3782 h 3792"/>
                <a:gd name="T64" fmla="*/ 2070 w 2748"/>
                <a:gd name="T65" fmla="*/ 3790 h 3792"/>
                <a:gd name="T66" fmla="*/ 2050 w 2748"/>
                <a:gd name="T67" fmla="*/ 3792 h 3792"/>
                <a:gd name="T68" fmla="*/ 76 w 2748"/>
                <a:gd name="T69" fmla="*/ 3792 h 3792"/>
                <a:gd name="T70" fmla="*/ 56 w 2748"/>
                <a:gd name="T71" fmla="*/ 3790 h 3792"/>
                <a:gd name="T72" fmla="*/ 38 w 2748"/>
                <a:gd name="T73" fmla="*/ 3782 h 3792"/>
                <a:gd name="T74" fmla="*/ 23 w 2748"/>
                <a:gd name="T75" fmla="*/ 3770 h 3792"/>
                <a:gd name="T76" fmla="*/ 10 w 2748"/>
                <a:gd name="T77" fmla="*/ 3754 h 3792"/>
                <a:gd name="T78" fmla="*/ 3 w 2748"/>
                <a:gd name="T79" fmla="*/ 3737 h 3792"/>
                <a:gd name="T80" fmla="*/ 0 w 2748"/>
                <a:gd name="T81" fmla="*/ 3716 h 3792"/>
                <a:gd name="T82" fmla="*/ 0 w 2748"/>
                <a:gd name="T83" fmla="*/ 76 h 3792"/>
                <a:gd name="T84" fmla="*/ 3 w 2748"/>
                <a:gd name="T85" fmla="*/ 55 h 3792"/>
                <a:gd name="T86" fmla="*/ 10 w 2748"/>
                <a:gd name="T87" fmla="*/ 38 h 3792"/>
                <a:gd name="T88" fmla="*/ 23 w 2748"/>
                <a:gd name="T89" fmla="*/ 22 h 3792"/>
                <a:gd name="T90" fmla="*/ 38 w 2748"/>
                <a:gd name="T91" fmla="*/ 10 h 3792"/>
                <a:gd name="T92" fmla="*/ 56 w 2748"/>
                <a:gd name="T93" fmla="*/ 2 h 3792"/>
                <a:gd name="T94" fmla="*/ 76 w 2748"/>
                <a:gd name="T95" fmla="*/ 0 h 3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48" h="3792">
                  <a:moveTo>
                    <a:pt x="2126" y="3169"/>
                  </a:moveTo>
                  <a:lnTo>
                    <a:pt x="2126" y="3535"/>
                  </a:lnTo>
                  <a:lnTo>
                    <a:pt x="2490" y="3169"/>
                  </a:lnTo>
                  <a:lnTo>
                    <a:pt x="2126" y="3169"/>
                  </a:lnTo>
                  <a:close/>
                  <a:moveTo>
                    <a:pt x="152" y="151"/>
                  </a:moveTo>
                  <a:lnTo>
                    <a:pt x="152" y="3641"/>
                  </a:lnTo>
                  <a:lnTo>
                    <a:pt x="1974" y="3641"/>
                  </a:lnTo>
                  <a:lnTo>
                    <a:pt x="1974" y="3093"/>
                  </a:lnTo>
                  <a:lnTo>
                    <a:pt x="1977" y="3074"/>
                  </a:lnTo>
                  <a:lnTo>
                    <a:pt x="1985" y="3057"/>
                  </a:lnTo>
                  <a:lnTo>
                    <a:pt x="1996" y="3040"/>
                  </a:lnTo>
                  <a:lnTo>
                    <a:pt x="2012" y="3028"/>
                  </a:lnTo>
                  <a:lnTo>
                    <a:pt x="2031" y="3021"/>
                  </a:lnTo>
                  <a:lnTo>
                    <a:pt x="2050" y="3019"/>
                  </a:lnTo>
                  <a:lnTo>
                    <a:pt x="2050" y="3019"/>
                  </a:lnTo>
                  <a:lnTo>
                    <a:pt x="2597" y="3019"/>
                  </a:lnTo>
                  <a:lnTo>
                    <a:pt x="2597" y="151"/>
                  </a:lnTo>
                  <a:lnTo>
                    <a:pt x="152" y="151"/>
                  </a:lnTo>
                  <a:close/>
                  <a:moveTo>
                    <a:pt x="76" y="0"/>
                  </a:moveTo>
                  <a:lnTo>
                    <a:pt x="2673" y="0"/>
                  </a:lnTo>
                  <a:lnTo>
                    <a:pt x="2693" y="2"/>
                  </a:lnTo>
                  <a:lnTo>
                    <a:pt x="2711" y="10"/>
                  </a:lnTo>
                  <a:lnTo>
                    <a:pt x="2726" y="22"/>
                  </a:lnTo>
                  <a:lnTo>
                    <a:pt x="2738" y="38"/>
                  </a:lnTo>
                  <a:lnTo>
                    <a:pt x="2746" y="55"/>
                  </a:lnTo>
                  <a:lnTo>
                    <a:pt x="2748" y="76"/>
                  </a:lnTo>
                  <a:lnTo>
                    <a:pt x="2748" y="3095"/>
                  </a:lnTo>
                  <a:lnTo>
                    <a:pt x="2746" y="3114"/>
                  </a:lnTo>
                  <a:lnTo>
                    <a:pt x="2739" y="3132"/>
                  </a:lnTo>
                  <a:lnTo>
                    <a:pt x="2726" y="3147"/>
                  </a:lnTo>
                  <a:lnTo>
                    <a:pt x="2104" y="3770"/>
                  </a:lnTo>
                  <a:lnTo>
                    <a:pt x="2088" y="3782"/>
                  </a:lnTo>
                  <a:lnTo>
                    <a:pt x="2070" y="3790"/>
                  </a:lnTo>
                  <a:lnTo>
                    <a:pt x="2050" y="3792"/>
                  </a:lnTo>
                  <a:lnTo>
                    <a:pt x="76" y="3792"/>
                  </a:lnTo>
                  <a:lnTo>
                    <a:pt x="56" y="3790"/>
                  </a:lnTo>
                  <a:lnTo>
                    <a:pt x="38" y="3782"/>
                  </a:lnTo>
                  <a:lnTo>
                    <a:pt x="23" y="3770"/>
                  </a:lnTo>
                  <a:lnTo>
                    <a:pt x="10" y="3754"/>
                  </a:lnTo>
                  <a:lnTo>
                    <a:pt x="3" y="3737"/>
                  </a:lnTo>
                  <a:lnTo>
                    <a:pt x="0" y="3716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0" y="38"/>
                  </a:lnTo>
                  <a:lnTo>
                    <a:pt x="23" y="22"/>
                  </a:lnTo>
                  <a:lnTo>
                    <a:pt x="38" y="10"/>
                  </a:lnTo>
                  <a:lnTo>
                    <a:pt x="56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839"/>
            <p:cNvSpPr>
              <a:spLocks/>
            </p:cNvSpPr>
            <p:nvPr/>
          </p:nvSpPr>
          <p:spPr bwMode="auto">
            <a:xfrm>
              <a:off x="637" y="453"/>
              <a:ext cx="133" cy="107"/>
            </a:xfrm>
            <a:custGeom>
              <a:avLst/>
              <a:gdLst>
                <a:gd name="T0" fmla="*/ 460 w 536"/>
                <a:gd name="T1" fmla="*/ 0 h 426"/>
                <a:gd name="T2" fmla="*/ 480 w 536"/>
                <a:gd name="T3" fmla="*/ 2 h 426"/>
                <a:gd name="T4" fmla="*/ 498 w 536"/>
                <a:gd name="T5" fmla="*/ 9 h 426"/>
                <a:gd name="T6" fmla="*/ 514 w 536"/>
                <a:gd name="T7" fmla="*/ 21 h 426"/>
                <a:gd name="T8" fmla="*/ 525 w 536"/>
                <a:gd name="T9" fmla="*/ 38 h 426"/>
                <a:gd name="T10" fmla="*/ 534 w 536"/>
                <a:gd name="T11" fmla="*/ 56 h 426"/>
                <a:gd name="T12" fmla="*/ 536 w 536"/>
                <a:gd name="T13" fmla="*/ 74 h 426"/>
                <a:gd name="T14" fmla="*/ 534 w 536"/>
                <a:gd name="T15" fmla="*/ 94 h 426"/>
                <a:gd name="T16" fmla="*/ 525 w 536"/>
                <a:gd name="T17" fmla="*/ 112 h 426"/>
                <a:gd name="T18" fmla="*/ 514 w 536"/>
                <a:gd name="T19" fmla="*/ 128 h 426"/>
                <a:gd name="T20" fmla="*/ 238 w 536"/>
                <a:gd name="T21" fmla="*/ 404 h 426"/>
                <a:gd name="T22" fmla="*/ 222 w 536"/>
                <a:gd name="T23" fmla="*/ 416 h 426"/>
                <a:gd name="T24" fmla="*/ 204 w 536"/>
                <a:gd name="T25" fmla="*/ 424 h 426"/>
                <a:gd name="T26" fmla="*/ 184 w 536"/>
                <a:gd name="T27" fmla="*/ 426 h 426"/>
                <a:gd name="T28" fmla="*/ 165 w 536"/>
                <a:gd name="T29" fmla="*/ 424 h 426"/>
                <a:gd name="T30" fmla="*/ 147 w 536"/>
                <a:gd name="T31" fmla="*/ 416 h 426"/>
                <a:gd name="T32" fmla="*/ 131 w 536"/>
                <a:gd name="T33" fmla="*/ 404 h 426"/>
                <a:gd name="T34" fmla="*/ 22 w 536"/>
                <a:gd name="T35" fmla="*/ 295 h 426"/>
                <a:gd name="T36" fmla="*/ 11 w 536"/>
                <a:gd name="T37" fmla="*/ 279 h 426"/>
                <a:gd name="T38" fmla="*/ 3 w 536"/>
                <a:gd name="T39" fmla="*/ 262 h 426"/>
                <a:gd name="T40" fmla="*/ 0 w 536"/>
                <a:gd name="T41" fmla="*/ 242 h 426"/>
                <a:gd name="T42" fmla="*/ 3 w 536"/>
                <a:gd name="T43" fmla="*/ 223 h 426"/>
                <a:gd name="T44" fmla="*/ 11 w 536"/>
                <a:gd name="T45" fmla="*/ 204 h 426"/>
                <a:gd name="T46" fmla="*/ 22 w 536"/>
                <a:gd name="T47" fmla="*/ 188 h 426"/>
                <a:gd name="T48" fmla="*/ 38 w 536"/>
                <a:gd name="T49" fmla="*/ 177 h 426"/>
                <a:gd name="T50" fmla="*/ 57 w 536"/>
                <a:gd name="T51" fmla="*/ 169 h 426"/>
                <a:gd name="T52" fmla="*/ 76 w 536"/>
                <a:gd name="T53" fmla="*/ 166 h 426"/>
                <a:gd name="T54" fmla="*/ 96 w 536"/>
                <a:gd name="T55" fmla="*/ 169 h 426"/>
                <a:gd name="T56" fmla="*/ 113 w 536"/>
                <a:gd name="T57" fmla="*/ 177 h 426"/>
                <a:gd name="T58" fmla="*/ 129 w 536"/>
                <a:gd name="T59" fmla="*/ 188 h 426"/>
                <a:gd name="T60" fmla="*/ 184 w 536"/>
                <a:gd name="T61" fmla="*/ 243 h 426"/>
                <a:gd name="T62" fmla="*/ 407 w 536"/>
                <a:gd name="T63" fmla="*/ 21 h 426"/>
                <a:gd name="T64" fmla="*/ 423 w 536"/>
                <a:gd name="T65" fmla="*/ 9 h 426"/>
                <a:gd name="T66" fmla="*/ 442 w 536"/>
                <a:gd name="T67" fmla="*/ 2 h 426"/>
                <a:gd name="T68" fmla="*/ 460 w 536"/>
                <a:gd name="T69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6">
                  <a:moveTo>
                    <a:pt x="460" y="0"/>
                  </a:moveTo>
                  <a:lnTo>
                    <a:pt x="480" y="2"/>
                  </a:lnTo>
                  <a:lnTo>
                    <a:pt x="498" y="9"/>
                  </a:lnTo>
                  <a:lnTo>
                    <a:pt x="514" y="21"/>
                  </a:lnTo>
                  <a:lnTo>
                    <a:pt x="525" y="38"/>
                  </a:lnTo>
                  <a:lnTo>
                    <a:pt x="534" y="56"/>
                  </a:lnTo>
                  <a:lnTo>
                    <a:pt x="536" y="74"/>
                  </a:lnTo>
                  <a:lnTo>
                    <a:pt x="534" y="94"/>
                  </a:lnTo>
                  <a:lnTo>
                    <a:pt x="525" y="112"/>
                  </a:lnTo>
                  <a:lnTo>
                    <a:pt x="514" y="128"/>
                  </a:lnTo>
                  <a:lnTo>
                    <a:pt x="238" y="404"/>
                  </a:lnTo>
                  <a:lnTo>
                    <a:pt x="222" y="416"/>
                  </a:lnTo>
                  <a:lnTo>
                    <a:pt x="204" y="424"/>
                  </a:lnTo>
                  <a:lnTo>
                    <a:pt x="184" y="426"/>
                  </a:lnTo>
                  <a:lnTo>
                    <a:pt x="165" y="424"/>
                  </a:lnTo>
                  <a:lnTo>
                    <a:pt x="147" y="416"/>
                  </a:lnTo>
                  <a:lnTo>
                    <a:pt x="131" y="404"/>
                  </a:lnTo>
                  <a:lnTo>
                    <a:pt x="22" y="295"/>
                  </a:lnTo>
                  <a:lnTo>
                    <a:pt x="11" y="279"/>
                  </a:lnTo>
                  <a:lnTo>
                    <a:pt x="3" y="262"/>
                  </a:lnTo>
                  <a:lnTo>
                    <a:pt x="0" y="242"/>
                  </a:lnTo>
                  <a:lnTo>
                    <a:pt x="3" y="223"/>
                  </a:lnTo>
                  <a:lnTo>
                    <a:pt x="11" y="204"/>
                  </a:lnTo>
                  <a:lnTo>
                    <a:pt x="22" y="188"/>
                  </a:lnTo>
                  <a:lnTo>
                    <a:pt x="38" y="177"/>
                  </a:lnTo>
                  <a:lnTo>
                    <a:pt x="57" y="169"/>
                  </a:lnTo>
                  <a:lnTo>
                    <a:pt x="76" y="166"/>
                  </a:lnTo>
                  <a:lnTo>
                    <a:pt x="96" y="169"/>
                  </a:lnTo>
                  <a:lnTo>
                    <a:pt x="113" y="177"/>
                  </a:lnTo>
                  <a:lnTo>
                    <a:pt x="129" y="188"/>
                  </a:lnTo>
                  <a:lnTo>
                    <a:pt x="184" y="243"/>
                  </a:lnTo>
                  <a:lnTo>
                    <a:pt x="407" y="21"/>
                  </a:lnTo>
                  <a:lnTo>
                    <a:pt x="423" y="9"/>
                  </a:lnTo>
                  <a:lnTo>
                    <a:pt x="442" y="2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840"/>
            <p:cNvSpPr>
              <a:spLocks/>
            </p:cNvSpPr>
            <p:nvPr/>
          </p:nvSpPr>
          <p:spPr bwMode="auto">
            <a:xfrm>
              <a:off x="1078" y="496"/>
              <a:ext cx="44" cy="38"/>
            </a:xfrm>
            <a:custGeom>
              <a:avLst/>
              <a:gdLst>
                <a:gd name="T0" fmla="*/ 76 w 179"/>
                <a:gd name="T1" fmla="*/ 0 h 151"/>
                <a:gd name="T2" fmla="*/ 103 w 179"/>
                <a:gd name="T3" fmla="*/ 0 h 151"/>
                <a:gd name="T4" fmla="*/ 122 w 179"/>
                <a:gd name="T5" fmla="*/ 2 h 151"/>
                <a:gd name="T6" fmla="*/ 141 w 179"/>
                <a:gd name="T7" fmla="*/ 10 h 151"/>
                <a:gd name="T8" fmla="*/ 156 w 179"/>
                <a:gd name="T9" fmla="*/ 22 h 151"/>
                <a:gd name="T10" fmla="*/ 168 w 179"/>
                <a:gd name="T11" fmla="*/ 38 h 151"/>
                <a:gd name="T12" fmla="*/ 175 w 179"/>
                <a:gd name="T13" fmla="*/ 55 h 151"/>
                <a:gd name="T14" fmla="*/ 179 w 179"/>
                <a:gd name="T15" fmla="*/ 76 h 151"/>
                <a:gd name="T16" fmla="*/ 175 w 179"/>
                <a:gd name="T17" fmla="*/ 95 h 151"/>
                <a:gd name="T18" fmla="*/ 168 w 179"/>
                <a:gd name="T19" fmla="*/ 114 h 151"/>
                <a:gd name="T20" fmla="*/ 156 w 179"/>
                <a:gd name="T21" fmla="*/ 129 h 151"/>
                <a:gd name="T22" fmla="*/ 141 w 179"/>
                <a:gd name="T23" fmla="*/ 140 h 151"/>
                <a:gd name="T24" fmla="*/ 122 w 179"/>
                <a:gd name="T25" fmla="*/ 148 h 151"/>
                <a:gd name="T26" fmla="*/ 103 w 179"/>
                <a:gd name="T27" fmla="*/ 151 h 151"/>
                <a:gd name="T28" fmla="*/ 76 w 179"/>
                <a:gd name="T29" fmla="*/ 151 h 151"/>
                <a:gd name="T30" fmla="*/ 56 w 179"/>
                <a:gd name="T31" fmla="*/ 148 h 151"/>
                <a:gd name="T32" fmla="*/ 38 w 179"/>
                <a:gd name="T33" fmla="*/ 140 h 151"/>
                <a:gd name="T34" fmla="*/ 22 w 179"/>
                <a:gd name="T35" fmla="*/ 129 h 151"/>
                <a:gd name="T36" fmla="*/ 11 w 179"/>
                <a:gd name="T37" fmla="*/ 114 h 151"/>
                <a:gd name="T38" fmla="*/ 3 w 179"/>
                <a:gd name="T39" fmla="*/ 95 h 151"/>
                <a:gd name="T40" fmla="*/ 0 w 179"/>
                <a:gd name="T41" fmla="*/ 76 h 151"/>
                <a:gd name="T42" fmla="*/ 3 w 179"/>
                <a:gd name="T43" fmla="*/ 55 h 151"/>
                <a:gd name="T44" fmla="*/ 11 w 179"/>
                <a:gd name="T45" fmla="*/ 38 h 151"/>
                <a:gd name="T46" fmla="*/ 22 w 179"/>
                <a:gd name="T47" fmla="*/ 22 h 151"/>
                <a:gd name="T48" fmla="*/ 38 w 179"/>
                <a:gd name="T49" fmla="*/ 10 h 151"/>
                <a:gd name="T50" fmla="*/ 56 w 179"/>
                <a:gd name="T51" fmla="*/ 2 h 151"/>
                <a:gd name="T52" fmla="*/ 76 w 179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9" h="151">
                  <a:moveTo>
                    <a:pt x="76" y="0"/>
                  </a:moveTo>
                  <a:lnTo>
                    <a:pt x="103" y="0"/>
                  </a:lnTo>
                  <a:lnTo>
                    <a:pt x="122" y="2"/>
                  </a:lnTo>
                  <a:lnTo>
                    <a:pt x="141" y="10"/>
                  </a:lnTo>
                  <a:lnTo>
                    <a:pt x="156" y="22"/>
                  </a:lnTo>
                  <a:lnTo>
                    <a:pt x="168" y="38"/>
                  </a:lnTo>
                  <a:lnTo>
                    <a:pt x="175" y="55"/>
                  </a:lnTo>
                  <a:lnTo>
                    <a:pt x="179" y="76"/>
                  </a:lnTo>
                  <a:lnTo>
                    <a:pt x="175" y="95"/>
                  </a:lnTo>
                  <a:lnTo>
                    <a:pt x="168" y="114"/>
                  </a:lnTo>
                  <a:lnTo>
                    <a:pt x="156" y="129"/>
                  </a:lnTo>
                  <a:lnTo>
                    <a:pt x="141" y="140"/>
                  </a:lnTo>
                  <a:lnTo>
                    <a:pt x="122" y="148"/>
                  </a:lnTo>
                  <a:lnTo>
                    <a:pt x="103" y="151"/>
                  </a:lnTo>
                  <a:lnTo>
                    <a:pt x="76" y="151"/>
                  </a:lnTo>
                  <a:lnTo>
                    <a:pt x="56" y="148"/>
                  </a:lnTo>
                  <a:lnTo>
                    <a:pt x="38" y="140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5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1" y="38"/>
                  </a:lnTo>
                  <a:lnTo>
                    <a:pt x="22" y="22"/>
                  </a:lnTo>
                  <a:lnTo>
                    <a:pt x="38" y="10"/>
                  </a:lnTo>
                  <a:lnTo>
                    <a:pt x="56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841"/>
            <p:cNvSpPr>
              <a:spLocks/>
            </p:cNvSpPr>
            <p:nvPr/>
          </p:nvSpPr>
          <p:spPr bwMode="auto">
            <a:xfrm>
              <a:off x="806" y="496"/>
              <a:ext cx="249" cy="38"/>
            </a:xfrm>
            <a:custGeom>
              <a:avLst/>
              <a:gdLst>
                <a:gd name="T0" fmla="*/ 75 w 997"/>
                <a:gd name="T1" fmla="*/ 0 h 151"/>
                <a:gd name="T2" fmla="*/ 921 w 997"/>
                <a:gd name="T3" fmla="*/ 0 h 151"/>
                <a:gd name="T4" fmla="*/ 941 w 997"/>
                <a:gd name="T5" fmla="*/ 2 h 151"/>
                <a:gd name="T6" fmla="*/ 960 w 997"/>
                <a:gd name="T7" fmla="*/ 10 h 151"/>
                <a:gd name="T8" fmla="*/ 975 w 997"/>
                <a:gd name="T9" fmla="*/ 22 h 151"/>
                <a:gd name="T10" fmla="*/ 986 w 997"/>
                <a:gd name="T11" fmla="*/ 38 h 151"/>
                <a:gd name="T12" fmla="*/ 994 w 997"/>
                <a:gd name="T13" fmla="*/ 55 h 151"/>
                <a:gd name="T14" fmla="*/ 997 w 997"/>
                <a:gd name="T15" fmla="*/ 76 h 151"/>
                <a:gd name="T16" fmla="*/ 994 w 997"/>
                <a:gd name="T17" fmla="*/ 95 h 151"/>
                <a:gd name="T18" fmla="*/ 986 w 997"/>
                <a:gd name="T19" fmla="*/ 114 h 151"/>
                <a:gd name="T20" fmla="*/ 975 w 997"/>
                <a:gd name="T21" fmla="*/ 129 h 151"/>
                <a:gd name="T22" fmla="*/ 960 w 997"/>
                <a:gd name="T23" fmla="*/ 140 h 151"/>
                <a:gd name="T24" fmla="*/ 941 w 997"/>
                <a:gd name="T25" fmla="*/ 148 h 151"/>
                <a:gd name="T26" fmla="*/ 921 w 997"/>
                <a:gd name="T27" fmla="*/ 151 h 151"/>
                <a:gd name="T28" fmla="*/ 75 w 997"/>
                <a:gd name="T29" fmla="*/ 151 h 151"/>
                <a:gd name="T30" fmla="*/ 55 w 997"/>
                <a:gd name="T31" fmla="*/ 148 h 151"/>
                <a:gd name="T32" fmla="*/ 37 w 997"/>
                <a:gd name="T33" fmla="*/ 140 h 151"/>
                <a:gd name="T34" fmla="*/ 22 w 997"/>
                <a:gd name="T35" fmla="*/ 129 h 151"/>
                <a:gd name="T36" fmla="*/ 11 w 997"/>
                <a:gd name="T37" fmla="*/ 114 h 151"/>
                <a:gd name="T38" fmla="*/ 3 w 997"/>
                <a:gd name="T39" fmla="*/ 95 h 151"/>
                <a:gd name="T40" fmla="*/ 0 w 997"/>
                <a:gd name="T41" fmla="*/ 76 h 151"/>
                <a:gd name="T42" fmla="*/ 3 w 997"/>
                <a:gd name="T43" fmla="*/ 55 h 151"/>
                <a:gd name="T44" fmla="*/ 11 w 997"/>
                <a:gd name="T45" fmla="*/ 38 h 151"/>
                <a:gd name="T46" fmla="*/ 22 w 997"/>
                <a:gd name="T47" fmla="*/ 22 h 151"/>
                <a:gd name="T48" fmla="*/ 37 w 997"/>
                <a:gd name="T49" fmla="*/ 10 h 151"/>
                <a:gd name="T50" fmla="*/ 55 w 997"/>
                <a:gd name="T51" fmla="*/ 2 h 151"/>
                <a:gd name="T52" fmla="*/ 75 w 997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7" h="151">
                  <a:moveTo>
                    <a:pt x="75" y="0"/>
                  </a:moveTo>
                  <a:lnTo>
                    <a:pt x="921" y="0"/>
                  </a:lnTo>
                  <a:lnTo>
                    <a:pt x="941" y="2"/>
                  </a:lnTo>
                  <a:lnTo>
                    <a:pt x="960" y="10"/>
                  </a:lnTo>
                  <a:lnTo>
                    <a:pt x="975" y="22"/>
                  </a:lnTo>
                  <a:lnTo>
                    <a:pt x="986" y="38"/>
                  </a:lnTo>
                  <a:lnTo>
                    <a:pt x="994" y="55"/>
                  </a:lnTo>
                  <a:lnTo>
                    <a:pt x="997" y="76"/>
                  </a:lnTo>
                  <a:lnTo>
                    <a:pt x="994" y="95"/>
                  </a:lnTo>
                  <a:lnTo>
                    <a:pt x="986" y="114"/>
                  </a:lnTo>
                  <a:lnTo>
                    <a:pt x="975" y="129"/>
                  </a:lnTo>
                  <a:lnTo>
                    <a:pt x="960" y="140"/>
                  </a:lnTo>
                  <a:lnTo>
                    <a:pt x="941" y="148"/>
                  </a:lnTo>
                  <a:lnTo>
                    <a:pt x="921" y="151"/>
                  </a:lnTo>
                  <a:lnTo>
                    <a:pt x="75" y="151"/>
                  </a:lnTo>
                  <a:lnTo>
                    <a:pt x="55" y="148"/>
                  </a:lnTo>
                  <a:lnTo>
                    <a:pt x="37" y="140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5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1" y="38"/>
                  </a:lnTo>
                  <a:lnTo>
                    <a:pt x="22" y="22"/>
                  </a:lnTo>
                  <a:lnTo>
                    <a:pt x="37" y="10"/>
                  </a:lnTo>
                  <a:lnTo>
                    <a:pt x="55" y="2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842"/>
            <p:cNvSpPr>
              <a:spLocks/>
            </p:cNvSpPr>
            <p:nvPr/>
          </p:nvSpPr>
          <p:spPr bwMode="auto">
            <a:xfrm>
              <a:off x="637" y="636"/>
              <a:ext cx="133" cy="107"/>
            </a:xfrm>
            <a:custGeom>
              <a:avLst/>
              <a:gdLst>
                <a:gd name="T0" fmla="*/ 460 w 536"/>
                <a:gd name="T1" fmla="*/ 0 h 428"/>
                <a:gd name="T2" fmla="*/ 480 w 536"/>
                <a:gd name="T3" fmla="*/ 3 h 428"/>
                <a:gd name="T4" fmla="*/ 498 w 536"/>
                <a:gd name="T5" fmla="*/ 11 h 428"/>
                <a:gd name="T6" fmla="*/ 514 w 536"/>
                <a:gd name="T7" fmla="*/ 22 h 428"/>
                <a:gd name="T8" fmla="*/ 525 w 536"/>
                <a:gd name="T9" fmla="*/ 38 h 428"/>
                <a:gd name="T10" fmla="*/ 534 w 536"/>
                <a:gd name="T11" fmla="*/ 57 h 428"/>
                <a:gd name="T12" fmla="*/ 536 w 536"/>
                <a:gd name="T13" fmla="*/ 76 h 428"/>
                <a:gd name="T14" fmla="*/ 534 w 536"/>
                <a:gd name="T15" fmla="*/ 96 h 428"/>
                <a:gd name="T16" fmla="*/ 525 w 536"/>
                <a:gd name="T17" fmla="*/ 113 h 428"/>
                <a:gd name="T18" fmla="*/ 514 w 536"/>
                <a:gd name="T19" fmla="*/ 129 h 428"/>
                <a:gd name="T20" fmla="*/ 238 w 536"/>
                <a:gd name="T21" fmla="*/ 405 h 428"/>
                <a:gd name="T22" fmla="*/ 222 w 536"/>
                <a:gd name="T23" fmla="*/ 418 h 428"/>
                <a:gd name="T24" fmla="*/ 204 w 536"/>
                <a:gd name="T25" fmla="*/ 424 h 428"/>
                <a:gd name="T26" fmla="*/ 184 w 536"/>
                <a:gd name="T27" fmla="*/ 428 h 428"/>
                <a:gd name="T28" fmla="*/ 165 w 536"/>
                <a:gd name="T29" fmla="*/ 424 h 428"/>
                <a:gd name="T30" fmla="*/ 147 w 536"/>
                <a:gd name="T31" fmla="*/ 418 h 428"/>
                <a:gd name="T32" fmla="*/ 131 w 536"/>
                <a:gd name="T33" fmla="*/ 405 h 428"/>
                <a:gd name="T34" fmla="*/ 22 w 536"/>
                <a:gd name="T35" fmla="*/ 297 h 428"/>
                <a:gd name="T36" fmla="*/ 11 w 536"/>
                <a:gd name="T37" fmla="*/ 281 h 428"/>
                <a:gd name="T38" fmla="*/ 3 w 536"/>
                <a:gd name="T39" fmla="*/ 262 h 428"/>
                <a:gd name="T40" fmla="*/ 0 w 536"/>
                <a:gd name="T41" fmla="*/ 243 h 428"/>
                <a:gd name="T42" fmla="*/ 3 w 536"/>
                <a:gd name="T43" fmla="*/ 225 h 428"/>
                <a:gd name="T44" fmla="*/ 11 w 536"/>
                <a:gd name="T45" fmla="*/ 206 h 428"/>
                <a:gd name="T46" fmla="*/ 22 w 536"/>
                <a:gd name="T47" fmla="*/ 190 h 428"/>
                <a:gd name="T48" fmla="*/ 38 w 536"/>
                <a:gd name="T49" fmla="*/ 177 h 428"/>
                <a:gd name="T50" fmla="*/ 57 w 536"/>
                <a:gd name="T51" fmla="*/ 171 h 428"/>
                <a:gd name="T52" fmla="*/ 76 w 536"/>
                <a:gd name="T53" fmla="*/ 168 h 428"/>
                <a:gd name="T54" fmla="*/ 96 w 536"/>
                <a:gd name="T55" fmla="*/ 171 h 428"/>
                <a:gd name="T56" fmla="*/ 113 w 536"/>
                <a:gd name="T57" fmla="*/ 177 h 428"/>
                <a:gd name="T58" fmla="*/ 129 w 536"/>
                <a:gd name="T59" fmla="*/ 190 h 428"/>
                <a:gd name="T60" fmla="*/ 184 w 536"/>
                <a:gd name="T61" fmla="*/ 245 h 428"/>
                <a:gd name="T62" fmla="*/ 407 w 536"/>
                <a:gd name="T63" fmla="*/ 22 h 428"/>
                <a:gd name="T64" fmla="*/ 423 w 536"/>
                <a:gd name="T65" fmla="*/ 11 h 428"/>
                <a:gd name="T66" fmla="*/ 442 w 536"/>
                <a:gd name="T67" fmla="*/ 3 h 428"/>
                <a:gd name="T68" fmla="*/ 460 w 536"/>
                <a:gd name="T69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8">
                  <a:moveTo>
                    <a:pt x="460" y="0"/>
                  </a:moveTo>
                  <a:lnTo>
                    <a:pt x="480" y="3"/>
                  </a:lnTo>
                  <a:lnTo>
                    <a:pt x="498" y="11"/>
                  </a:lnTo>
                  <a:lnTo>
                    <a:pt x="514" y="22"/>
                  </a:lnTo>
                  <a:lnTo>
                    <a:pt x="525" y="38"/>
                  </a:lnTo>
                  <a:lnTo>
                    <a:pt x="534" y="57"/>
                  </a:lnTo>
                  <a:lnTo>
                    <a:pt x="536" y="76"/>
                  </a:lnTo>
                  <a:lnTo>
                    <a:pt x="534" y="96"/>
                  </a:lnTo>
                  <a:lnTo>
                    <a:pt x="525" y="113"/>
                  </a:lnTo>
                  <a:lnTo>
                    <a:pt x="514" y="129"/>
                  </a:lnTo>
                  <a:lnTo>
                    <a:pt x="238" y="405"/>
                  </a:lnTo>
                  <a:lnTo>
                    <a:pt x="222" y="418"/>
                  </a:lnTo>
                  <a:lnTo>
                    <a:pt x="204" y="424"/>
                  </a:lnTo>
                  <a:lnTo>
                    <a:pt x="184" y="428"/>
                  </a:lnTo>
                  <a:lnTo>
                    <a:pt x="165" y="424"/>
                  </a:lnTo>
                  <a:lnTo>
                    <a:pt x="147" y="418"/>
                  </a:lnTo>
                  <a:lnTo>
                    <a:pt x="131" y="405"/>
                  </a:lnTo>
                  <a:lnTo>
                    <a:pt x="22" y="297"/>
                  </a:lnTo>
                  <a:lnTo>
                    <a:pt x="11" y="281"/>
                  </a:lnTo>
                  <a:lnTo>
                    <a:pt x="3" y="262"/>
                  </a:lnTo>
                  <a:lnTo>
                    <a:pt x="0" y="243"/>
                  </a:lnTo>
                  <a:lnTo>
                    <a:pt x="3" y="225"/>
                  </a:lnTo>
                  <a:lnTo>
                    <a:pt x="11" y="206"/>
                  </a:lnTo>
                  <a:lnTo>
                    <a:pt x="22" y="190"/>
                  </a:lnTo>
                  <a:lnTo>
                    <a:pt x="38" y="177"/>
                  </a:lnTo>
                  <a:lnTo>
                    <a:pt x="57" y="171"/>
                  </a:lnTo>
                  <a:lnTo>
                    <a:pt x="76" y="168"/>
                  </a:lnTo>
                  <a:lnTo>
                    <a:pt x="96" y="171"/>
                  </a:lnTo>
                  <a:lnTo>
                    <a:pt x="113" y="177"/>
                  </a:lnTo>
                  <a:lnTo>
                    <a:pt x="129" y="190"/>
                  </a:lnTo>
                  <a:lnTo>
                    <a:pt x="184" y="245"/>
                  </a:lnTo>
                  <a:lnTo>
                    <a:pt x="407" y="22"/>
                  </a:lnTo>
                  <a:lnTo>
                    <a:pt x="423" y="11"/>
                  </a:lnTo>
                  <a:lnTo>
                    <a:pt x="442" y="3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843"/>
            <p:cNvSpPr>
              <a:spLocks/>
            </p:cNvSpPr>
            <p:nvPr/>
          </p:nvSpPr>
          <p:spPr bwMode="auto">
            <a:xfrm>
              <a:off x="806" y="679"/>
              <a:ext cx="316" cy="38"/>
            </a:xfrm>
            <a:custGeom>
              <a:avLst/>
              <a:gdLst>
                <a:gd name="T0" fmla="*/ 75 w 1266"/>
                <a:gd name="T1" fmla="*/ 0 h 151"/>
                <a:gd name="T2" fmla="*/ 1190 w 1266"/>
                <a:gd name="T3" fmla="*/ 0 h 151"/>
                <a:gd name="T4" fmla="*/ 1209 w 1266"/>
                <a:gd name="T5" fmla="*/ 3 h 151"/>
                <a:gd name="T6" fmla="*/ 1228 w 1266"/>
                <a:gd name="T7" fmla="*/ 10 h 151"/>
                <a:gd name="T8" fmla="*/ 1243 w 1266"/>
                <a:gd name="T9" fmla="*/ 23 h 151"/>
                <a:gd name="T10" fmla="*/ 1255 w 1266"/>
                <a:gd name="T11" fmla="*/ 38 h 151"/>
                <a:gd name="T12" fmla="*/ 1262 w 1266"/>
                <a:gd name="T13" fmla="*/ 56 h 151"/>
                <a:gd name="T14" fmla="*/ 1266 w 1266"/>
                <a:gd name="T15" fmla="*/ 76 h 151"/>
                <a:gd name="T16" fmla="*/ 1262 w 1266"/>
                <a:gd name="T17" fmla="*/ 96 h 151"/>
                <a:gd name="T18" fmla="*/ 1255 w 1266"/>
                <a:gd name="T19" fmla="*/ 114 h 151"/>
                <a:gd name="T20" fmla="*/ 1243 w 1266"/>
                <a:gd name="T21" fmla="*/ 130 h 151"/>
                <a:gd name="T22" fmla="*/ 1228 w 1266"/>
                <a:gd name="T23" fmla="*/ 141 h 151"/>
                <a:gd name="T24" fmla="*/ 1209 w 1266"/>
                <a:gd name="T25" fmla="*/ 149 h 151"/>
                <a:gd name="T26" fmla="*/ 1190 w 1266"/>
                <a:gd name="T27" fmla="*/ 151 h 151"/>
                <a:gd name="T28" fmla="*/ 75 w 1266"/>
                <a:gd name="T29" fmla="*/ 151 h 151"/>
                <a:gd name="T30" fmla="*/ 55 w 1266"/>
                <a:gd name="T31" fmla="*/ 149 h 151"/>
                <a:gd name="T32" fmla="*/ 37 w 1266"/>
                <a:gd name="T33" fmla="*/ 141 h 151"/>
                <a:gd name="T34" fmla="*/ 22 w 1266"/>
                <a:gd name="T35" fmla="*/ 130 h 151"/>
                <a:gd name="T36" fmla="*/ 11 w 1266"/>
                <a:gd name="T37" fmla="*/ 114 h 151"/>
                <a:gd name="T38" fmla="*/ 3 w 1266"/>
                <a:gd name="T39" fmla="*/ 96 h 151"/>
                <a:gd name="T40" fmla="*/ 0 w 1266"/>
                <a:gd name="T41" fmla="*/ 76 h 151"/>
                <a:gd name="T42" fmla="*/ 3 w 1266"/>
                <a:gd name="T43" fmla="*/ 56 h 151"/>
                <a:gd name="T44" fmla="*/ 11 w 1266"/>
                <a:gd name="T45" fmla="*/ 38 h 151"/>
                <a:gd name="T46" fmla="*/ 22 w 1266"/>
                <a:gd name="T47" fmla="*/ 23 h 151"/>
                <a:gd name="T48" fmla="*/ 37 w 1266"/>
                <a:gd name="T49" fmla="*/ 10 h 151"/>
                <a:gd name="T50" fmla="*/ 55 w 1266"/>
                <a:gd name="T51" fmla="*/ 3 h 151"/>
                <a:gd name="T52" fmla="*/ 75 w 1266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6" h="151">
                  <a:moveTo>
                    <a:pt x="75" y="0"/>
                  </a:moveTo>
                  <a:lnTo>
                    <a:pt x="1190" y="0"/>
                  </a:lnTo>
                  <a:lnTo>
                    <a:pt x="1209" y="3"/>
                  </a:lnTo>
                  <a:lnTo>
                    <a:pt x="1228" y="10"/>
                  </a:lnTo>
                  <a:lnTo>
                    <a:pt x="1243" y="23"/>
                  </a:lnTo>
                  <a:lnTo>
                    <a:pt x="1255" y="38"/>
                  </a:lnTo>
                  <a:lnTo>
                    <a:pt x="1262" y="56"/>
                  </a:lnTo>
                  <a:lnTo>
                    <a:pt x="1266" y="76"/>
                  </a:lnTo>
                  <a:lnTo>
                    <a:pt x="1262" y="96"/>
                  </a:lnTo>
                  <a:lnTo>
                    <a:pt x="1255" y="114"/>
                  </a:lnTo>
                  <a:lnTo>
                    <a:pt x="1243" y="130"/>
                  </a:lnTo>
                  <a:lnTo>
                    <a:pt x="1228" y="141"/>
                  </a:lnTo>
                  <a:lnTo>
                    <a:pt x="1209" y="149"/>
                  </a:lnTo>
                  <a:lnTo>
                    <a:pt x="1190" y="151"/>
                  </a:lnTo>
                  <a:lnTo>
                    <a:pt x="75" y="151"/>
                  </a:lnTo>
                  <a:lnTo>
                    <a:pt x="55" y="149"/>
                  </a:lnTo>
                  <a:lnTo>
                    <a:pt x="37" y="141"/>
                  </a:lnTo>
                  <a:lnTo>
                    <a:pt x="22" y="130"/>
                  </a:lnTo>
                  <a:lnTo>
                    <a:pt x="11" y="114"/>
                  </a:lnTo>
                  <a:lnTo>
                    <a:pt x="3" y="96"/>
                  </a:lnTo>
                  <a:lnTo>
                    <a:pt x="0" y="76"/>
                  </a:lnTo>
                  <a:lnTo>
                    <a:pt x="3" y="56"/>
                  </a:lnTo>
                  <a:lnTo>
                    <a:pt x="11" y="38"/>
                  </a:lnTo>
                  <a:lnTo>
                    <a:pt x="22" y="23"/>
                  </a:lnTo>
                  <a:lnTo>
                    <a:pt x="37" y="10"/>
                  </a:lnTo>
                  <a:lnTo>
                    <a:pt x="55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844"/>
            <p:cNvSpPr>
              <a:spLocks/>
            </p:cNvSpPr>
            <p:nvPr/>
          </p:nvSpPr>
          <p:spPr bwMode="auto">
            <a:xfrm>
              <a:off x="637" y="818"/>
              <a:ext cx="133" cy="107"/>
            </a:xfrm>
            <a:custGeom>
              <a:avLst/>
              <a:gdLst>
                <a:gd name="T0" fmla="*/ 460 w 536"/>
                <a:gd name="T1" fmla="*/ 0 h 427"/>
                <a:gd name="T2" fmla="*/ 480 w 536"/>
                <a:gd name="T3" fmla="*/ 3 h 427"/>
                <a:gd name="T4" fmla="*/ 498 w 536"/>
                <a:gd name="T5" fmla="*/ 10 h 427"/>
                <a:gd name="T6" fmla="*/ 514 w 536"/>
                <a:gd name="T7" fmla="*/ 23 h 427"/>
                <a:gd name="T8" fmla="*/ 525 w 536"/>
                <a:gd name="T9" fmla="*/ 39 h 427"/>
                <a:gd name="T10" fmla="*/ 534 w 536"/>
                <a:gd name="T11" fmla="*/ 57 h 427"/>
                <a:gd name="T12" fmla="*/ 536 w 536"/>
                <a:gd name="T13" fmla="*/ 76 h 427"/>
                <a:gd name="T14" fmla="*/ 534 w 536"/>
                <a:gd name="T15" fmla="*/ 95 h 427"/>
                <a:gd name="T16" fmla="*/ 525 w 536"/>
                <a:gd name="T17" fmla="*/ 114 h 427"/>
                <a:gd name="T18" fmla="*/ 514 w 536"/>
                <a:gd name="T19" fmla="*/ 130 h 427"/>
                <a:gd name="T20" fmla="*/ 238 w 536"/>
                <a:gd name="T21" fmla="*/ 406 h 427"/>
                <a:gd name="T22" fmla="*/ 222 w 536"/>
                <a:gd name="T23" fmla="*/ 417 h 427"/>
                <a:gd name="T24" fmla="*/ 204 w 536"/>
                <a:gd name="T25" fmla="*/ 425 h 427"/>
                <a:gd name="T26" fmla="*/ 184 w 536"/>
                <a:gd name="T27" fmla="*/ 427 h 427"/>
                <a:gd name="T28" fmla="*/ 165 w 536"/>
                <a:gd name="T29" fmla="*/ 425 h 427"/>
                <a:gd name="T30" fmla="*/ 147 w 536"/>
                <a:gd name="T31" fmla="*/ 417 h 427"/>
                <a:gd name="T32" fmla="*/ 131 w 536"/>
                <a:gd name="T33" fmla="*/ 406 h 427"/>
                <a:gd name="T34" fmla="*/ 22 w 536"/>
                <a:gd name="T35" fmla="*/ 296 h 427"/>
                <a:gd name="T36" fmla="*/ 11 w 536"/>
                <a:gd name="T37" fmla="*/ 280 h 427"/>
                <a:gd name="T38" fmla="*/ 3 w 536"/>
                <a:gd name="T39" fmla="*/ 262 h 427"/>
                <a:gd name="T40" fmla="*/ 0 w 536"/>
                <a:gd name="T41" fmla="*/ 244 h 427"/>
                <a:gd name="T42" fmla="*/ 3 w 536"/>
                <a:gd name="T43" fmla="*/ 224 h 427"/>
                <a:gd name="T44" fmla="*/ 11 w 536"/>
                <a:gd name="T45" fmla="*/ 206 h 427"/>
                <a:gd name="T46" fmla="*/ 22 w 536"/>
                <a:gd name="T47" fmla="*/ 190 h 427"/>
                <a:gd name="T48" fmla="*/ 38 w 536"/>
                <a:gd name="T49" fmla="*/ 177 h 427"/>
                <a:gd name="T50" fmla="*/ 57 w 536"/>
                <a:gd name="T51" fmla="*/ 170 h 427"/>
                <a:gd name="T52" fmla="*/ 76 w 536"/>
                <a:gd name="T53" fmla="*/ 168 h 427"/>
                <a:gd name="T54" fmla="*/ 96 w 536"/>
                <a:gd name="T55" fmla="*/ 170 h 427"/>
                <a:gd name="T56" fmla="*/ 113 w 536"/>
                <a:gd name="T57" fmla="*/ 177 h 427"/>
                <a:gd name="T58" fmla="*/ 129 w 536"/>
                <a:gd name="T59" fmla="*/ 190 h 427"/>
                <a:gd name="T60" fmla="*/ 184 w 536"/>
                <a:gd name="T61" fmla="*/ 245 h 427"/>
                <a:gd name="T62" fmla="*/ 407 w 536"/>
                <a:gd name="T63" fmla="*/ 23 h 427"/>
                <a:gd name="T64" fmla="*/ 423 w 536"/>
                <a:gd name="T65" fmla="*/ 10 h 427"/>
                <a:gd name="T66" fmla="*/ 442 w 536"/>
                <a:gd name="T67" fmla="*/ 3 h 427"/>
                <a:gd name="T68" fmla="*/ 460 w 536"/>
                <a:gd name="T69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7">
                  <a:moveTo>
                    <a:pt x="460" y="0"/>
                  </a:moveTo>
                  <a:lnTo>
                    <a:pt x="480" y="3"/>
                  </a:lnTo>
                  <a:lnTo>
                    <a:pt x="498" y="10"/>
                  </a:lnTo>
                  <a:lnTo>
                    <a:pt x="514" y="23"/>
                  </a:lnTo>
                  <a:lnTo>
                    <a:pt x="525" y="39"/>
                  </a:lnTo>
                  <a:lnTo>
                    <a:pt x="534" y="57"/>
                  </a:lnTo>
                  <a:lnTo>
                    <a:pt x="536" y="76"/>
                  </a:lnTo>
                  <a:lnTo>
                    <a:pt x="534" y="95"/>
                  </a:lnTo>
                  <a:lnTo>
                    <a:pt x="525" y="114"/>
                  </a:lnTo>
                  <a:lnTo>
                    <a:pt x="514" y="130"/>
                  </a:lnTo>
                  <a:lnTo>
                    <a:pt x="238" y="406"/>
                  </a:lnTo>
                  <a:lnTo>
                    <a:pt x="222" y="417"/>
                  </a:lnTo>
                  <a:lnTo>
                    <a:pt x="204" y="425"/>
                  </a:lnTo>
                  <a:lnTo>
                    <a:pt x="184" y="427"/>
                  </a:lnTo>
                  <a:lnTo>
                    <a:pt x="165" y="425"/>
                  </a:lnTo>
                  <a:lnTo>
                    <a:pt x="147" y="417"/>
                  </a:lnTo>
                  <a:lnTo>
                    <a:pt x="131" y="406"/>
                  </a:lnTo>
                  <a:lnTo>
                    <a:pt x="22" y="296"/>
                  </a:lnTo>
                  <a:lnTo>
                    <a:pt x="11" y="280"/>
                  </a:lnTo>
                  <a:lnTo>
                    <a:pt x="3" y="262"/>
                  </a:lnTo>
                  <a:lnTo>
                    <a:pt x="0" y="244"/>
                  </a:lnTo>
                  <a:lnTo>
                    <a:pt x="3" y="224"/>
                  </a:lnTo>
                  <a:lnTo>
                    <a:pt x="11" y="206"/>
                  </a:lnTo>
                  <a:lnTo>
                    <a:pt x="22" y="190"/>
                  </a:lnTo>
                  <a:lnTo>
                    <a:pt x="38" y="177"/>
                  </a:lnTo>
                  <a:lnTo>
                    <a:pt x="57" y="170"/>
                  </a:lnTo>
                  <a:lnTo>
                    <a:pt x="76" y="168"/>
                  </a:lnTo>
                  <a:lnTo>
                    <a:pt x="96" y="170"/>
                  </a:lnTo>
                  <a:lnTo>
                    <a:pt x="113" y="177"/>
                  </a:lnTo>
                  <a:lnTo>
                    <a:pt x="129" y="190"/>
                  </a:lnTo>
                  <a:lnTo>
                    <a:pt x="184" y="245"/>
                  </a:lnTo>
                  <a:lnTo>
                    <a:pt x="407" y="23"/>
                  </a:lnTo>
                  <a:lnTo>
                    <a:pt x="423" y="10"/>
                  </a:lnTo>
                  <a:lnTo>
                    <a:pt x="442" y="3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845"/>
            <p:cNvSpPr>
              <a:spLocks/>
            </p:cNvSpPr>
            <p:nvPr/>
          </p:nvSpPr>
          <p:spPr bwMode="auto">
            <a:xfrm>
              <a:off x="806" y="862"/>
              <a:ext cx="316" cy="37"/>
            </a:xfrm>
            <a:custGeom>
              <a:avLst/>
              <a:gdLst>
                <a:gd name="T0" fmla="*/ 75 w 1266"/>
                <a:gd name="T1" fmla="*/ 0 h 151"/>
                <a:gd name="T2" fmla="*/ 1190 w 1266"/>
                <a:gd name="T3" fmla="*/ 0 h 151"/>
                <a:gd name="T4" fmla="*/ 1209 w 1266"/>
                <a:gd name="T5" fmla="*/ 3 h 151"/>
                <a:gd name="T6" fmla="*/ 1228 w 1266"/>
                <a:gd name="T7" fmla="*/ 11 h 151"/>
                <a:gd name="T8" fmla="*/ 1243 w 1266"/>
                <a:gd name="T9" fmla="*/ 22 h 151"/>
                <a:gd name="T10" fmla="*/ 1255 w 1266"/>
                <a:gd name="T11" fmla="*/ 37 h 151"/>
                <a:gd name="T12" fmla="*/ 1262 w 1266"/>
                <a:gd name="T13" fmla="*/ 56 h 151"/>
                <a:gd name="T14" fmla="*/ 1266 w 1266"/>
                <a:gd name="T15" fmla="*/ 75 h 151"/>
                <a:gd name="T16" fmla="*/ 1262 w 1266"/>
                <a:gd name="T17" fmla="*/ 96 h 151"/>
                <a:gd name="T18" fmla="*/ 1255 w 1266"/>
                <a:gd name="T19" fmla="*/ 114 h 151"/>
                <a:gd name="T20" fmla="*/ 1243 w 1266"/>
                <a:gd name="T21" fmla="*/ 129 h 151"/>
                <a:gd name="T22" fmla="*/ 1228 w 1266"/>
                <a:gd name="T23" fmla="*/ 141 h 151"/>
                <a:gd name="T24" fmla="*/ 1209 w 1266"/>
                <a:gd name="T25" fmla="*/ 149 h 151"/>
                <a:gd name="T26" fmla="*/ 1190 w 1266"/>
                <a:gd name="T27" fmla="*/ 151 h 151"/>
                <a:gd name="T28" fmla="*/ 75 w 1266"/>
                <a:gd name="T29" fmla="*/ 151 h 151"/>
                <a:gd name="T30" fmla="*/ 55 w 1266"/>
                <a:gd name="T31" fmla="*/ 149 h 151"/>
                <a:gd name="T32" fmla="*/ 37 w 1266"/>
                <a:gd name="T33" fmla="*/ 141 h 151"/>
                <a:gd name="T34" fmla="*/ 22 w 1266"/>
                <a:gd name="T35" fmla="*/ 129 h 151"/>
                <a:gd name="T36" fmla="*/ 11 w 1266"/>
                <a:gd name="T37" fmla="*/ 114 h 151"/>
                <a:gd name="T38" fmla="*/ 3 w 1266"/>
                <a:gd name="T39" fmla="*/ 96 h 151"/>
                <a:gd name="T40" fmla="*/ 0 w 1266"/>
                <a:gd name="T41" fmla="*/ 75 h 151"/>
                <a:gd name="T42" fmla="*/ 3 w 1266"/>
                <a:gd name="T43" fmla="*/ 56 h 151"/>
                <a:gd name="T44" fmla="*/ 11 w 1266"/>
                <a:gd name="T45" fmla="*/ 37 h 151"/>
                <a:gd name="T46" fmla="*/ 22 w 1266"/>
                <a:gd name="T47" fmla="*/ 22 h 151"/>
                <a:gd name="T48" fmla="*/ 37 w 1266"/>
                <a:gd name="T49" fmla="*/ 11 h 151"/>
                <a:gd name="T50" fmla="*/ 55 w 1266"/>
                <a:gd name="T51" fmla="*/ 3 h 151"/>
                <a:gd name="T52" fmla="*/ 75 w 1266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6" h="151">
                  <a:moveTo>
                    <a:pt x="75" y="0"/>
                  </a:moveTo>
                  <a:lnTo>
                    <a:pt x="1190" y="0"/>
                  </a:lnTo>
                  <a:lnTo>
                    <a:pt x="1209" y="3"/>
                  </a:lnTo>
                  <a:lnTo>
                    <a:pt x="1228" y="11"/>
                  </a:lnTo>
                  <a:lnTo>
                    <a:pt x="1243" y="22"/>
                  </a:lnTo>
                  <a:lnTo>
                    <a:pt x="1255" y="37"/>
                  </a:lnTo>
                  <a:lnTo>
                    <a:pt x="1262" y="56"/>
                  </a:lnTo>
                  <a:lnTo>
                    <a:pt x="1266" y="75"/>
                  </a:lnTo>
                  <a:lnTo>
                    <a:pt x="1262" y="96"/>
                  </a:lnTo>
                  <a:lnTo>
                    <a:pt x="1255" y="114"/>
                  </a:lnTo>
                  <a:lnTo>
                    <a:pt x="1243" y="129"/>
                  </a:lnTo>
                  <a:lnTo>
                    <a:pt x="1228" y="141"/>
                  </a:lnTo>
                  <a:lnTo>
                    <a:pt x="1209" y="149"/>
                  </a:lnTo>
                  <a:lnTo>
                    <a:pt x="1190" y="151"/>
                  </a:lnTo>
                  <a:lnTo>
                    <a:pt x="75" y="151"/>
                  </a:lnTo>
                  <a:lnTo>
                    <a:pt x="55" y="149"/>
                  </a:lnTo>
                  <a:lnTo>
                    <a:pt x="37" y="141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6"/>
                  </a:lnTo>
                  <a:lnTo>
                    <a:pt x="0" y="75"/>
                  </a:lnTo>
                  <a:lnTo>
                    <a:pt x="3" y="56"/>
                  </a:lnTo>
                  <a:lnTo>
                    <a:pt x="11" y="37"/>
                  </a:lnTo>
                  <a:lnTo>
                    <a:pt x="22" y="22"/>
                  </a:lnTo>
                  <a:lnTo>
                    <a:pt x="37" y="11"/>
                  </a:lnTo>
                  <a:lnTo>
                    <a:pt x="55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170432" y="2057400"/>
            <a:ext cx="366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Гражданин как </a:t>
            </a:r>
          </a:p>
          <a:p>
            <a:pPr algn="ctr"/>
            <a:r>
              <a:rPr lang="ru-RU" b="1" dirty="0" smtClean="0"/>
              <a:t>налогоплательщик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577328" y="2026920"/>
            <a:ext cx="3944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Гражданин как </a:t>
            </a:r>
          </a:p>
          <a:p>
            <a:pPr algn="ctr"/>
            <a:r>
              <a:rPr lang="ru-RU" b="1" dirty="0" smtClean="0"/>
              <a:t>получатель социальных гарантий</a:t>
            </a:r>
            <a:endParaRPr lang="ru-RU" b="1" dirty="0"/>
          </a:p>
        </p:txBody>
      </p:sp>
      <p:sp>
        <p:nvSpPr>
          <p:cNvPr id="31" name="TextBox 6"/>
          <p:cNvSpPr txBox="1">
            <a:spLocks noChangeArrowheads="1"/>
          </p:cNvSpPr>
          <p:nvPr/>
        </p:nvSpPr>
        <p:spPr bwMode="auto">
          <a:xfrm>
            <a:off x="482600" y="5564206"/>
            <a:ext cx="112014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300" dirty="0"/>
              <a:t>Граждане – как налогоплательщики, и как потребители муниципальных услуг – должны быть уверены в том, </a:t>
            </a:r>
            <a:endParaRPr lang="ru-RU" sz="1300" dirty="0" smtClean="0"/>
          </a:p>
          <a:p>
            <a:pPr algn="ctr"/>
            <a:r>
              <a:rPr lang="ru-RU" sz="1300" dirty="0" smtClean="0"/>
              <a:t>что </a:t>
            </a:r>
            <a:r>
              <a:rPr lang="ru-RU" sz="1300" dirty="0"/>
              <a:t>передаваемые ими в распоряжение муниципального образования средства используются </a:t>
            </a:r>
            <a:r>
              <a:rPr lang="ru-RU" sz="1300" dirty="0" smtClean="0"/>
              <a:t>эффективно</a:t>
            </a:r>
            <a:r>
              <a:rPr lang="ru-RU" sz="1300" dirty="0"/>
              <a:t>, </a:t>
            </a:r>
            <a:endParaRPr lang="ru-RU" sz="1300" dirty="0" smtClean="0"/>
          </a:p>
          <a:p>
            <a:pPr algn="ctr"/>
            <a:r>
              <a:rPr lang="ru-RU" sz="1300" dirty="0" smtClean="0"/>
              <a:t>приносят </a:t>
            </a:r>
            <a:r>
              <a:rPr lang="ru-RU" sz="1300" dirty="0"/>
              <a:t>конкретные результаты как для общества в целом, так и для каждой семьи, для каждого человека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583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2179AC20-3801-4871-9815-43CE6F1A4F38}"/>
              </a:ext>
            </a:extLst>
          </p:cNvPr>
          <p:cNvCxnSpPr/>
          <p:nvPr/>
        </p:nvCxnSpPr>
        <p:spPr>
          <a:xfrm flipH="1" flipV="1">
            <a:off x="6113417" y="1591936"/>
            <a:ext cx="3919" cy="2121205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A3F56FEF-2C90-45E1-A39E-D9DBD4F62AF8}"/>
              </a:ext>
            </a:extLst>
          </p:cNvPr>
          <p:cNvCxnSpPr>
            <a:cxnSpLocks/>
          </p:cNvCxnSpPr>
          <p:nvPr/>
        </p:nvCxnSpPr>
        <p:spPr>
          <a:xfrm>
            <a:off x="517954" y="3819721"/>
            <a:ext cx="11160000" cy="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5B9F876F-7043-45BB-86C2-2E60C40A0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52" y="463639"/>
            <a:ext cx="11905488" cy="695924"/>
          </a:xfrm>
        </p:spPr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ru-RU" sz="2400" dirty="0" smtClean="0"/>
              <a:t>ПОКАЗАТЕЛИ СОЦИАЛЬНО-ЭКОНОМИЧЕСКОГО РАЗВИТИЯ </a:t>
            </a:r>
            <a:br>
              <a:rPr lang="ru-RU" sz="2400" dirty="0" smtClean="0"/>
            </a:br>
            <a:r>
              <a:rPr lang="ru-RU" sz="2400" dirty="0" smtClean="0"/>
              <a:t>ГОРОДА КУРСКА</a:t>
            </a:r>
            <a: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/>
            </a:r>
            <a:b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51434" y="1058240"/>
            <a:ext cx="4113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Численность работающих, тыс. чел.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47231" y="1073141"/>
            <a:ext cx="2295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Фонд оплаты труда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40958" y="3856659"/>
            <a:ext cx="7927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Среднемесячная заработная плата одного работающего в городе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589872596"/>
              </p:ext>
            </p:extLst>
          </p:nvPr>
        </p:nvGraphicFramePr>
        <p:xfrm>
          <a:off x="6214533" y="1320801"/>
          <a:ext cx="5376333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731040799"/>
              </p:ext>
            </p:extLst>
          </p:nvPr>
        </p:nvGraphicFramePr>
        <p:xfrm>
          <a:off x="781054" y="1244600"/>
          <a:ext cx="5221813" cy="253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589872596"/>
              </p:ext>
            </p:extLst>
          </p:nvPr>
        </p:nvGraphicFramePr>
        <p:xfrm>
          <a:off x="3121487" y="4182533"/>
          <a:ext cx="5903979" cy="2571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017933" y="3293533"/>
            <a:ext cx="2827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отчет 2020               оценка 2021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19338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Курск-2">
      <a:dk1>
        <a:srgbClr val="262626"/>
      </a:dk1>
      <a:lt1>
        <a:srgbClr val="FFFFFF"/>
      </a:lt1>
      <a:dk2>
        <a:srgbClr val="C8C8C8"/>
      </a:dk2>
      <a:lt2>
        <a:srgbClr val="E7E6E6"/>
      </a:lt2>
      <a:accent1>
        <a:srgbClr val="3AADA5"/>
      </a:accent1>
      <a:accent2>
        <a:srgbClr val="0080B6"/>
      </a:accent2>
      <a:accent3>
        <a:srgbClr val="3AADA5"/>
      </a:accent3>
      <a:accent4>
        <a:srgbClr val="00ADEE"/>
      </a:accent4>
      <a:accent5>
        <a:srgbClr val="0080B6"/>
      </a:accent5>
      <a:accent6>
        <a:srgbClr val="3AADA5"/>
      </a:accent6>
      <a:hlink>
        <a:srgbClr val="262626"/>
      </a:hlink>
      <a:folHlink>
        <a:srgbClr val="262626"/>
      </a:folHlink>
    </a:clrScheme>
    <a:fontScheme name="Другая 9">
      <a:majorFont>
        <a:latin typeface="Segoe UI Semibold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4523</TotalTime>
  <Words>3209</Words>
  <Application>Microsoft Office PowerPoint</Application>
  <PresentationFormat>Широкоэкранный</PresentationFormat>
  <Paragraphs>721</Paragraphs>
  <Slides>40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55" baseType="lpstr">
      <vt:lpstr>ＭＳ Ｐゴシック</vt:lpstr>
      <vt:lpstr>Arial</vt:lpstr>
      <vt:lpstr>Calibri</vt:lpstr>
      <vt:lpstr>Century</vt:lpstr>
      <vt:lpstr>Impact</vt:lpstr>
      <vt:lpstr>Open Sans</vt:lpstr>
      <vt:lpstr>Open Sans Light</vt:lpstr>
      <vt:lpstr>Roboto</vt:lpstr>
      <vt:lpstr>Segoe UI Light</vt:lpstr>
      <vt:lpstr>Segoe UI Semibold</vt:lpstr>
      <vt:lpstr>Tahoma</vt:lpstr>
      <vt:lpstr>Times New Roman</vt:lpstr>
      <vt:lpstr>Wingdings</vt:lpstr>
      <vt:lpstr>Wingdings 2</vt:lpstr>
      <vt:lpstr>Office Theme</vt:lpstr>
      <vt:lpstr>Презентация PowerPoint</vt:lpstr>
      <vt:lpstr>Дорогие друзья! Сердечно приветствуем  вас на нашем сайте.</vt:lpstr>
      <vt:lpstr>Презентация PowerPoint</vt:lpstr>
      <vt:lpstr>СТАДИИ БЮДЖЕТА </vt:lpstr>
      <vt:lpstr>Презентация PowerPoint</vt:lpstr>
      <vt:lpstr>Презентация PowerPoint</vt:lpstr>
      <vt:lpstr>Презентация PowerPoint</vt:lpstr>
      <vt:lpstr>ГРАЖДАНИН, ЕГО УЧАСТИЕ В БЮДЖЕТНОМ ПРОЦЕССЕ</vt:lpstr>
      <vt:lpstr>ПОКАЗАТЕЛИ СОЦИАЛЬНО-ЭКОНОМИЧЕСКОГО РАЗВИТИЯ  ГОРОДА КУРСКА </vt:lpstr>
      <vt:lpstr>ПОКАЗАТЕЛИ СОЦИАЛЬНО-ЭКОНОМИЧЕСКОГО РАЗВИТИЯ  ГОРОДА КУРСКА</vt:lpstr>
      <vt:lpstr>Презентация PowerPoint</vt:lpstr>
      <vt:lpstr>ОСНОВНЫЕ ПАРАМЕТРЫ  ИСПОЛНЕНИЯ БЮДЖЕТА   ГОРОДА КУРСКА ЗА 2020 ГОД И 2021 ГОДЫ (в тыс. руб.) </vt:lpstr>
      <vt:lpstr>ИСПОЛНЕНИЕ БЮДЖЕТА  ГОРОДА КУРСКА ЗА 2021 ГОД (в тыс. руб.) </vt:lpstr>
      <vt:lpstr>СТРУКТУРА НАЛОГОВЫХ И НЕНАЛОГОВЫХ ДОХОДОВ БЮДЖЕТА ГОРОДА КУРСКА ЗА 2021 ГОД</vt:lpstr>
      <vt:lpstr>СТРУКТУРА НАЛОГОВЫХ ДОХОДОВ БЮДЖЕТА ГОРОДА КУРСКА  ЗА 2020-2021 ГГ. (В %)</vt:lpstr>
      <vt:lpstr>СТРУКТУРА НЕНАЛОГОВЫХ ДОХОДОВ БЮДЖЕТА ГОРОДА КУРСКА ЗА 2020-2021 ГГ. (В %)</vt:lpstr>
      <vt:lpstr>СТРУКТУРА БЕЗВОЗМЕЗДНЫХ ПОСТУПЛЕНИЙ ИЗ ОБЛАСТНОГО БЮДЖЕТА ЗА 2020-2021 ГГ. (в тыс.руб.)</vt:lpstr>
      <vt:lpstr>РАСХОДЫ БЮДЖЕТА ГОРОДА КУРСКА (в тыс.руб.)</vt:lpstr>
      <vt:lpstr>СТРУКТУРА РАСХОДОВ БЮДЖЕТА ГОРОДА КУРСКА ЗА 2021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НА ОБРАЗОВАНИЕ</vt:lpstr>
      <vt:lpstr>Презентация PowerPoint</vt:lpstr>
      <vt:lpstr>РАСХОДЫ БЮДЖЕТА НА КУЛЬТУРУ</vt:lpstr>
      <vt:lpstr>Презентация PowerPoint</vt:lpstr>
      <vt:lpstr>РАСХОДЫ БЮДЖЕТА ГОРОДА КУРСКА НА ФИЗКУЛЬТУРУ И СПОРТ  ЗА 2021 ГОД</vt:lpstr>
      <vt:lpstr>РАСХОДЫ БЮДЖЕТА ГОРОДА КУРСКА НА ЖИЛИЩНО-КОММУНАЛЬНОЕ ХОЗЯЙСТВО ЗА 2021 ГОД</vt:lpstr>
      <vt:lpstr>РАСХОДЫ БЮДЖЕТА ГОРОДА КУРСКА НА ТРАНСПОРТ  ЗА 2021 ГОД  - из бюджета города средства направлялись транспортным организациям в размере:</vt:lpstr>
      <vt:lpstr>Презентация PowerPoint</vt:lpstr>
      <vt:lpstr>СТРОИТЕЛЬСТВО, РЕКОНСТРУКЦИЯ И РЕМОНТЫ СОЦИАЛЬНО-ЗНАЧИМЫХ ОБЪЕКТОВ В 2021 ГОДУ</vt:lpstr>
      <vt:lpstr>ИСПОЛНЕНИЕ РАСХОДОВ БЮДЖЕТА ГОРОДА  ПО МУНИЦИПАЛЬНЫМ ПРОГРАММАМ ЗА 2021 ГОД (ТЫС.РУБ.)</vt:lpstr>
      <vt:lpstr>ОБЪЕМ 16 МУНИЦИПАЛЬНЫХ ПРОГРАММ ЗА 2021 ГОД СОСТАВИЛ ВСЕГО 14 842 738 ТЫС.РУБЛЕЙ, В ТОМ ЧИСЛЕ:               </vt:lpstr>
      <vt:lpstr>МУНИЦИПАЛЬНЫЙ ДОЛГ ГОРОДА КУРСКА (ТЫС.РУБ.)</vt:lpstr>
      <vt:lpstr>МУНИЦИПАЛЬНЫЕ ВНУТРЕННИЕ ЗАИМСТВОВАНИЯ МИНИЦИПАЛЬНОГО ОБРАЗОВАНИЯ «ГОРОД КУРСК» В 2020-2021 ГГ.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Светлана А. Извекова</dc:creator>
  <cp:lastModifiedBy>kgs22</cp:lastModifiedBy>
  <cp:revision>1578</cp:revision>
  <dcterms:created xsi:type="dcterms:W3CDTF">2018-08-30T06:48:50Z</dcterms:created>
  <dcterms:modified xsi:type="dcterms:W3CDTF">2022-03-04T11:48:23Z</dcterms:modified>
</cp:coreProperties>
</file>