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9"/>
  </p:notesMasterIdLst>
  <p:sldIdLst>
    <p:sldId id="256" r:id="rId2"/>
    <p:sldId id="311" r:id="rId3"/>
    <p:sldId id="302" r:id="rId4"/>
    <p:sldId id="303" r:id="rId5"/>
    <p:sldId id="289" r:id="rId6"/>
    <p:sldId id="273" r:id="rId7"/>
    <p:sldId id="298" r:id="rId8"/>
    <p:sldId id="275" r:id="rId9"/>
    <p:sldId id="310" r:id="rId10"/>
    <p:sldId id="278" r:id="rId11"/>
    <p:sldId id="282" r:id="rId12"/>
    <p:sldId id="279" r:id="rId13"/>
    <p:sldId id="313" r:id="rId14"/>
    <p:sldId id="284" r:id="rId15"/>
    <p:sldId id="281" r:id="rId16"/>
    <p:sldId id="309" r:id="rId17"/>
    <p:sldId id="305" r:id="rId18"/>
    <p:sldId id="306" r:id="rId19"/>
    <p:sldId id="307" r:id="rId20"/>
    <p:sldId id="308" r:id="rId21"/>
    <p:sldId id="285" r:id="rId22"/>
    <p:sldId id="266" r:id="rId23"/>
    <p:sldId id="290" r:id="rId24"/>
    <p:sldId id="277" r:id="rId25"/>
    <p:sldId id="276" r:id="rId26"/>
    <p:sldId id="286" r:id="rId27"/>
    <p:sldId id="287" r:id="rId28"/>
    <p:sldId id="288" r:id="rId29"/>
    <p:sldId id="296" r:id="rId30"/>
    <p:sldId id="271" r:id="rId31"/>
    <p:sldId id="294" r:id="rId32"/>
    <p:sldId id="316" r:id="rId33"/>
    <p:sldId id="315" r:id="rId34"/>
    <p:sldId id="259" r:id="rId35"/>
    <p:sldId id="258" r:id="rId36"/>
    <p:sldId id="300" r:id="rId37"/>
    <p:sldId id="301" r:id="rId3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FF8"/>
    <a:srgbClr val="DFEFFD"/>
    <a:srgbClr val="D4E9FC"/>
    <a:srgbClr val="DCEDFC"/>
    <a:srgbClr val="B4D9FA"/>
    <a:srgbClr val="383838"/>
    <a:srgbClr val="0A4C88"/>
    <a:srgbClr val="AB255E"/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0" autoAdjust="0"/>
    <p:restoredTop sz="86368" autoAdjust="0"/>
  </p:normalViewPr>
  <p:slideViewPr>
    <p:cSldViewPr>
      <p:cViewPr varScale="1">
        <p:scale>
          <a:sx n="116" d="100"/>
          <a:sy n="116" d="100"/>
        </p:scale>
        <p:origin x="18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42333150689476"/>
          <c:y val="0.11631424651945997"/>
          <c:w val="0.87461836447831565"/>
          <c:h val="0.772380852699921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2019</c:v>
                </c:pt>
                <c:pt idx="1">
                  <c:v> оценка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150.4</c:v>
                </c:pt>
                <c:pt idx="1">
                  <c:v>149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19709592"/>
        <c:axId val="119709984"/>
        <c:axId val="0"/>
      </c:bar3DChart>
      <c:catAx>
        <c:axId val="11970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709984"/>
        <c:crosses val="autoZero"/>
        <c:auto val="1"/>
        <c:lblAlgn val="ctr"/>
        <c:lblOffset val="100"/>
        <c:noMultiLvlLbl val="0"/>
      </c:catAx>
      <c:valAx>
        <c:axId val="119709984"/>
        <c:scaling>
          <c:orientation val="minMax"/>
          <c:max val="150.5"/>
          <c:min val="140.5"/>
        </c:scaling>
        <c:delete val="0"/>
        <c:axPos val="l"/>
        <c:numFmt formatCode="General" sourceLinked="1"/>
        <c:majorTickMark val="out"/>
        <c:minorTickMark val="none"/>
        <c:tickLblPos val="nextTo"/>
        <c:crossAx val="119709592"/>
        <c:crosses val="autoZero"/>
        <c:crossBetween val="between"/>
        <c:majorUnit val="1.5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81E-2"/>
          <c:y val="0.3690936697269328"/>
          <c:w val="0.96944444444444511"/>
          <c:h val="0.51863366191635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34.9</c:v>
                </c:pt>
                <c:pt idx="1">
                  <c:v>70.7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 материальных и нематериальных активов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49</c:v>
                </c:pt>
                <c:pt idx="1">
                  <c:v>22.6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Денежные взыскания за нарушение законодательства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5.6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6.6</c:v>
                </c:pt>
                <c:pt idx="1">
                  <c:v>0.30000000000000032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1.5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933416"/>
        <c:axId val="212930672"/>
      </c:barChart>
      <c:catAx>
        <c:axId val="21293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930672"/>
        <c:crosses val="autoZero"/>
        <c:auto val="1"/>
        <c:lblAlgn val="ctr"/>
        <c:lblOffset val="100"/>
        <c:noMultiLvlLbl val="0"/>
      </c:catAx>
      <c:valAx>
        <c:axId val="21293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2933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629046369197297E-5"/>
          <c:y val="1.6033572027350503E-2"/>
          <c:w val="0.99842574365704251"/>
          <c:h val="0.47331188790471168"/>
        </c:manualLayout>
      </c:layout>
      <c:overlay val="0"/>
      <c:txPr>
        <a:bodyPr/>
        <a:lstStyle/>
        <a:p>
          <a:pPr>
            <a:defRPr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1139150270291072E-2"/>
          <c:w val="1"/>
          <c:h val="0.857380886618159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714E-3"/>
                  <c:y val="-2.1227155214379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918733841977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1294623</c:v>
                </c:pt>
                <c:pt idx="1">
                  <c:v>173306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83E-3"/>
                  <c:y val="-3.714752162516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653394401797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1874685</c:v>
                </c:pt>
                <c:pt idx="1">
                  <c:v>1999341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5972877563067684E-3"/>
                  <c:y val="-3.6427179839067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58377077865266E-3"/>
                  <c:y val="-2.742606953731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4521839</c:v>
                </c:pt>
                <c:pt idx="1">
                  <c:v>5459167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944444444444497E-2"/>
                  <c:y val="-2.918733841977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611111111111235E-2"/>
                  <c:y val="-2.388054961617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1219373</c:v>
                </c:pt>
                <c:pt idx="1">
                  <c:v>914244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2930280"/>
        <c:axId val="212929496"/>
        <c:axId val="0"/>
      </c:bar3DChart>
      <c:catAx>
        <c:axId val="212930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929496"/>
        <c:crosses val="autoZero"/>
        <c:auto val="1"/>
        <c:lblAlgn val="ctr"/>
        <c:lblOffset val="100"/>
        <c:noMultiLvlLbl val="0"/>
      </c:catAx>
      <c:valAx>
        <c:axId val="2129294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212930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4166666666666731E-2"/>
          <c:y val="0"/>
          <c:w val="0.9"/>
          <c:h val="6.8286671895455495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75859084934795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055555555555561E-2"/>
                  <c:y val="-6.9864257682741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83E-3"/>
                  <c:y val="-6.180299718088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за счет местного бюджета и дотации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4874928</c:v>
                </c:pt>
                <c:pt idx="1">
                  <c:v>7550306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832E-2"/>
                  <c:y val="-8.061260501854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36E-2"/>
                  <c:y val="-7.523843135064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за счет местного бюджета и дотации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4653060</c:v>
                </c:pt>
                <c:pt idx="1">
                  <c:v>8359266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12929888"/>
        <c:axId val="212932632"/>
        <c:axId val="0"/>
      </c:bar3DChart>
      <c:catAx>
        <c:axId val="212929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932632"/>
        <c:crosses val="autoZero"/>
        <c:auto val="1"/>
        <c:lblAlgn val="ctr"/>
        <c:lblOffset val="100"/>
        <c:noMultiLvlLbl val="0"/>
      </c:catAx>
      <c:valAx>
        <c:axId val="2129326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crossAx val="21292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880205599300113"/>
          <c:y val="3.2118093023137742E-3"/>
          <c:w val="0.32796650008865647"/>
          <c:h val="6.32612178469961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709859257255752E-3"/>
          <c:y val="8.4417487028698515E-2"/>
          <c:w val="0.53944043022684662"/>
          <c:h val="0.821423846024927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5050"/>
              </a:solidFill>
            </c:spPr>
          </c:dPt>
          <c:dPt>
            <c:idx val="5"/>
            <c:bubble3D val="0"/>
            <c:spPr>
              <a:solidFill>
                <a:srgbClr val="00FF00"/>
              </a:solidFill>
            </c:spPr>
          </c:dPt>
          <c:dPt>
            <c:idx val="6"/>
            <c:bubble3D val="0"/>
            <c:spPr>
              <a:solidFill>
                <a:srgbClr val="0000FF"/>
              </a:solidFill>
            </c:spPr>
          </c:dPt>
          <c:dPt>
            <c:idx val="7"/>
            <c:bubble3D val="0"/>
            <c:spPr>
              <a:solidFill>
                <a:srgbClr val="FF00FF"/>
              </a:solidFill>
            </c:spPr>
          </c:dPt>
          <c:dPt>
            <c:idx val="8"/>
            <c:bubble3D val="0"/>
            <c:spPr>
              <a:solidFill>
                <a:srgbClr val="000000"/>
              </a:solidFill>
            </c:spPr>
          </c:dPt>
          <c:dPt>
            <c:idx val="9"/>
            <c:bubble3D val="0"/>
            <c:spPr>
              <a:solidFill>
                <a:srgbClr val="00FFFF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 образование       -49,4 %</c:v>
                </c:pt>
                <c:pt idx="1">
                  <c:v>национальная  экономика   -16,1%                                                      </c:v>
                </c:pt>
                <c:pt idx="2">
                  <c:v>социальная политика     -15,6%</c:v>
                </c:pt>
                <c:pt idx="3">
                  <c:v>жилищно-коммунальное хозяйство   - 9,3%</c:v>
                </c:pt>
                <c:pt idx="4">
                  <c:v> общегосударственные  вопросы - 4,9%</c:v>
                </c:pt>
                <c:pt idx="5">
                  <c:v>  культура, кинематография -2,4%                                                </c:v>
                </c:pt>
                <c:pt idx="6">
                  <c:v>обслуживание муниципального долга - 1,0%</c:v>
                </c:pt>
                <c:pt idx="7">
                  <c:v>   национальная безопасность и правоохранительная деятельность - 0,7%</c:v>
                </c:pt>
                <c:pt idx="8">
                  <c:v> физическая культура и спорт    -0,5%                                            </c:v>
                </c:pt>
                <c:pt idx="9">
                  <c:v> средства массовой информации    -0,1%                                          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49.4</c:v>
                </c:pt>
                <c:pt idx="1">
                  <c:v>16.100000000000001</c:v>
                </c:pt>
                <c:pt idx="2">
                  <c:v>15.6</c:v>
                </c:pt>
                <c:pt idx="3">
                  <c:v>9.3000000000000007</c:v>
                </c:pt>
                <c:pt idx="4">
                  <c:v>4.9000000000000004</c:v>
                </c:pt>
                <c:pt idx="5">
                  <c:v>2.4</c:v>
                </c:pt>
                <c:pt idx="6">
                  <c:v>1</c:v>
                </c:pt>
                <c:pt idx="7">
                  <c:v>0.70000000000000062</c:v>
                </c:pt>
                <c:pt idx="8">
                  <c:v>0.5</c:v>
                </c:pt>
                <c:pt idx="9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719293832925453"/>
          <c:y val="0.13881181382687621"/>
          <c:w val="0.45280706167074575"/>
          <c:h val="0.75403520707869398"/>
        </c:manualLayout>
      </c:layout>
      <c:overlay val="0"/>
      <c:txPr>
        <a:bodyPr/>
        <a:lstStyle/>
        <a:p>
          <a:pPr>
            <a:lnSpc>
              <a:spcPts val="1440"/>
            </a:lnSpc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0763567920347011E-2"/>
                  <c:y val="-8.52379997843652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85408012117389E-2"/>
                  <c:y val="0.161237414122430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671652429584885E-2"/>
                  <c:y val="0.115382606303688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4241247071838831"/>
                  <c:y val="8.1699325382295659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Образование-72,7 %</c:v>
                </c:pt>
                <c:pt idx="1">
                  <c:v>Культура-3,5 %</c:v>
                </c:pt>
                <c:pt idx="2">
                  <c:v>Социальная политика- 22,9%</c:v>
                </c:pt>
                <c:pt idx="3">
                  <c:v>Физкультура и спорт-0,8%</c:v>
                </c:pt>
                <c:pt idx="4">
                  <c:v>Зравоохранение-0,1%</c:v>
                </c:pt>
              </c:strCache>
            </c:strRef>
          </c:cat>
          <c:val>
            <c:numRef>
              <c:f>'[Диаграмма в Microsoft Office PowerPoint]Лист1'!$B$2:$B$6</c:f>
              <c:numCache>
                <c:formatCode>0.00%</c:formatCode>
                <c:ptCount val="5"/>
                <c:pt idx="0">
                  <c:v>0.72700000000000065</c:v>
                </c:pt>
                <c:pt idx="1">
                  <c:v>3.5000000000000087E-2</c:v>
                </c:pt>
                <c:pt idx="2">
                  <c:v>0.22900000000000037</c:v>
                </c:pt>
                <c:pt idx="3">
                  <c:v>8.0000000000000227E-3</c:v>
                </c:pt>
                <c:pt idx="4">
                  <c:v>1.0000000000000028E-3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57180596739544E-3"/>
          <c:y val="8.2708559689224734E-2"/>
          <c:w val="0.60227505390975145"/>
          <c:h val="0.840561500699545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17 муниципальных программ (тыс.рублей)</c:v>
                </c:pt>
              </c:strCache>
            </c:strRef>
          </c:tx>
          <c:explosion val="7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средства федерального бюджета-3 103 635 тыс.рублей</c:v>
                </c:pt>
                <c:pt idx="1">
                  <c:v>средства областного бюджета-5 208 925 тыс.рублей</c:v>
                </c:pt>
                <c:pt idx="2">
                  <c:v>средства местного бюджета- 4 437 273 тыс.рублей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3103635</c:v>
                </c:pt>
                <c:pt idx="1">
                  <c:v>5208925</c:v>
                </c:pt>
                <c:pt idx="2">
                  <c:v>4437273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1151214786636088"/>
          <c:y val="0.2327151973697838"/>
          <c:w val="0.38420408024213099"/>
          <c:h val="0.7617571682242462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2019</c:v>
                </c:pt>
                <c:pt idx="1">
                  <c:v> оценка 2020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32936.199999999997</c:v>
                </c:pt>
                <c:pt idx="1">
                  <c:v>35402.6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76528"/>
        <c:axId val="10597692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2019</c:v>
                </c:pt>
                <c:pt idx="1">
                  <c:v> оценка 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108.2</c:v>
                </c:pt>
                <c:pt idx="1">
                  <c:v>107.5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95880"/>
        <c:axId val="121999800"/>
      </c:lineChart>
      <c:catAx>
        <c:axId val="10597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976920"/>
        <c:crosses val="autoZero"/>
        <c:auto val="1"/>
        <c:lblAlgn val="ctr"/>
        <c:lblOffset val="100"/>
        <c:noMultiLvlLbl val="0"/>
      </c:catAx>
      <c:valAx>
        <c:axId val="10597692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05976528"/>
        <c:crosses val="autoZero"/>
        <c:crossBetween val="between"/>
        <c:majorUnit val="10000"/>
      </c:valAx>
      <c:valAx>
        <c:axId val="121999800"/>
        <c:scaling>
          <c:orientation val="minMax"/>
          <c:max val="1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21995880"/>
        <c:crosses val="max"/>
        <c:crossBetween val="between"/>
      </c:valAx>
      <c:catAx>
        <c:axId val="121995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199980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6.0744825917442714E-2"/>
          <c:y val="1.3728809528442461E-2"/>
          <c:w val="0.89999985194093801"/>
          <c:h val="0.10454398371856877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6220313425483"/>
          <c:y val="0.30244291385578476"/>
          <c:w val="0.72925958709480565"/>
          <c:h val="0.66707873906561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2014</c:v>
                </c:pt>
                <c:pt idx="1">
                  <c:v> отчет 2015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59457.5</c:v>
                </c:pt>
                <c:pt idx="1">
                  <c:v>63310.400000000001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00584"/>
        <c:axId val="12200097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2014</c:v>
                </c:pt>
                <c:pt idx="1">
                  <c:v> отчет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106.7</c:v>
                </c:pt>
                <c:pt idx="1">
                  <c:v>106.5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01368"/>
        <c:axId val="122002152"/>
      </c:lineChart>
      <c:catAx>
        <c:axId val="122000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2000976"/>
        <c:crosses val="autoZero"/>
        <c:auto val="1"/>
        <c:lblAlgn val="ctr"/>
        <c:lblOffset val="100"/>
        <c:noMultiLvlLbl val="0"/>
      </c:catAx>
      <c:valAx>
        <c:axId val="122000976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22000584"/>
        <c:crosses val="autoZero"/>
        <c:crossBetween val="between"/>
        <c:majorUnit val="10000"/>
      </c:valAx>
      <c:valAx>
        <c:axId val="122002152"/>
        <c:scaling>
          <c:orientation val="minMax"/>
          <c:max val="1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22001368"/>
        <c:crosses val="max"/>
        <c:crossBetween val="between"/>
        <c:majorUnit val="30"/>
        <c:minorUnit val="6"/>
      </c:valAx>
      <c:catAx>
        <c:axId val="122001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20021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6.6345902371750393E-2"/>
          <c:y val="7.7273045676063079E-2"/>
          <c:w val="0.82939952729936572"/>
          <c:h val="0.1040263011552342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84058810984873533"/>
          <c:y val="1.6330490027856987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486248223460718"/>
          <c:y val="3.5886187542947902E-2"/>
          <c:w val="0.68949324867718165"/>
          <c:h val="0.801841887640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2019</c:v>
                </c:pt>
                <c:pt idx="1">
                  <c:v> оценка 2020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107840.8</c:v>
                </c:pt>
                <c:pt idx="1">
                  <c:v>106910.5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001760"/>
        <c:axId val="121994704"/>
      </c:barChart>
      <c:catAx>
        <c:axId val="12200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994704"/>
        <c:crosses val="autoZero"/>
        <c:auto val="1"/>
        <c:lblAlgn val="ctr"/>
        <c:lblOffset val="100"/>
        <c:noMultiLvlLbl val="0"/>
      </c:catAx>
      <c:valAx>
        <c:axId val="121994704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122001760"/>
        <c:crosses val="autoZero"/>
        <c:crossBetween val="between"/>
        <c:majorUnit val="800"/>
        <c:minorUnit val="500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2247486440885454E-2"/>
          <c:w val="0.93281169817110265"/>
          <c:h val="0.4087028491438746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2019</c:v>
                </c:pt>
                <c:pt idx="1">
                  <c:v>оценка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453</c:v>
                </c:pt>
                <c:pt idx="1">
                  <c:v>451.4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995096"/>
        <c:axId val="121997448"/>
      </c:lineChart>
      <c:catAx>
        <c:axId val="12199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997448"/>
        <c:crosses val="autoZero"/>
        <c:auto val="1"/>
        <c:lblAlgn val="ctr"/>
        <c:lblOffset val="100"/>
        <c:noMultiLvlLbl val="0"/>
      </c:catAx>
      <c:valAx>
        <c:axId val="121997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1995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96967754331332"/>
          <c:y val="0.7949228542374227"/>
          <c:w val="0.38662683463261266"/>
          <c:h val="0.1475187871955380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63155026375231E-17"/>
                  <c:y val="-0.275749569405193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188396221082657E-3"/>
                  <c:y val="-0.180972308155382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2019</c:v>
                </c:pt>
                <c:pt idx="1">
                  <c:v> оценка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1041</c:v>
                </c:pt>
                <c:pt idx="1">
                  <c:v>1022.9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1996664"/>
        <c:axId val="121997056"/>
      </c:barChart>
      <c:catAx>
        <c:axId val="121996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1997056"/>
        <c:crosses val="autoZero"/>
        <c:auto val="1"/>
        <c:lblAlgn val="ctr"/>
        <c:lblOffset val="100"/>
        <c:noMultiLvlLbl val="0"/>
      </c:catAx>
      <c:valAx>
        <c:axId val="121997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19966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50742215001417E-2"/>
          <c:y val="8.5638895196737716E-2"/>
          <c:w val="0.49453553764504032"/>
          <c:h val="0.87001753409089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 -3 729 771 тыс. руб.</c:v>
                </c:pt>
                <c:pt idx="1">
                  <c:v>неналоговые доходы- 614 662  тыс. руб.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0.85900000000000065</c:v>
                </c:pt>
                <c:pt idx="1">
                  <c:v>0.14100000000000001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928158491658091"/>
          <c:y val="0.47268025511421685"/>
          <c:w val="0.37912435398222843"/>
          <c:h val="0.5046716863417336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Lbls>
            <c:dLbl>
              <c:idx val="3"/>
              <c:layout>
                <c:manualLayout>
                  <c:x val="7.4491848538477803E-2"/>
                  <c:y val="4.7588160947931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ндфл- 58,40%</c:v>
                </c:pt>
                <c:pt idx="1">
                  <c:v>налоги на имущество (земельный налог и налог на имущества физических лиц)-18,10 %</c:v>
                </c:pt>
                <c:pt idx="2">
                  <c:v>налоги на совокупный доход (ЕНВД, единый сельхоз налог, упрощенная и патентная системы налогообложения)-7,20 %</c:v>
                </c:pt>
                <c:pt idx="3">
                  <c:v>другие  налоговые доходы-2,20 %</c:v>
                </c:pt>
                <c:pt idx="4">
                  <c:v>неналоговые доходы- 14,10 %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0.58399999999999996</c:v>
                </c:pt>
                <c:pt idx="1">
                  <c:v>0.18100000000000024</c:v>
                </c:pt>
                <c:pt idx="2">
                  <c:v>7.1999999999999995E-2</c:v>
                </c:pt>
                <c:pt idx="3">
                  <c:v>2.1999999999999999E-2</c:v>
                </c:pt>
                <c:pt idx="4">
                  <c:v>0.14100000000000001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924900131683164"/>
          <c:y val="5.1316712311972323E-2"/>
          <c:w val="0.4290766634395129"/>
          <c:h val="0.9478070866141749"/>
        </c:manualLayout>
      </c:layout>
      <c:overlay val="0"/>
      <c:txPr>
        <a:bodyPr/>
        <a:lstStyle/>
        <a:p>
          <a:pPr>
            <a:defRPr sz="1500" b="1" kern="1200" spc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70555909273603E-2"/>
          <c:y val="0.40549923131511451"/>
          <c:w val="0.96845888818145287"/>
          <c:h val="0.4862521245849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50.2</c:v>
                </c:pt>
                <c:pt idx="1">
                  <c:v>67.900000000000006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7.7294521339982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</c:v>
                </c:pt>
                <c:pt idx="1">
                  <c:v>14.2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вмененный доход для  отдельных видов деятельности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</c:v>
                </c:pt>
                <c:pt idx="1">
                  <c:v>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8.5</c:v>
                </c:pt>
                <c:pt idx="1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</c:v>
                </c:pt>
                <c:pt idx="1">
                  <c:v>2.1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0.9</c:v>
                </c:pt>
                <c:pt idx="1">
                  <c:v>0.5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налог, взимаемый по  упрощенной и патентной системам  налогообложения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1.2</c:v>
                </c:pt>
                <c:pt idx="1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9711944"/>
        <c:axId val="212929104"/>
      </c:barChart>
      <c:catAx>
        <c:axId val="11971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929104"/>
        <c:crosses val="autoZero"/>
        <c:auto val="1"/>
        <c:lblAlgn val="ctr"/>
        <c:lblOffset val="100"/>
        <c:noMultiLvlLbl val="0"/>
      </c:catAx>
      <c:valAx>
        <c:axId val="212929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9711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8689851268591468E-4"/>
          <c:y val="1.2882420223330471E-2"/>
          <c:w val="0.99120314553163713"/>
          <c:h val="0.39004032704711827"/>
        </c:manualLayout>
      </c:layout>
      <c:overlay val="0"/>
      <c:txPr>
        <a:bodyPr/>
        <a:lstStyle/>
        <a:p>
          <a:pPr>
            <a:defRPr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74B8F-8450-4A92-9D05-A4ACCEEE65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D89E3-BAE9-45CC-9C58-1FB22E8B76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Объем отгруженных товаров собственного производства, выполненных работ  и услуг собственными силами.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7D654D5-25AE-455F-9316-54B7AF2508C4}" type="parTrans" cxnId="{0DF367F8-4396-40D4-ACE4-E2B575A63B18}">
      <dgm:prSet/>
      <dgm:spPr/>
      <dgm:t>
        <a:bodyPr/>
        <a:lstStyle/>
        <a:p>
          <a:endParaRPr lang="ru-RU"/>
        </a:p>
      </dgm:t>
    </dgm:pt>
    <dgm:pt modelId="{6F51FC56-1B61-42A7-A344-280EABAB73CB}" type="sibTrans" cxnId="{0DF367F8-4396-40D4-ACE4-E2B575A63B18}">
      <dgm:prSet/>
      <dgm:spPr/>
      <dgm:t>
        <a:bodyPr/>
        <a:lstStyle/>
        <a:p>
          <a:endParaRPr lang="ru-RU"/>
        </a:p>
      </dgm:t>
    </dgm:pt>
    <dgm:pt modelId="{A6ADDADF-E823-447F-A14F-462CE0676C8B}" type="pres">
      <dgm:prSet presAssocID="{9C774B8F-8450-4A92-9D05-A4ACCEEE65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75022-CC71-42FE-B6A0-A6F0226D0C81}" type="pres">
      <dgm:prSet presAssocID="{6BBD89E3-BAE9-45CC-9C58-1FB22E8B769F}" presName="parentText" presStyleLbl="node1" presStyleIdx="0" presStyleCnt="1" custLinFactNeighborX="847" custLinFactNeighborY="24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FCCB0-A344-4511-8BAD-DAF3144EA38B}" type="presOf" srcId="{6BBD89E3-BAE9-45CC-9C58-1FB22E8B769F}" destId="{CBB75022-CC71-42FE-B6A0-A6F0226D0C81}" srcOrd="0" destOrd="0" presId="urn:microsoft.com/office/officeart/2005/8/layout/vList2"/>
    <dgm:cxn modelId="{772AF49F-2C44-4CEE-9E79-37415F41B0B6}" type="presOf" srcId="{9C774B8F-8450-4A92-9D05-A4ACCEEE6568}" destId="{A6ADDADF-E823-447F-A14F-462CE0676C8B}" srcOrd="0" destOrd="0" presId="urn:microsoft.com/office/officeart/2005/8/layout/vList2"/>
    <dgm:cxn modelId="{0DF367F8-4396-40D4-ACE4-E2B575A63B18}" srcId="{9C774B8F-8450-4A92-9D05-A4ACCEEE6568}" destId="{6BBD89E3-BAE9-45CC-9C58-1FB22E8B769F}" srcOrd="0" destOrd="0" parTransId="{27D654D5-25AE-455F-9316-54B7AF2508C4}" sibTransId="{6F51FC56-1B61-42A7-A344-280EABAB73CB}"/>
    <dgm:cxn modelId="{A3734F7B-FC25-45B3-85D7-C197444AF682}" type="presParOf" srcId="{A6ADDADF-E823-447F-A14F-462CE0676C8B}" destId="{CBB75022-CC71-42FE-B6A0-A6F0226D0C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0B4192-C2F6-4853-AA38-181F6FE432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7EEB-B3B0-4FF5-B67D-38873F8201F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Численность  населения на конец года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B08CCD7A-D6DB-42BA-ADF5-02BDDCE1AA5F}" type="parTrans" cxnId="{5428F588-C343-4BBB-91F8-73656F9EDE5A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E02DA1FC-7EDD-4FFE-B5B8-3C258C736F0B}" type="sibTrans" cxnId="{5428F588-C343-4BBB-91F8-73656F9EDE5A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F9EFEEA2-A711-415A-82B6-60EAC1D14E0C}" type="pres">
      <dgm:prSet presAssocID="{A90B4192-C2F6-4853-AA38-181F6FE432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6A6D9-8651-4AF1-AD24-4A29D0816E30}" type="pres">
      <dgm:prSet presAssocID="{4D757EEB-B3B0-4FF5-B67D-38873F8201F9}" presName="parentText" presStyleLbl="node1" presStyleIdx="0" presStyleCnt="1" custLinFactNeighborX="3481" custLinFactNeighborY="367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65AFE-0135-4D4E-845C-A85DA65FA897}" type="presOf" srcId="{4D757EEB-B3B0-4FF5-B67D-38873F8201F9}" destId="{A6E6A6D9-8651-4AF1-AD24-4A29D0816E30}" srcOrd="0" destOrd="0" presId="urn:microsoft.com/office/officeart/2005/8/layout/vList2"/>
    <dgm:cxn modelId="{5428F588-C343-4BBB-91F8-73656F9EDE5A}" srcId="{A90B4192-C2F6-4853-AA38-181F6FE43276}" destId="{4D757EEB-B3B0-4FF5-B67D-38873F8201F9}" srcOrd="0" destOrd="0" parTransId="{B08CCD7A-D6DB-42BA-ADF5-02BDDCE1AA5F}" sibTransId="{E02DA1FC-7EDD-4FFE-B5B8-3C258C736F0B}"/>
    <dgm:cxn modelId="{11B67941-3C6C-4973-9776-FF1AA493EFAA}" type="presOf" srcId="{A90B4192-C2F6-4853-AA38-181F6FE43276}" destId="{F9EFEEA2-A711-415A-82B6-60EAC1D14E0C}" srcOrd="0" destOrd="0" presId="urn:microsoft.com/office/officeart/2005/8/layout/vList2"/>
    <dgm:cxn modelId="{91F09B88-86A7-45C9-874B-BC9DDEC88741}" type="presParOf" srcId="{F9EFEEA2-A711-415A-82B6-60EAC1D14E0C}" destId="{A6E6A6D9-8651-4AF1-AD24-4A29D0816E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0.49153</cdr:x>
      <cdr:y>0.01923</cdr:y>
    </cdr:from>
    <cdr:to>
      <cdr:x>0.66334</cdr:x>
      <cdr:y>0.06762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1702" y="71438"/>
          <a:ext cx="724152" cy="179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0.61564</cdr:x>
      <cdr:y>0.08889</cdr:y>
    </cdr:from>
    <cdr:to>
      <cdr:x>0.78351</cdr:x>
      <cdr:y>0.13715</cdr:y>
    </cdr:to>
    <cdr:sp macro="" textlink="">
      <cdr:nvSpPr>
        <cdr:cNvPr id="4" name="TextBox 1"/>
        <cdr:cNvSpPr txBox="1"/>
      </cdr:nvSpPr>
      <cdr:spPr>
        <a:xfrm xmlns:a="http://schemas.openxmlformats.org/drawingml/2006/main" rot="10800000" flipV="1">
          <a:off x="2462522" y="288032"/>
          <a:ext cx="671473" cy="156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0.72228</cdr:x>
      <cdr:y>0</cdr:y>
    </cdr:from>
    <cdr:to>
      <cdr:x>0.90971</cdr:x>
      <cdr:y>0.17742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91880" y="0"/>
          <a:ext cx="906138" cy="689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0.37895</cdr:x>
      <cdr:y>0.2963</cdr:y>
    </cdr:from>
    <cdr:to>
      <cdr:x>0.47369</cdr:x>
      <cdr:y>0.37037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68" y="1143008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0.34737</cdr:x>
      <cdr:y>0.24074</cdr:y>
    </cdr:from>
    <cdr:to>
      <cdr:x>0.42105</cdr:x>
      <cdr:y>0.35185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57454" y="92869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0.52362</cdr:x>
      <cdr:y>0.67719</cdr:y>
    </cdr:from>
    <cdr:to>
      <cdr:x>0.67362</cdr:x>
      <cdr:y>0.90219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2016" y="2752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0.47442</cdr:x>
      <cdr:y>0.64179</cdr:y>
    </cdr:from>
    <cdr:to>
      <cdr:x>0.62442</cdr:x>
      <cdr:y>0.86679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47864" y="3096344"/>
          <a:ext cx="1058518" cy="1085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0.39369</cdr:x>
      <cdr:y>0.25194</cdr:y>
    </cdr:from>
    <cdr:to>
      <cdr:x>0.57087</cdr:x>
      <cdr:y>0.35825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99928" y="1023888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0.35825</cdr:x>
      <cdr:y>0.28738</cdr:y>
    </cdr:from>
    <cdr:to>
      <cdr:x>0.5555</cdr:x>
      <cdr:y>0.39369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83904" y="1167904"/>
          <a:ext cx="120243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0.4055</cdr:x>
      <cdr:y>0.35825</cdr:y>
    </cdr:from>
    <cdr:to>
      <cdr:x>0.5555</cdr:x>
      <cdr:y>0.58325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71936" y="1455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8ADA91-6404-49DD-8420-2025F71022E5}" type="datetimeFigureOut">
              <a:rPr lang="ru-RU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9D3E0F-E856-4434-BD41-91B0EF9188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01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0259-CC5F-4E36-B50F-BDB029A6EC15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25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D3E0F-E856-4434-BD41-91B0EF9188C5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13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7480" tIns="43740" rIns="87480" bIns="43740"/>
          <a:lstStyle/>
          <a:p>
            <a:pPr eaLnBrk="1" hangingPunct="1"/>
            <a:endParaRPr lang="ru-RU" dirty="0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40" rIns="87480" bIns="43740" anchor="b"/>
          <a:lstStyle/>
          <a:p>
            <a:pPr algn="r" defTabSz="844550"/>
            <a:fld id="{63B862C4-4639-46B4-A7CA-6EDEA4FDD2AB}" type="slidenum">
              <a:rPr lang="ru-RU" sz="1100">
                <a:latin typeface="Calibri" pitchFamily="34" charset="0"/>
              </a:rPr>
              <a:pPr algn="r" defTabSz="844550"/>
              <a:t>27</a:t>
            </a:fld>
            <a:endParaRPr lang="ru-RU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5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7480" tIns="43740" rIns="87480" bIns="43740"/>
          <a:lstStyle/>
          <a:p>
            <a:pPr eaLnBrk="1" hangingPunct="1"/>
            <a:endParaRPr lang="ru-RU" dirty="0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40" rIns="87480" bIns="43740" anchor="b"/>
          <a:lstStyle/>
          <a:p>
            <a:pPr algn="r" defTabSz="844550"/>
            <a:fld id="{6E4B3AB8-9A52-4F20-B7FF-1FBD7FDE0FA6}" type="slidenum">
              <a:rPr lang="ru-RU" sz="1100">
                <a:latin typeface="Calibri" pitchFamily="34" charset="0"/>
              </a:rPr>
              <a:pPr algn="r" defTabSz="844550"/>
              <a:t>28</a:t>
            </a:fld>
            <a:endParaRPr lang="ru-RU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2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D3E0F-E856-4434-BD41-91B0EF9188C5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51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08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6B308-9721-4F8C-9134-51FA53D3D0B3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285F9-C17E-42E8-8332-FF884C3981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D5428-5A3F-4256-ACF1-417720ECC3C4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AF449-0137-41ED-82CA-B5508E01D1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6C872-62ED-4EE8-8902-099A2340F85D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127F1-20B7-450B-8F33-5B46908CB7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1802E-652F-4C8A-81A6-DB37FCF62671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62E5B-C955-4C3B-850E-785D0BDD29B0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1809F-556B-400D-B04E-039D342C47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0DCCB-9410-460D-A9FF-433FF9A6B9E7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5C2E6-8863-429A-8AFA-FE88B4324A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D6A7A-ABEE-48A7-9438-DBE15496F4D1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38A51-D5AD-41B2-B30B-230B85A0A5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6A856-015F-402E-937E-CDE98DECA290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3C0A9-1E2D-413D-BC33-3B69CD77F3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B3308-8352-41BD-AEBD-FA08AD3F05B0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FD99A-D275-4F98-9EA4-5357A65F8CD8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444FD-CEB8-4A4E-940B-09A248D6F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EC1C8-F7B5-4478-910C-E4593D9ACE11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CE686F-EBB1-465F-99D0-C407A3AD61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E0014F-A93D-4DC0-9311-C18060B5B959}" type="datetime1">
              <a:rPr lang="ru-RU" smtClean="0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CAB85FA-C7CD-463B-8CDE-1A5186E12A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3.jpe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7.png"/><Relationship Id="rId4" Type="http://schemas.openxmlformats.org/officeDocument/2006/relationships/image" Target="../media/image38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7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6.png"/><Relationship Id="rId4" Type="http://schemas.openxmlformats.org/officeDocument/2006/relationships/image" Target="../media/image49.jpeg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chart" Target="../charts/chart4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chart" Target="../charts/chart5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6.png"/><Relationship Id="rId5" Type="http://schemas.openxmlformats.org/officeDocument/2006/relationships/image" Target="../media/image15.jpeg"/><Relationship Id="rId10" Type="http://schemas.openxmlformats.org/officeDocument/2006/relationships/image" Target="../media/image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 Box 2"/>
          <p:cNvPicPr>
            <a:picLocks noChangeArrowheads="1"/>
          </p:cNvPicPr>
          <p:nvPr/>
        </p:nvPicPr>
        <p:blipFill>
          <a:blip r:embed="rId3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11267" name="Подзаголовок 3"/>
          <p:cNvSpPr txBox="1">
            <a:spLocks/>
          </p:cNvSpPr>
          <p:nvPr/>
        </p:nvSpPr>
        <p:spPr bwMode="auto">
          <a:xfrm>
            <a:off x="6302375" y="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15875" y="2420938"/>
            <a:ext cx="9144000" cy="40306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endParaRPr lang="ru-RU" sz="14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chemeClr val="accent4">
                    <a:lumMod val="75000"/>
                    <a:alpha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9552" y="1714488"/>
            <a:ext cx="7747224" cy="39417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r>
              <a:rPr lang="ru-RU" sz="1900" i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i="1" dirty="0" smtClean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92893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Дорогие друзья! Сердечно приветствуем  вас на нашем сайте.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«Бюджет для граждан» существует уже не первый год и доказал свою значимость и востребованность, как эффективный механизм «виртуального» диалога между муниципальной властью и населением города, занял важное место в общественной жизни. В целях обеспечения открытости работы Администрации города Курска представляем вашему вниманию отчет об исполнении бюджета города Курска за 2020 год в формате – «Бюджет для граждан». Данная форма отчета об исполнении бюджета предназначена для различных категорий населения города и представителей разных профессий: студентов, молодых семей и пенсионеров, педагогов и врачей, а также других категорий населения, не обладающих специальными знаниями в сфере бюджетного законодательства, и поможет разобраться им в главном финансовом документе города. В презентации вы сможете оценить объемы доходов и расходов бюджета города за 2020 год, их динамику в сравнении с предыдущим годом, увидеть основные направления расходования средств бюджета в отчетном году на финансирование мероприятий в сфере образования, культуры, молодежной и социальной политики, жилищно-коммунального хозяйства, и других сферах и проектах. Надеюсь, что знакомство с результатами и особенностями муниципальных финансов за 2020 год будет для вас не только интересным, но и полезным, что даст вам в дальнейшем возможность участия в обсуждении важных вопросов и принятии решений, связанных с жизнедеятельностью города Курска. Информационный ресурс «Бюджет для граждан»  подготовлен к  проекту решения Курского городского Собрания «Об исполнении бюджета города Курска за 2020 год». С данным документом  можно ознакомиться в сети «Интернет» на  сайте Администрации  города Курска в разделе «Экономика»  и на сайте Курского городского Собрания в разделе «Открытый диалог».</a:t>
            </a: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Глава города Курска                                                                                                                                                  В.Н.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Карамышев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382000" y="6643710"/>
            <a:ext cx="762000" cy="214290"/>
          </a:xfrm>
        </p:spPr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1052737"/>
            <a:ext cx="5450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БЮДЖЕТ ДЛЯ ГРАЖДАН 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проекту Решения Курского городского Собрания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Об исполнении бюджета города Курска за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год»</a:t>
            </a:r>
          </a:p>
        </p:txBody>
      </p:sp>
      <p:pic>
        <p:nvPicPr>
          <p:cNvPr id="46082" name="Picture 2" descr="http://dnevnik-pensionerki.ru/wp-content/uploads/2018/09/%D0%BD%D0%B5%D1%84%D1%82%D1%8F%D0%BD%D0%B8%D0%BA%D0%B0%D0%BC-%D0%BE%D0%BF%D1%8F%D1%82%D1%8C-%D0%BE%D1%82%D1%81%D1%82%D0%B5%D0%B3%D0%BD%D1%83%D1%82-%D0%B4%D0%B5%D0%BD%D0%B5%D0%B3-%D0%B8%D0%B7-%D0%B1%D1%8E%D0%B4%D0%B6%D0%B5%D1%82%D0%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2214546" cy="17145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6086" name="Picture 6" descr="http://gov.cap.ru/UserFiles/news/201702/14/thumb_budj_540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000108"/>
            <a:ext cx="2428860" cy="18883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Рисунок 13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0"/>
            <a:ext cx="1076130" cy="10001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1039" name="Rectangle 37"/>
          <p:cNvSpPr>
            <a:spLocks noChangeArrowheads="1"/>
          </p:cNvSpPr>
          <p:nvPr/>
        </p:nvSpPr>
        <p:spPr bwMode="auto">
          <a:xfrm>
            <a:off x="71406" y="2357430"/>
            <a:ext cx="3176902" cy="143901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 всего исполнены за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4 344 433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Text Box 54"/>
          <p:cNvSpPr txBox="1">
            <a:spLocks noChangeArrowheads="1"/>
          </p:cNvSpPr>
          <p:nvPr/>
        </p:nvSpPr>
        <p:spPr bwMode="auto">
          <a:xfrm>
            <a:off x="5795963" y="1773238"/>
            <a:ext cx="200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033" name="Picture 9" descr="http://penza.press/wp-content/uploads/2015/10/byudzhe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3"/>
            <a:ext cx="2143140" cy="2219681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27" name="Диаграмма 26"/>
          <p:cNvGraphicFramePr/>
          <p:nvPr/>
        </p:nvGraphicFramePr>
        <p:xfrm>
          <a:off x="2357422" y="3000372"/>
          <a:ext cx="6786578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146" name="Picture 2" descr="http://sengilej.ru/userfiles/image/Priziv_nalog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214554"/>
            <a:ext cx="3214678" cy="23574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07154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СТРУКТУРА НАЛОГОВЫХ И НЕНАЛОГОВЫХ ДОХОДОВ БЮДЖЕТА Г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 КУРСКА 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ЗА 2020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31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051" name="object 4"/>
          <p:cNvSpPr txBox="1">
            <a:spLocks noChangeArrowheads="1"/>
          </p:cNvSpPr>
          <p:nvPr/>
        </p:nvSpPr>
        <p:spPr bwMode="auto">
          <a:xfrm>
            <a:off x="7734300" y="1011238"/>
            <a:ext cx="1282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800" dirty="0">
              <a:latin typeface="Calibri" pitchFamily="34" charset="0"/>
            </a:endParaRPr>
          </a:p>
        </p:txBody>
      </p:sp>
      <p:sp>
        <p:nvSpPr>
          <p:cNvPr id="2062" name="object 37"/>
          <p:cNvSpPr>
            <a:spLocks noChangeArrowheads="1"/>
          </p:cNvSpPr>
          <p:nvPr/>
        </p:nvSpPr>
        <p:spPr bwMode="auto">
          <a:xfrm>
            <a:off x="673100" y="3444875"/>
            <a:ext cx="396875" cy="5683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065" name="object 42"/>
          <p:cNvSpPr txBox="1">
            <a:spLocks noChangeArrowheads="1"/>
          </p:cNvSpPr>
          <p:nvPr/>
        </p:nvSpPr>
        <p:spPr bwMode="auto">
          <a:xfrm>
            <a:off x="5427663" y="5030788"/>
            <a:ext cx="4794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000" dirty="0">
              <a:latin typeface="Calibri" pitchFamily="34" charset="0"/>
            </a:endParaRPr>
          </a:p>
        </p:txBody>
      </p:sp>
      <p:sp>
        <p:nvSpPr>
          <p:cNvPr id="2066" name="object 43"/>
          <p:cNvSpPr>
            <a:spLocks noChangeArrowheads="1"/>
          </p:cNvSpPr>
          <p:nvPr/>
        </p:nvSpPr>
        <p:spPr bwMode="auto">
          <a:xfrm>
            <a:off x="6108700" y="5524500"/>
            <a:ext cx="396875" cy="5667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0" name="Номер слайда 49"/>
          <p:cNvSpPr txBox="1">
            <a:spLocks noGrp="1"/>
          </p:cNvSpPr>
          <p:nvPr/>
        </p:nvSpPr>
        <p:spPr>
          <a:xfrm>
            <a:off x="7188200" y="6492875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1200" b="1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2070" name="Text Box 65"/>
          <p:cNvSpPr txBox="1">
            <a:spLocks noChangeArrowheads="1"/>
          </p:cNvSpPr>
          <p:nvPr/>
        </p:nvSpPr>
        <p:spPr bwMode="auto">
          <a:xfrm>
            <a:off x="7667625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dirty="0"/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1115616" y="2420888"/>
          <a:ext cx="7956978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122" name="Picture 2" descr="https://im3-tub-ru.yandex.net/i?id=716016e1a828b0f9d23fea02f09db4e9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00240"/>
            <a:ext cx="2552400" cy="17272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24" name="Picture 4" descr="http://static3.depositphotos.com/1000597/111/i/950/depositphotos_1113385-Money-coins-pour-out-from-b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6041" y="2000240"/>
            <a:ext cx="2347959" cy="132855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" name="Рисунок 18" descr="heade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0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0"/>
            <a:ext cx="1147568" cy="107154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1071546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СТРУКТУРА НАЛОГОВЫХ И НЕНАЛОГОВЫХ ДОХОДОВ БЮДЖЕТА ГОРОДА КУРСКА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  ЗА 2020 ГОД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30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3083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3084" name="Rectangle 22"/>
          <p:cNvSpPr>
            <a:spLocks noChangeArrowheads="1"/>
          </p:cNvSpPr>
          <p:nvPr/>
        </p:nvSpPr>
        <p:spPr bwMode="auto">
          <a:xfrm>
            <a:off x="-142908" y="1071546"/>
            <a:ext cx="94298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СТРУКТУРА НАЛОГОВЫХ ДОХОДОВ БЮДЖЕТА ГОРОДА КУРСКА В 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201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9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-20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20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ГГ. (В %)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76" y="28574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1538" y="2209666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0" y="1928802"/>
          <a:ext cx="914400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69286" cy="338381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7" name="Рисунок 16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0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30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3083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3084" name="Rectangle 22"/>
          <p:cNvSpPr>
            <a:spLocks noChangeArrowheads="1"/>
          </p:cNvSpPr>
          <p:nvPr/>
        </p:nvSpPr>
        <p:spPr bwMode="auto">
          <a:xfrm>
            <a:off x="0" y="1124223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СТРУКТУРА  НЕНАЛОГОВЫХ ДОХОДОВ БЮДЖЕТА ГОРОДА КУРСКА В 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201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9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-20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20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ГГ. (В %)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76" y="28574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1538" y="2209666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0" y="2105472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74714" y="6519619"/>
            <a:ext cx="469286" cy="338381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7" name="Рисунок 16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0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572396" y="6357958"/>
            <a:ext cx="12381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108701582"/>
              </p:ext>
            </p:extLst>
          </p:nvPr>
        </p:nvGraphicFramePr>
        <p:xfrm>
          <a:off x="0" y="2071678"/>
          <a:ext cx="9144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41" y="1196752"/>
            <a:ext cx="91376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СТРУКТУРА БЕЗВОЗМЕЗДНЫХ ПОСТУПЛЕНИЙ ИЗ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ОБЛАСТНОГО БЮДЖЕТА</a:t>
            </a:r>
          </a:p>
          <a:p>
            <a:endParaRPr lang="ru-RU" dirty="0"/>
          </a:p>
        </p:txBody>
      </p:sp>
      <p:pic>
        <p:nvPicPr>
          <p:cNvPr id="12" name="Рисунок 11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717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7173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7175" name="WordArt 17"/>
          <p:cNvSpPr>
            <a:spLocks noChangeArrowheads="1" noChangeShapeType="1" noTextEdit="1"/>
          </p:cNvSpPr>
          <p:nvPr/>
        </p:nvSpPr>
        <p:spPr bwMode="auto">
          <a:xfrm>
            <a:off x="827584" y="1196975"/>
            <a:ext cx="7738566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7643813" y="1643050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latin typeface="Calibri" pitchFamily="34" charset="0"/>
              </a:rPr>
              <a:t>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1124744"/>
            <a:ext cx="77867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РАСХОДЫ БЮДЖЕТА ГОРОДА КУРСКА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2131692"/>
          <a:ext cx="9144000" cy="472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42844" y="1714488"/>
            <a:ext cx="2071702" cy="10715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«Всё преимущество иметь деньги заключается в возможности ими пользоваться»</a:t>
            </a:r>
          </a:p>
          <a:p>
            <a:pPr algn="ctr"/>
            <a:r>
              <a:rPr lang="ru-RU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Франклин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6" name="Рисунок 25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5" y="0"/>
            <a:ext cx="1159157" cy="10715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05512802"/>
              </p:ext>
            </p:extLst>
          </p:nvPr>
        </p:nvGraphicFramePr>
        <p:xfrm>
          <a:off x="142844" y="1643026"/>
          <a:ext cx="900115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18270" y="6611779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5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00010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СТРУКТУРА РАСХОДОВ БЮДЖЕТА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ГОРОДА КУРСКА ЗА 2020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0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7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ПОКАЗАТЕЛИ РАСХОДОВ БЮДЖЕТА ГОРОДА КУРСКА ЗА 2020 ГОД ПО РАЗДЕЛАМ, ПОДРАЗДЕЛАМ КЛАССИФИКАЦИИ РАСХОДОВ БЮДЖЕТА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59308"/>
              </p:ext>
            </p:extLst>
          </p:nvPr>
        </p:nvGraphicFramePr>
        <p:xfrm>
          <a:off x="0" y="1785925"/>
          <a:ext cx="9144000" cy="494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62"/>
                <a:gridCol w="4786346"/>
                <a:gridCol w="1214446"/>
                <a:gridCol w="1143008"/>
                <a:gridCol w="1071538"/>
              </a:tblGrid>
              <a:tr h="35719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4E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Наименование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4E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4E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4E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4E9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767 477 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639 651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56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39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законодательных (представительных) органов муниципальных образований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18 348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18 344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683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151 286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151 225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Судебная  система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6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47 354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47 345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02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 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0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541 074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416 327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-всего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93 366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91 871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92 022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90 527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6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1 344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1 344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" name="Рисунок 19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1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143900" y="150017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9144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ПОКАЗАТЕЛИ РАСХОДОВ БЮДЖЕТА ГОРОДА КУРСКА ЗА 2020 ГОД ПО РАЗДЕЛАМ, ПОДРАЗДЕЛАМ КЛАССИФИКАЦИИ РАСХОДОВ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rgbClr val="C00000"/>
                </a:solidFill>
              </a:rPr>
              <a:t>		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52890"/>
              </p:ext>
            </p:extLst>
          </p:nvPr>
        </p:nvGraphicFramePr>
        <p:xfrm>
          <a:off x="1" y="2071678"/>
          <a:ext cx="9143999" cy="4553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098"/>
                <a:gridCol w="4929222"/>
                <a:gridCol w="1143008"/>
                <a:gridCol w="1000132"/>
                <a:gridCol w="1071539"/>
              </a:tblGrid>
              <a:tr h="45487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Наименование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2 156 689</a:t>
                      </a:r>
                      <a:endParaRPr lang="ru-RU" sz="1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2 090 690</a:t>
                      </a:r>
                      <a:endParaRPr lang="ru-RU" sz="1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0407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Лесное хозяйство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1 824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1 767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224 286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r>
                        <a:rPr lang="ru-RU" sz="19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282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0409 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1 852 861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1 789 134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35 857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34 808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 национальной экономики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41 861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40 699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9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1 269 407</a:t>
                      </a:r>
                      <a:endParaRPr lang="ru-RU" sz="1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1 205 659</a:t>
                      </a:r>
                      <a:endParaRPr lang="ru-RU" sz="1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хозяйство, в том числе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135 726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92 531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68,2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625 372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622 972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39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436 952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418 927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4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хозяйства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71 357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71 229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1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5 237</a:t>
                      </a:r>
                      <a:endParaRPr lang="ru-RU" sz="1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5 230</a:t>
                      </a:r>
                      <a:endParaRPr lang="ru-RU" sz="1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9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6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среды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5 237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5 230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58280" y="6643710"/>
            <a:ext cx="357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17" name="Рисунок 16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224136" cy="9807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262027" y="1714488"/>
            <a:ext cx="8819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(тыс. руб.)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32092"/>
              </p:ext>
            </p:extLst>
          </p:nvPr>
        </p:nvGraphicFramePr>
        <p:xfrm>
          <a:off x="0" y="1785926"/>
          <a:ext cx="91440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62"/>
                <a:gridCol w="4286280"/>
                <a:gridCol w="1500198"/>
                <a:gridCol w="1143008"/>
                <a:gridCol w="1285852"/>
              </a:tblGrid>
              <a:tr h="41309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Наименование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Образование- </a:t>
                      </a: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478 523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</a:t>
                      </a:r>
                      <a:r>
                        <a:rPr lang="en-US" sz="17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991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2 105 361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2 105 022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3 410 117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3 364 329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348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политика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71 977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71 757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расходы в области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720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100 720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 кинематография  - всего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306 210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306 157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267 306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3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 и средств массовой информации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38 904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38 902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8 304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8 277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0907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Санитарно-эпидемиологическое благополучие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8 304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8 277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политика- всего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2 054 402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2 025 266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 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6 302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6 100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1 077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228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1 063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916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887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449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872 760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соц.политики</a:t>
                      </a:r>
                    </a:p>
                  </a:txBody>
                  <a:tcPr marL="9525" marR="9525" marT="9525" marB="0" anchor="b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83 423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82 490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071547"/>
            <a:ext cx="914400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ПОКАЗАТЕЛИ РАСХОДОВ БЮДЖЕТА ГОРОДА КУРСКА ЗА 20</a:t>
            </a: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20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 ГОД ПО РАЗДЕЛАМ, ПОДРАЗДЕЛАМ КЛАССИФИКАЦИИ РАСХОДОВ БЮДЖЕТА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8280" y="664371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19</a:t>
            </a:r>
            <a:endParaRPr lang="ru-RU" sz="1200" dirty="0"/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715272" y="1571612"/>
            <a:ext cx="846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(тыс. руб.)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1"/>
            <a:ext cx="9156986" cy="631258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28803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anose="02020603050405020304" pitchFamily="18" charset="0"/>
              </a:rPr>
              <a:t>АДМИНИСТРАТИВНО-ТЕРРИТОРИАЛЬНОЕ УСТРОЙСТВО </a:t>
            </a:r>
            <a:r>
              <a:rPr lang="ru-RU" sz="1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anose="02020603050405020304" pitchFamily="18" charset="0"/>
              </a:rPr>
              <a:t>ГОРОДА КУРСКА</a:t>
            </a: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785-9DB5-4984-AFDF-016AB80C647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26" name="AutoShape 2" descr="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29200"/>
            <a:ext cx="8736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 — город в России, административный центр Курской области.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областного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образующий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муниципальное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 Курск»,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 статусом городского округа.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Курска  составляет </a:t>
            </a:r>
            <a:r>
              <a:rPr lang="ru-RU" sz="1400" b="1" dirty="0" smtClean="0"/>
              <a:t> </a:t>
            </a:r>
            <a:r>
              <a:rPr lang="ru-RU" sz="1400" dirty="0" smtClean="0"/>
              <a:t>208 км</a:t>
            </a:r>
            <a:r>
              <a:rPr lang="ru-RU" sz="1400" baseline="30000" dirty="0" smtClean="0"/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города Курска на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01.01.2021 г. – 451 391чел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62100" y="3305890"/>
            <a:ext cx="44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0"/>
            <a:ext cx="1076130" cy="1005004"/>
          </a:xfrm>
          <a:prstGeom prst="rect">
            <a:avLst/>
          </a:prstGeom>
          <a:noFill/>
        </p:spPr>
      </p:pic>
      <p:pic>
        <p:nvPicPr>
          <p:cNvPr id="1028" name="Picture 4" descr="C:\Users\Elka\Desktop\QO1aWtT129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7" y="1269646"/>
            <a:ext cx="5671104" cy="373099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C:\Users\Elka\Desktop\_dDD5BH_Cz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037921"/>
            <a:ext cx="3723992" cy="25342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pic>
        <p:nvPicPr>
          <p:cNvPr id="3" name="Рисунок 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9144000" cy="907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001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ПОКАЗАТЕЛИ РАСХОДОВ БЮДЖЕТА ГОРОДА КУРСКА ЗА 2020 ГОД ПО РАЗДЕЛАМ, ПОДРАЗДЕЛАМ КЛАССИФИКАЦИИ РАСХОДОВ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600" dirty="0" smtClean="0">
                <a:solidFill>
                  <a:schemeClr val="tx1"/>
                </a:solidFill>
              </a:rPr>
              <a:t>							</a:t>
            </a:r>
            <a:r>
              <a:rPr lang="ru-RU" sz="1400" b="1" dirty="0" smtClean="0">
                <a:solidFill>
                  <a:schemeClr val="tx1"/>
                </a:solidFill>
              </a:rPr>
              <a:t>(тыс. руб.)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143116"/>
          <a:ext cx="9144000" cy="392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/>
                <a:gridCol w="3929090"/>
                <a:gridCol w="1643074"/>
                <a:gridCol w="1500198"/>
                <a:gridCol w="1071538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Наименование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FEFFD"/>
                    </a:solidFill>
                  </a:tcPr>
                </a:tc>
              </a:tr>
              <a:tr h="442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всего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73 938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443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389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</a:t>
                      </a: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2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9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495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3 149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6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9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295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9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295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10 295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10 295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4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 государственного и муниципального долга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044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125 701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9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5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 внутреннего государственного и муниципального долга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130 044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125 701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5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 Е Г О        Р А С Х О Д О В</a:t>
                      </a:r>
                    </a:p>
                  </a:txBody>
                  <a:tcPr marL="9525" marR="9525" marT="9525" marB="0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13 353 892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13 012 326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06" name="AutoShape 2" descr="https://utmagazine.ru/uploads/content/-25-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08" name="AutoShape 4" descr="https://utmagazine.ru/uploads/content/-25-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10" name="AutoShape 6" descr="https://utmagazine.ru/uploads/content/-25-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715372" y="6581001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</a:t>
            </a:r>
            <a:endParaRPr lang="ru-RU" sz="1200" dirty="0"/>
          </a:p>
        </p:txBody>
      </p:sp>
      <p:pic>
        <p:nvPicPr>
          <p:cNvPr id="1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8196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20296279">
            <a:off x="3100388" y="3562350"/>
            <a:ext cx="366712" cy="292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1000108"/>
            <a:ext cx="9144000" cy="107156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РАСХОДЫ БЮДЖЕТА НА СОЦИАЛЬНО-КУЛЬТУРНУЮ СФЕРУ ГОРОДА КУРСКА ЗА 2020 ГОД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4957763" y="3213100"/>
            <a:ext cx="261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2844" y="1643050"/>
            <a:ext cx="2438835" cy="164307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201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86322"/>
            <a:ext cx="2171923" cy="1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1432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обязательства муниципального образования «Город Курск» по реализации Указов Президента РФ №597 «О мероприятиях по реализации государственной социальной политики» и №761 от 01.06.2012 г. «О национальной стратегии действий в интересах детей на 2012 – 2017 годы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части доведения размера оплаты труда до требуемого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уровня,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выполнены в соответствии с утвержденными «дорожными картами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Всего в 2020 году    на социально-культурную сферу направлено бюджетных средств- 68 %  от общего объема расходов или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8 843 229 тыс.рублей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что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1 149 206 тыс.рублей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больше уровня  2019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382000" y="6643710"/>
            <a:ext cx="762000" cy="214290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22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  <p:graphicFrame>
        <p:nvGraphicFramePr>
          <p:cNvPr id="21" name="Диаграмма 20"/>
          <p:cNvGraphicFramePr/>
          <p:nvPr/>
        </p:nvGraphicFramePr>
        <p:xfrm>
          <a:off x="1714480" y="4214818"/>
          <a:ext cx="8643966" cy="30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00298" y="1857364"/>
            <a:ext cx="6643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 города Курска за 2020 год, как и все предыдущие годы, - социально-ориентированный. </a:t>
            </a:r>
            <a:b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Значительное увеличение расходов  на социально-  культурную сферу в  2020 году в сравнении с предыдущими годами обусловлено выполнением Указов Президента РФ 2012 года, в том числе  повышением уровня оплаты труда отдельных категорий работников учреждений образования и работников учреждений культуры, а также увеличением расходов на образование, в связи с введением в действие школы по проспекту В.Клыкова  в городе Курске и новой социальной выплатой на детей в возрасте от 3 до 7 лет включительно.</a:t>
            </a:r>
            <a:endParaRPr lang="ru-RU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0" name="AutoShape 3"/>
          <p:cNvSpPr>
            <a:spLocks noChangeArrowheads="1"/>
          </p:cNvSpPr>
          <p:nvPr/>
        </p:nvSpPr>
        <p:spPr bwMode="gray">
          <a:xfrm rot="5400000">
            <a:off x="5117758" y="3026120"/>
            <a:ext cx="4786347" cy="2734592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 rot="5400000">
            <a:off x="2195735" y="3162059"/>
            <a:ext cx="4681092" cy="2500330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 rot="5400000">
            <a:off x="-714413" y="3000373"/>
            <a:ext cx="4786348" cy="2786082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gray">
          <a:xfrm>
            <a:off x="285720" y="2887682"/>
            <a:ext cx="2786082" cy="397031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школ;</a:t>
            </a: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садов;</a:t>
            </a: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центров досуга;</a:t>
            </a: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система;</a:t>
            </a: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спортивных центра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спортивных школ;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дорожного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хозяйства;</a:t>
            </a: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соц.обеспечения;</a:t>
            </a: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учреждение архитектуры</a:t>
            </a: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учреждения молодежи и реализации молодежных программ;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учреждение средств массовой информации.</a:t>
            </a: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gray">
          <a:xfrm>
            <a:off x="3357554" y="3714752"/>
            <a:ext cx="2368551" cy="246221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Агентство по приватизации жилья)-автономное учреждение;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Частное общеобразовательное учреждение «Курская православная гимназия во имя преподобного Феодосия Печерского».</a:t>
            </a:r>
          </a:p>
          <a:p>
            <a:pPr marL="342900" indent="-342900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gray">
          <a:xfrm>
            <a:off x="6143636" y="3000372"/>
            <a:ext cx="2714644" cy="397031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школы;</a:t>
            </a:r>
          </a:p>
          <a:p>
            <a:pPr marL="342900" indent="-34290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сада; </a:t>
            </a:r>
          </a:p>
          <a:p>
            <a:pPr marL="342900" indent="-34290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отраслевого органа  Администрации города Курска;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учреждение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делам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молодежи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учреждения городского хозяйства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Централизованных бухгалтерий (образования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культуры,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молодежи)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прочих учреждения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Избирательная комиссия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Обслуживающих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571472" y="2071678"/>
            <a:ext cx="2160587" cy="52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Бюджетные 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2" name="Picture 15" descr="O_chevron00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4810" y="3071810"/>
            <a:ext cx="654693" cy="5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13" name="Picture 16" descr="O_chevron00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7290" y="2643182"/>
            <a:ext cx="642942" cy="56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14" name="Picture 17" descr="O_chevron00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15206" y="2643182"/>
            <a:ext cx="615467" cy="545527"/>
          </a:xfrm>
          <a:prstGeom prst="rect">
            <a:avLst/>
          </a:prstGeom>
          <a:noFill/>
          <a:ln>
            <a:noFill/>
          </a:ln>
        </p:spPr>
      </p:pic>
      <p:sp>
        <p:nvSpPr>
          <p:cNvPr id="25615" name="Text Box 12"/>
          <p:cNvSpPr txBox="1">
            <a:spLocks noChangeArrowheads="1"/>
          </p:cNvSpPr>
          <p:nvPr/>
        </p:nvSpPr>
        <p:spPr bwMode="auto">
          <a:xfrm>
            <a:off x="3500430" y="2285992"/>
            <a:ext cx="20875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Автономные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частные учреждения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Text Box 12"/>
          <p:cNvSpPr txBox="1">
            <a:spLocks noChangeArrowheads="1"/>
          </p:cNvSpPr>
          <p:nvPr/>
        </p:nvSpPr>
        <p:spPr bwMode="auto">
          <a:xfrm>
            <a:off x="6357950" y="2071678"/>
            <a:ext cx="2305050" cy="52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Казенные 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00010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ОБЩЕЕ КОЛИЧЕСТВО УЧРЕЖДЕНИЙ,ОКАЗЫВАЮЩИХ УСЛУГИ за счет бюджета города Курска (казенных, бюджетных, автономных и частных)-23</a:t>
            </a:r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9</a:t>
            </a:r>
            <a:r>
              <a:rPr lang="ru-RU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: </a:t>
            </a:r>
            <a:endParaRPr lang="ru-RU" altLang="ko-K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1" name="Рисунок 20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6A3D79C5-E533-4671-9825-30B5A6A9310A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2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pic>
        <p:nvPicPr>
          <p:cNvPr id="20482" name="Рисунок 3" descr=" дополнит образ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5214950"/>
            <a:ext cx="2016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1000108"/>
            <a:ext cx="9144000" cy="64807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ru-RU" altLang="ko-K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РАСХОДЫ БЮДЖЕТА НА ОБРАЗОВАНИЕ</a:t>
            </a:r>
            <a:endParaRPr lang="ru-RU" altLang="ko-K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486" name="Рисунок 2" descr="воспитател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850" y="1643050"/>
            <a:ext cx="2089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487" name="Рисунок 4" descr="школ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4850" y="3429000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0" y="3643314"/>
            <a:ext cx="707233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В бюджете  города Курска  предусмотрены средства на оказание муниципальных услуг в области образования: </a:t>
            </a:r>
          </a:p>
          <a:p>
            <a:pPr algn="just">
              <a:buFontTx/>
              <a:buChar char="•"/>
            </a:pPr>
            <a:r>
              <a:rPr lang="ru-RU" sz="1200" dirty="0">
                <a:latin typeface="Times New Roman" pitchFamily="18" charset="0"/>
              </a:rPr>
              <a:t>  по  предоставлению общедоступного бесплатного дошкольного образования </a:t>
            </a:r>
            <a:r>
              <a:rPr lang="ru-RU" sz="1200" dirty="0" smtClean="0">
                <a:latin typeface="Times New Roman" pitchFamily="18" charset="0"/>
              </a:rPr>
              <a:t>85 детскими </a:t>
            </a:r>
            <a:r>
              <a:rPr lang="ru-RU" sz="1200" dirty="0">
                <a:latin typeface="Times New Roman" pitchFamily="18" charset="0"/>
              </a:rPr>
              <a:t>дошкольными </a:t>
            </a:r>
            <a:r>
              <a:rPr lang="ru-RU" sz="1200" dirty="0" smtClean="0">
                <a:latin typeface="Times New Roman" pitchFamily="18" charset="0"/>
              </a:rPr>
              <a:t>учреждениями, с общей численностью детей- </a:t>
            </a:r>
            <a:r>
              <a:rPr lang="ru-RU" sz="1200" b="1" dirty="0" smtClean="0">
                <a:latin typeface="Times New Roman" pitchFamily="18" charset="0"/>
              </a:rPr>
              <a:t>21 028 человек</a:t>
            </a:r>
            <a:r>
              <a:rPr lang="ru-RU" sz="1200" dirty="0" smtClean="0">
                <a:latin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1200" dirty="0">
                <a:latin typeface="Times New Roman" pitchFamily="18" charset="0"/>
              </a:rPr>
              <a:t>  по предоставлению общедоступного и бесплатного начального общего, основного общего, среднего(полного) общего образования по основным образовательным программам </a:t>
            </a:r>
            <a:r>
              <a:rPr lang="ru-RU" sz="1200" dirty="0" smtClean="0">
                <a:latin typeface="Times New Roman" pitchFamily="18" charset="0"/>
              </a:rPr>
              <a:t>61 общеобразовательными учреждениями с численностью  обучающихся- </a:t>
            </a:r>
            <a:r>
              <a:rPr lang="ru-RU" sz="1200" b="1" dirty="0" smtClean="0">
                <a:latin typeface="Times New Roman" pitchFamily="18" charset="0"/>
              </a:rPr>
              <a:t>48 932   учащихся</a:t>
            </a:r>
            <a:r>
              <a:rPr lang="ru-RU" sz="1200" dirty="0" smtClean="0">
                <a:latin typeface="Times New Roman" pitchFamily="18" charset="0"/>
              </a:rPr>
              <a:t>;</a:t>
            </a:r>
          </a:p>
          <a:p>
            <a:pPr algn="just">
              <a:buFontTx/>
              <a:buChar char="•"/>
            </a:pPr>
            <a:r>
              <a:rPr lang="ru-RU" sz="1200" dirty="0" smtClean="0">
                <a:latin typeface="Times New Roman" pitchFamily="18" charset="0"/>
              </a:rPr>
              <a:t> по предоставлению дополнительного образования  муниципальными образовательными учреждениями( дворец пионеров и школьников, дом искусств,  детский (подростковый) центр, дом  и дворец детского творчества)-8 учреждений с  общей численностью </a:t>
            </a:r>
            <a:r>
              <a:rPr lang="ru-RU" sz="1200" b="1" dirty="0" smtClean="0">
                <a:latin typeface="Times New Roman" pitchFamily="18" charset="0"/>
              </a:rPr>
              <a:t>35 656 человек</a:t>
            </a:r>
            <a:r>
              <a:rPr lang="ru-RU" sz="1200" dirty="0" smtClean="0">
                <a:latin typeface="Times New Roman" pitchFamily="18" charset="0"/>
              </a:rPr>
              <a:t>);</a:t>
            </a:r>
          </a:p>
          <a:p>
            <a:pPr algn="just">
              <a:buFontTx/>
              <a:buChar char="•"/>
            </a:pPr>
            <a:r>
              <a:rPr lang="ru-RU" sz="1200" dirty="0" smtClean="0">
                <a:latin typeface="Times New Roman" pitchFamily="18" charset="0"/>
              </a:rPr>
              <a:t> по предоставлению дополнительного образования художественной и  музыкальной направленности(школы искусств)-11 учреждений, число обучающихся  </a:t>
            </a:r>
            <a:r>
              <a:rPr lang="ru-RU" sz="1200" b="1" dirty="0" smtClean="0">
                <a:latin typeface="Times New Roman" pitchFamily="18" charset="0"/>
              </a:rPr>
              <a:t>6 007 человек</a:t>
            </a:r>
            <a:r>
              <a:rPr lang="ru-RU" sz="1200" dirty="0" smtClean="0">
                <a:latin typeface="Times New Roman" pitchFamily="18" charset="0"/>
              </a:rPr>
              <a:t>;</a:t>
            </a:r>
          </a:p>
          <a:p>
            <a:pPr algn="just">
              <a:buFontTx/>
              <a:buChar char="•"/>
            </a:pPr>
            <a:r>
              <a:rPr lang="ru-RU" sz="1200" dirty="0" smtClean="0">
                <a:latin typeface="Times New Roman" pitchFamily="18" charset="0"/>
              </a:rPr>
              <a:t>по предоставлению услуг физкультурно- спортивной направленности (спортивные школы города Курска)-10 учреждений с общей численностью детей- </a:t>
            </a:r>
            <a:r>
              <a:rPr lang="ru-RU" sz="1200" b="1" dirty="0" smtClean="0">
                <a:latin typeface="Times New Roman" pitchFamily="18" charset="0"/>
              </a:rPr>
              <a:t>5 610</a:t>
            </a:r>
            <a:r>
              <a:rPr lang="ru-RU" sz="1200" dirty="0" smtClean="0">
                <a:latin typeface="Times New Roman" pitchFamily="18" charset="0"/>
              </a:rPr>
              <a:t>;</a:t>
            </a:r>
          </a:p>
          <a:p>
            <a:pPr algn="just">
              <a:buFontTx/>
              <a:buChar char="•"/>
            </a:pPr>
            <a:r>
              <a:rPr lang="ru-RU" sz="1200" dirty="0" smtClean="0">
                <a:latin typeface="Times New Roman" pitchFamily="18" charset="0"/>
              </a:rPr>
              <a:t>по оказанию прочих услуг в области образования ( научно-методический центр, центр диагностики и консультирования «Гармония», издательский центр «ЮМЭКС»).</a:t>
            </a:r>
            <a:endParaRPr lang="ru-RU" sz="1600" dirty="0">
              <a:latin typeface="Times New Roman" pitchFamily="18" charset="0"/>
            </a:endParaRPr>
          </a:p>
        </p:txBody>
      </p:sp>
      <p:graphicFrame>
        <p:nvGraphicFramePr>
          <p:cNvPr id="62532" name="Group 68"/>
          <p:cNvGraphicFramePr>
            <a:graphicFrameLocks noGrp="1"/>
          </p:cNvGraphicFramePr>
          <p:nvPr/>
        </p:nvGraphicFramePr>
        <p:xfrm>
          <a:off x="142844" y="1571612"/>
          <a:ext cx="6858048" cy="2133600"/>
        </p:xfrm>
        <a:graphic>
          <a:graphicData uri="http://schemas.openxmlformats.org/drawingml/2006/table">
            <a:tbl>
              <a:tblPr/>
              <a:tblGrid>
                <a:gridCol w="2428892"/>
                <a:gridCol w="1500198"/>
                <a:gridCol w="1714512"/>
                <a:gridCol w="1214446"/>
              </a:tblGrid>
              <a:tr h="513746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2020 год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</a:tr>
              <a:tr h="220378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2 105 361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2 105 022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  <a:tr h="190852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3 410 117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3 364 329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  <a:tr h="147646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790 348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790 163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  <a:tr h="190512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100 720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100 720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  <a:tr h="295851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6 406 546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6 360 234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6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ext Box 2"/>
          <p:cNvPicPr>
            <a:picLocks noChangeArrowheads="1"/>
          </p:cNvPicPr>
          <p:nvPr/>
        </p:nvPicPr>
        <p:blipFill>
          <a:blip r:embed="rId3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500298" y="1428736"/>
            <a:ext cx="650085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обеспечение отдыха и оздоровление детей  в каникулярное время в лагерях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исполнение характеризуется  следующими данными: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 счет указанных средств в отчетном году   приобретено путевок в загородные лагеря для    693  детей. Организована работа по оздоровлению     6 965 детей  в школьных лагерях с дневным пребыванием,  также с ростом на 398 детей по сравнению с 2019 годом.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 мероприятий в области молодежной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политики,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организационно-воспитательную работу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молодежью и  на другие расходы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предусмотрены средства в следующих объемах:</a:t>
            </a:r>
          </a:p>
          <a:p>
            <a:pPr algn="ctr"/>
            <a:endParaRPr lang="ru-RU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ru-RU" sz="1800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47144" name="Group 40"/>
          <p:cNvGraphicFramePr>
            <a:graphicFrameLocks noGrp="1"/>
          </p:cNvGraphicFramePr>
          <p:nvPr/>
        </p:nvGraphicFramePr>
        <p:xfrm>
          <a:off x="2928926" y="5500702"/>
          <a:ext cx="6072230" cy="1097280"/>
        </p:xfrm>
        <a:graphic>
          <a:graphicData uri="http://schemas.openxmlformats.org/drawingml/2006/table">
            <a:tbl>
              <a:tblPr/>
              <a:tblGrid>
                <a:gridCol w="2214578"/>
                <a:gridCol w="2143140"/>
                <a:gridCol w="1714512"/>
              </a:tblGrid>
              <a:tr h="39555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ПЛАН НА 2020 ГОД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ИСПОЛНЕНО ЗА 2020 ГОД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</a:tr>
              <a:tr h="46854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33 406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33 186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14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51219"/>
              </p:ext>
            </p:extLst>
          </p:nvPr>
        </p:nvGraphicFramePr>
        <p:xfrm>
          <a:off x="2714612" y="2000240"/>
          <a:ext cx="6286544" cy="1097280"/>
        </p:xfrm>
        <a:graphic>
          <a:graphicData uri="http://schemas.openxmlformats.org/drawingml/2006/table">
            <a:tbl>
              <a:tblPr/>
              <a:tblGrid>
                <a:gridCol w="2286016"/>
                <a:gridCol w="2071702"/>
                <a:gridCol w="1928826"/>
              </a:tblGrid>
              <a:tr h="447676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НА 2020 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ЗА 2020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38 571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38 571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8382000" y="6572272"/>
            <a:ext cx="762000" cy="285728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11268" name="Picture 4" descr="http://vesti-sudak.ru/wp-content/uploads/2016/06/8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4847064"/>
            <a:ext cx="2928958" cy="20109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270" name="Picture 6" descr="http://zt-rada.gov.ua/data/photomanager/1600806803_main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000240"/>
            <a:ext cx="2500330" cy="26432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341" y="1124744"/>
            <a:ext cx="913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ru-RU" altLang="ko-K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РАСХОДЫ НА МОЛОДЕЖНУЮ ПОЛИТИКУ</a:t>
            </a:r>
          </a:p>
          <a:p>
            <a:endParaRPr lang="ru-RU" b="1" dirty="0"/>
          </a:p>
        </p:txBody>
      </p:sp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33" y="7059"/>
            <a:ext cx="9118657" cy="68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5" name="Прямоугольник 4"/>
          <p:cNvSpPr>
            <a:spLocks noChangeArrowheads="1"/>
          </p:cNvSpPr>
          <p:nvPr/>
        </p:nvSpPr>
        <p:spPr bwMode="auto">
          <a:xfrm>
            <a:off x="214282" y="3500438"/>
            <a:ext cx="8715436" cy="173664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 smtClean="0">
                <a:latin typeface="Calibri" pitchFamily="34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счет средств бюджета города учреждения культуры оказывают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услуги по  организации библиотечного обслуживания населения, комплектованию и обеспечению сохранности библиотечного  фонда, предоставлению культурно-досуговой деятельности, поддержке традиционного  художественного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творчества.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Общий объем расходов по разделу «Культура и кинематография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в том числе на функционирование 13 учреждений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составил: </a:t>
            </a:r>
            <a:endParaRPr lang="ru-RU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46153" name="Group 73"/>
          <p:cNvGraphicFramePr>
            <a:graphicFrameLocks noGrp="1"/>
          </p:cNvGraphicFramePr>
          <p:nvPr/>
        </p:nvGraphicFramePr>
        <p:xfrm>
          <a:off x="285720" y="5429264"/>
          <a:ext cx="8572559" cy="995641"/>
        </p:xfrm>
        <a:graphic>
          <a:graphicData uri="http://schemas.openxmlformats.org/drawingml/2006/table">
            <a:tbl>
              <a:tblPr/>
              <a:tblGrid>
                <a:gridCol w="2928957"/>
                <a:gridCol w="3000396"/>
                <a:gridCol w="2643206"/>
              </a:tblGrid>
              <a:tr h="5593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НА 2019ГОД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 ЗА 2019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</a:tr>
              <a:tr h="3632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306 210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306 157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100,0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38914" name="Picture 2" descr="http://www.kurskadmin.ru/sites/default/files/12_03_15_10_22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300039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://kursktv.ru/sites/default/files/styles/galleryformatter_slide/public/0_6c61c_2207499d_l.jpg?itok=SjyOv93O"/>
          <p:cNvPicPr>
            <a:picLocks noChangeAspect="1" noChangeArrowheads="1"/>
          </p:cNvPicPr>
          <p:nvPr/>
        </p:nvPicPr>
        <p:blipFill>
          <a:blip r:embed="rId5" cstate="print">
            <a:lum bright="19000" contrast="38000"/>
          </a:blip>
          <a:srcRect/>
          <a:stretch>
            <a:fillRect/>
          </a:stretch>
        </p:blipFill>
        <p:spPr bwMode="auto">
          <a:xfrm>
            <a:off x="1142976" y="1500174"/>
            <a:ext cx="292895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15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57224" y="1142984"/>
            <a:ext cx="7467109" cy="417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ru-RU" altLang="ko-K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РАСХОДЫ БЮДЖЕТА НА КУЛЬТУРУ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 Box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9" y="411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355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355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3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23564" name="object 4"/>
          <p:cNvSpPr>
            <a:spLocks noChangeArrowheads="1"/>
          </p:cNvSpPr>
          <p:nvPr/>
        </p:nvSpPr>
        <p:spPr bwMode="auto">
          <a:xfrm rot="-5400000">
            <a:off x="-278606" y="4463256"/>
            <a:ext cx="1258888" cy="3778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graphicFrame>
        <p:nvGraphicFramePr>
          <p:cNvPr id="56525" name="Group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04983"/>
              </p:ext>
            </p:extLst>
          </p:nvPr>
        </p:nvGraphicFramePr>
        <p:xfrm>
          <a:off x="0" y="861030"/>
          <a:ext cx="9160860" cy="6065520"/>
        </p:xfrm>
        <a:graphic>
          <a:graphicData uri="http://schemas.openxmlformats.org/drawingml/2006/table">
            <a:tbl>
              <a:tblPr/>
              <a:tblGrid>
                <a:gridCol w="6732000"/>
                <a:gridCol w="1269024"/>
                <a:gridCol w="1159836"/>
              </a:tblGrid>
              <a:tr h="28195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ko-KR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Arial Black" pitchFamily="34" charset="0"/>
                          <a:ea typeface="+mn-ea"/>
                          <a:cs typeface="Times New Roman" pitchFamily="18" charset="0"/>
                        </a:rPr>
                        <a:t>СОЦИАЛЬНАЯ ПОЛИТИКА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получателей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2 025 266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1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-доплаты к пенсиям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-осуществление  мер социальной поддержки работникам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-обеспечение жильем молодых семей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-компенсационные выплаты  по обеспечению  мер соц.поддержки по оплате ЖКУ ветеранам труда Курской области и многодетным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119 396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48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-обеспечение мер социальной поддержки реабилитированным лицам и лицам, пострадавшим от политических репрессий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48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-компенсацию части родительской платы на содержание ребенка в  муниципальных учреждениях, реализующих основную общеобразовательную программу дошкольного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-льготное торговое обслуживание и выплату денежной компенсации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-выплату  гражданам субсидий на оплату жилья и коммунальных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-обеспечение мер социальной поддержки ветеранов труда и труженикам тыла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-выплату лицам, награжденным почетным знаком города Курска «За особые заслуги перед городом Курска»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-выплату пенсии за звание «Почетный гражданин города Курска»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-материальная  помощь отдельной категории граждан и адресная поддержка алкоголе и наркозависимым лицам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-содержание детей в приемных семьях и семьях опекунов (попечителей)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63 773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-МБУ «Социальная гостиная  для оказания помощи женщинам с детьми, оказавшимся в трудной жизненной ситуации»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оплату ЖКУ отдельным категориям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48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содержание работников,  выполняющие государственные полномочия Курской области  и за счет средств бюджета города в сфере социальной защиты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поддержку отдельных категорий граждан по уплате взноса на капитальный ремонт в многоквартирных домах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-выплату пособия на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701 471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Рисунок 19" descr="head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857232"/>
          </a:xfrm>
          <a:prstGeom prst="rect">
            <a:avLst/>
          </a:prstGeom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572496" y="7101408"/>
            <a:ext cx="571504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0"/>
            <a:ext cx="1071570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ext Box 2"/>
          <p:cNvPicPr>
            <a:picLocks noChangeArrowheads="1"/>
          </p:cNvPicPr>
          <p:nvPr/>
        </p:nvPicPr>
        <p:blipFill>
          <a:blip r:embed="rId3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4578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4579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4580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4581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071546"/>
            <a:ext cx="9144000" cy="86409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ru-RU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РАСХОДЫ БЮДЖЕТА ГОРОДА КУРСКА НА ФИЗКУЛЬТУРУ И СПОРТ ЗА 2020 ГОД</a:t>
            </a:r>
            <a:endParaRPr lang="ru-RU" altLang="ko-K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 txBox="1">
            <a:spLocks noGrp="1"/>
          </p:cNvSpPr>
          <p:nvPr/>
        </p:nvSpPr>
        <p:spPr>
          <a:xfrm>
            <a:off x="7102475" y="64643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1200" b="1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24589" name="object 4"/>
          <p:cNvSpPr>
            <a:spLocks noChangeArrowheads="1"/>
          </p:cNvSpPr>
          <p:nvPr/>
        </p:nvSpPr>
        <p:spPr bwMode="auto">
          <a:xfrm rot="-5400000">
            <a:off x="-377825" y="4521201"/>
            <a:ext cx="1258887" cy="3794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4590" name="Rectangle 21"/>
          <p:cNvSpPr>
            <a:spLocks noChangeArrowheads="1"/>
          </p:cNvSpPr>
          <p:nvPr/>
        </p:nvSpPr>
        <p:spPr bwMode="auto">
          <a:xfrm>
            <a:off x="357158" y="3786190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проведение мероприятий в области физической культуры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спорта и содержание 14 учреждений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 бюджета города Курска  направлены средства в следующих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объемах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7397" name="Group 53"/>
          <p:cNvGraphicFramePr>
            <a:graphicFrameLocks noGrp="1"/>
          </p:cNvGraphicFramePr>
          <p:nvPr/>
        </p:nvGraphicFramePr>
        <p:xfrm>
          <a:off x="142844" y="4429132"/>
          <a:ext cx="8821644" cy="1010285"/>
        </p:xfrm>
        <a:graphic>
          <a:graphicData uri="http://schemas.openxmlformats.org/drawingml/2006/table">
            <a:tbl>
              <a:tblPr/>
              <a:tblGrid>
                <a:gridCol w="3298464"/>
                <a:gridCol w="3451478"/>
                <a:gridCol w="207170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2020ГОД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73 938</a:t>
                      </a:r>
                      <a:endParaRPr lang="ru-RU" sz="2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71 538</a:t>
                      </a:r>
                      <a:endParaRPr lang="ru-RU" sz="2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2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</a:tbl>
          </a:graphicData>
        </a:graphic>
      </p:graphicFrame>
      <p:pic>
        <p:nvPicPr>
          <p:cNvPr id="23" name="Рисунок 22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382000" y="6643710"/>
            <a:ext cx="762000" cy="214290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9458" name="AutoShape 2" descr="https://news.vash.ua/useruploads/orig_14465389668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0" name="AutoShape 4" descr="https://news.vash.ua/useruploads/orig_14465389668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2" name="AutoShape 6" descr="https://news.vash.ua/useruploads/orig_1446538966895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64" name="Picture 8" descr="http://gov.cap.ru/UserFiles/orgs/GrvId_20/dekada_spor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643050"/>
            <a:ext cx="3571900" cy="23574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466" name="Picture 10" descr="http://egoland.ru/myimages/sport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1785926"/>
            <a:ext cx="3214710" cy="216819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6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0"/>
            <a:ext cx="1147568" cy="1071546"/>
          </a:xfrm>
          <a:prstGeom prst="rect">
            <a:avLst/>
          </a:prstGeom>
          <a:noFill/>
        </p:spPr>
      </p:pic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28596" y="5500702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отчетном году в рамках проекта «Народный бюджет» направлено 5 972 тыс. рублей и отремонтированы 2 учреждения: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20" y="6000768"/>
            <a:ext cx="2735734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Трасса и ограждение МБУ ДО ДЮСШ «Картинг»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43636" y="6000768"/>
            <a:ext cx="2857520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МБУ «ДЮСШ №4»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ext Box 2"/>
          <p:cNvPicPr>
            <a:picLocks noChangeArrowheads="1"/>
          </p:cNvPicPr>
          <p:nvPr/>
        </p:nvPicPr>
        <p:blipFill>
          <a:blip r:embed="rId3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18434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18435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1843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1843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000108"/>
            <a:ext cx="9144000" cy="86409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РАСХОДЫ БЮДЖЕТА ГОРОДА КУРСКА НА ЖИЛИЩНО-КОММУНАЛЬНОЕ ХОЗЯЙСТВО</a:t>
            </a:r>
          </a:p>
          <a:p>
            <a:pPr algn="ctr" eaLnBrk="0" hangingPunct="0">
              <a:defRPr/>
            </a:pPr>
            <a:r>
              <a:rPr lang="ru-RU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 ЗА 2020 ГОД</a:t>
            </a:r>
            <a:endParaRPr lang="ru-RU" altLang="ko-K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 txBox="1">
            <a:spLocks noGrp="1"/>
          </p:cNvSpPr>
          <p:nvPr/>
        </p:nvSpPr>
        <p:spPr>
          <a:xfrm>
            <a:off x="7135813" y="638175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1200" b="1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18443" name="object 4"/>
          <p:cNvSpPr>
            <a:spLocks noChangeArrowheads="1"/>
          </p:cNvSpPr>
          <p:nvPr/>
        </p:nvSpPr>
        <p:spPr bwMode="auto">
          <a:xfrm rot="-5400000">
            <a:off x="-268287" y="4594225"/>
            <a:ext cx="1258887" cy="3794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18446" name="Rectangle 22"/>
          <p:cNvSpPr>
            <a:spLocks noChangeArrowheads="1"/>
          </p:cNvSpPr>
          <p:nvPr/>
        </p:nvSpPr>
        <p:spPr bwMode="auto">
          <a:xfrm>
            <a:off x="0" y="3071810"/>
            <a:ext cx="9144000" cy="22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ts val="168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отчетном году по разделу «Жилищно-коммунальное хозяйство» приходится 9,3% расходов бюджета города или 1 205 659 тыс.руб., которые были направлены: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680"/>
              </a:lnSpc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реконструкцию системы биологической очистки на городских очистных сооружениях г. Курск – 546 034 тыс.руб.;</a:t>
            </a:r>
          </a:p>
          <a:p>
            <a:pPr algn="just">
              <a:lnSpc>
                <a:spcPts val="1680"/>
              </a:lnSpc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рамках национального проекта «Жилье и городская среда»:</a:t>
            </a:r>
          </a:p>
          <a:p>
            <a:pPr marL="360000" algn="just">
              <a:lnSpc>
                <a:spcPts val="1680"/>
              </a:lnSpc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приобретение квартир гражданам, переселившимся из ветхого и аварийного жилья- 49 809 тыс.руб.;</a:t>
            </a:r>
          </a:p>
          <a:p>
            <a:pPr marL="360000" algn="just">
              <a:lnSpc>
                <a:spcPts val="1680"/>
              </a:lnSpc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строительство зоны отдыха «Озеро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Ермошкино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благоустройство пешеходных зон, парков, скверов, дворовых территорий-134 378 тыс.руб.;</a:t>
            </a:r>
          </a:p>
          <a:p>
            <a:pPr algn="just">
              <a:lnSpc>
                <a:spcPts val="1680"/>
              </a:lnSpc>
              <a:buFont typeface="Wingdings" pitchFamily="2" charset="2"/>
              <a:buChar char="ü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рамках проекта «Народный бюджет» направлено -8 651 тыс.руб. на благоустройство общественных территорий, игровых и спортивных площадок.</a:t>
            </a:r>
          </a:p>
        </p:txBody>
      </p:sp>
      <p:graphicFrame>
        <p:nvGraphicFramePr>
          <p:cNvPr id="59462" name="Group 70"/>
          <p:cNvGraphicFramePr>
            <a:graphicFrameLocks noGrp="1"/>
          </p:cNvGraphicFramePr>
          <p:nvPr/>
        </p:nvGraphicFramePr>
        <p:xfrm>
          <a:off x="71406" y="5429264"/>
          <a:ext cx="5857916" cy="1389888"/>
        </p:xfrm>
        <a:graphic>
          <a:graphicData uri="http://schemas.openxmlformats.org/drawingml/2006/table">
            <a:tbl>
              <a:tblPr/>
              <a:tblGrid>
                <a:gridCol w="2076223"/>
                <a:gridCol w="2067181"/>
                <a:gridCol w="1714512"/>
              </a:tblGrid>
              <a:tr h="730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НА 2020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ЗА 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FFD"/>
                    </a:solidFill>
                  </a:tcPr>
                </a:tc>
              </a:tr>
              <a:tr h="4329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1 269 407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1 205 659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FF8"/>
                    </a:solidFill>
                  </a:tcPr>
                </a:tc>
              </a:tr>
            </a:tbl>
          </a:graphicData>
        </a:graphic>
      </p:graphicFrame>
      <p:pic>
        <p:nvPicPr>
          <p:cNvPr id="23" name="Рисунок 22" descr="head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3316" name="Picture 4" descr="http://www.tgl.ru/files/tinymce/sreda_file_1496751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428736"/>
            <a:ext cx="3959300" cy="235745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382000" y="6643710"/>
            <a:ext cx="762000" cy="214290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22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  <p:pic>
        <p:nvPicPr>
          <p:cNvPr id="13322" name="Picture 10" descr="http://moelublino.ru/wp-content/uploads/2017/01/Uborka-ulits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571612"/>
            <a:ext cx="2786082" cy="18251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324" name="Picture 12" descr="http://baykovoshkola.ucoz.ru/_bd/0/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5072074"/>
            <a:ext cx="3214678" cy="178592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pic>
        <p:nvPicPr>
          <p:cNvPr id="2" name="Рисунок 1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1406" y="3786190"/>
            <a:ext cx="9001188" cy="29795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Из бюджета города Курска в 2020 году  направлены средства на предоставление субсидий транспортным организациям 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возмещение разницы в тарифах на проезд в городском пассажирском транспорте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– 30 772 тыс. рублей;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возмещение затрат в связи с предоставлением права бесплатного проезда в городском транспорте общего пользования обучающимся общеобразовательных организаций города Курска, за исключением детей из многодетных семей, а также детей-сирот и детей, оставшихся без попечения родителей, и лиц из числа детей-сирот и детей, оставшихся без попечения родителей, обучающихся по имеющим государственную аккредитацию образовательным программам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– 6 139  руб. 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выполнение работ, связанных с осуществлением регулярных перевозок по регулярным тарифам по отдельным муниципальным маршрутам-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81 187 тыс.руб.;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субсидия на оказание финансовой помощи, направленной на восстановление платежеспособности-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61 176 тыс.руб.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Также в 2020 году по данной отрасли направлены средства на приобретение троллейбусов по лизинговому контракту в сумме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27 026 тыс. руб.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15362" name="Picture 2" descr="http://gikursk.ru/storage/press/big/2015/08/10/3_55c89de7892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3357554" cy="2071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http://kursktv.ru/sites/default/files/kursk_podem_s_engels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714488"/>
            <a:ext cx="3000396" cy="216695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366" name="Picture 6" descr="http://static.tonkosti.ru/images/1/1f/%D0%9A%D1%83%D1%80%D1%81%D0%BA%D0%B8%D0%B9_%D1%82%D1%80%D0%BE%D0%BB%D0%BB%D0%B5%D0%B9%D0%B1%D1%83%D1%81_%D0%90%D0%9A%D0%A1%D0%9C-3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785926"/>
            <a:ext cx="2714644" cy="2000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РАСХОДЫ БЮДЖЕТА ГОРОДА КУРСКА НА ТРАНСПОРТ  ЗА 2020 ГОД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71470" y="1052737"/>
            <a:ext cx="9215470" cy="3759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 Black" pitchFamily="34" charset="0"/>
                <a:ea typeface="+mj-ea"/>
                <a:cs typeface="Times New Roman" panose="02020603050405020304" pitchFamily="18" charset="0"/>
              </a:rPr>
              <a:t>ПОКАЗАТЕЛИ СОЦИАЛЬНО-ЭКОНОМИЧЕСКОГО РАЗВИТИЯ  ГОРОДА КУРСКА</a:t>
            </a:r>
            <a:endParaRPr kumimoji="0" lang="ru-RU" sz="18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1040799"/>
              </p:ext>
            </p:extLst>
          </p:nvPr>
        </p:nvGraphicFramePr>
        <p:xfrm>
          <a:off x="4929190" y="1571612"/>
          <a:ext cx="400049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89872596"/>
              </p:ext>
            </p:extLst>
          </p:nvPr>
        </p:nvGraphicFramePr>
        <p:xfrm>
          <a:off x="4716016" y="4500570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6732240" y="5157192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7956376" y="5373216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b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89872596"/>
              </p:ext>
            </p:extLst>
          </p:nvPr>
        </p:nvGraphicFramePr>
        <p:xfrm>
          <a:off x="179512" y="1772816"/>
          <a:ext cx="4534794" cy="279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1357290" y="2857496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059832" y="2420888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sp>
        <p:nvSpPr>
          <p:cNvPr id="23" name="TextBox 1"/>
          <p:cNvSpPr txBox="1"/>
          <p:nvPr/>
        </p:nvSpPr>
        <p:spPr>
          <a:xfrm>
            <a:off x="3635896" y="2492896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pic>
        <p:nvPicPr>
          <p:cNvPr id="35844" name="Picture 4" descr="http://www.buhonline.ru/Files/Modules/Course/video_166_l.jpg?t=14253775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86322"/>
            <a:ext cx="3672408" cy="220486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1" name="TextBox 30"/>
          <p:cNvSpPr txBox="1"/>
          <p:nvPr/>
        </p:nvSpPr>
        <p:spPr>
          <a:xfrm>
            <a:off x="1357290" y="450057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отчет 2019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оценка 2020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heade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32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0"/>
            <a:ext cx="1071570" cy="1000108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1285852" y="1643050"/>
            <a:ext cx="2786082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85786" y="1643050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Фонд оплаты труда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29256" y="1500174"/>
            <a:ext cx="3643338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29256" y="1500174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работающих, тыс. чел.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43504" y="4000504"/>
            <a:ext cx="3929058" cy="500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78082" y="3929066"/>
            <a:ext cx="4165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одного работающего в городе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341" y="836712"/>
            <a:ext cx="9131318" cy="5920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n-ea"/>
                <a:cs typeface="Times New Roman" pitchFamily="18" charset="0"/>
              </a:rPr>
              <a:t>МУНИЦИПАЛЬНЫЙ  ДОРОЖНЫЙ  ФОНД ГОРОДА КУРСКА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762000" cy="365125"/>
          </a:xfrm>
        </p:spPr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42844" y="1428736"/>
            <a:ext cx="8858312" cy="27241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бюджетных ассигнований муниципального дорожного фонда города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Курска на 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предусмотрен в размере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1 852 861 тыс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исполнение составило 96,6% 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1 789 134 тыс.рублей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фонда были направлены: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национального проекта «Безопасные и качественные автомобильные дороги» на строительство, реконструкцию и ремонт дорог местного значения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1 064 426 тыс.руб.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них: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−на строительство </a:t>
            </a:r>
            <a:r>
              <a:rPr lang="ru-RU" sz="1400" dirty="0" smtClean="0">
                <a:latin typeface="Times New Roman" pitchFamily="18" charset="0"/>
              </a:rPr>
              <a:t>магистральной улицы – проспект Дружбы и улица Просторная в Северо-Западном районе города Курска (1-я и 2-я очереди) – </a:t>
            </a:r>
            <a:r>
              <a:rPr lang="ru-RU" sz="1400" b="1" dirty="0" smtClean="0">
                <a:latin typeface="Times New Roman" pitchFamily="18" charset="0"/>
              </a:rPr>
              <a:t>177 064 тыс.руб</a:t>
            </a:r>
            <a:r>
              <a:rPr lang="ru-RU" sz="1400" dirty="0" smtClean="0">
                <a:latin typeface="Times New Roman" pitchFamily="18" charset="0"/>
              </a:rPr>
              <a:t>.;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−на внедрение интеллектуальных транспортных систем </a:t>
            </a:r>
            <a:r>
              <a:rPr lang="ru-RU" sz="1400" dirty="0" smtClean="0">
                <a:latin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</a:rPr>
              <a:t>6 300 тыс.руб.;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национального проекта «Жилье и городская среда» осуществлялось строительство </a:t>
            </a:r>
            <a:r>
              <a:rPr lang="ru-RU" sz="1400" dirty="0" smtClean="0">
                <a:latin typeface="Times New Roman" pitchFamily="18" charset="0"/>
              </a:rPr>
              <a:t>магистральной улицы общегородского значения регулируемого движения по проспекту Надежды </a:t>
            </a:r>
            <a:r>
              <a:rPr lang="ru-RU" sz="1400" dirty="0" err="1" smtClean="0">
                <a:latin typeface="Times New Roman" pitchFamily="18" charset="0"/>
              </a:rPr>
              <a:t>Плевицкой</a:t>
            </a:r>
            <a:r>
              <a:rPr lang="ru-RU" sz="1400" dirty="0" smtClean="0">
                <a:latin typeface="Times New Roman" pitchFamily="18" charset="0"/>
              </a:rPr>
              <a:t> в городе Курске   (2-я очередь) – </a:t>
            </a:r>
            <a:r>
              <a:rPr lang="ru-RU" sz="1400" b="1" dirty="0" smtClean="0">
                <a:latin typeface="Times New Roman" pitchFamily="18" charset="0"/>
              </a:rPr>
              <a:t>207 144 тыс.руб</a:t>
            </a:r>
            <a:r>
              <a:rPr lang="ru-RU" sz="1400" dirty="0" smtClean="0">
                <a:latin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asfaltdorog.ru/wp-content/uploads/2016/08/kemerovchane_smogut_kontrolirovat_remont_dvorovyh_territoriy_cherez_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14818"/>
            <a:ext cx="3895250" cy="26431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8" name="Picture 4" descr="http://www.kurskadmin.ru/sites/default/files/field/image/45a827496a0a9e507735bf02f127846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31748"/>
            <a:ext cx="4130705" cy="25548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Рисунок 15" descr="head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ext Box 2"/>
          <p:cNvPicPr>
            <a:picLocks noChangeArrowheads="1"/>
          </p:cNvPicPr>
          <p:nvPr/>
        </p:nvPicPr>
        <p:blipFill>
          <a:blip r:embed="rId3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pic>
        <p:nvPicPr>
          <p:cNvPr id="40962" name="Picture 2" descr="http://www.kurskadmin.ru/sites/default/files/field/image/sa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971361"/>
            <a:ext cx="2714644" cy="188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214546" y="1928802"/>
            <a:ext cx="4643470" cy="27860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-720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2020 году из бюджета города Курска направлены средства на строительство, реконструкцию, ремонты объектов социально-культурной сферы в сумме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693 431 тыс.рублей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из них на :</a:t>
            </a:r>
          </a:p>
          <a:p>
            <a:pPr marL="0" indent="-7200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Строительство школы  на проспекте  В. Клыкова,65-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501 197 тыс.рублей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-7200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Строительство школы №12-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93 346 тыс.руб.</a:t>
            </a:r>
          </a:p>
          <a:p>
            <a:pPr marL="0" indent="-72000" algn="just">
              <a:lnSpc>
                <a:spcPts val="7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720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Кроме того, направлены  средства на капитальные  ремонты учреждений образования, культуры, молодежной  политики, физической культуры и спорта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  98 888 тыс.рублей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13314" name="Picture 2" descr="http://www.kurskadmin.ru/sites/default/files/field/image/karting_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143116"/>
            <a:ext cx="21431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sdelanounas.ru/i/d/3/d/f_d3d3Lm1vcy5ydS91cGxvYWQvbmV3c2ZlZWQvbmV3c2ZlZWQvMTA2OTU0LmpwZz9fX2lkPTcyNzAz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42" y="4857736"/>
            <a:ext cx="292895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static.akipress.org/127/.storage/yp/images/98b096be8c35531400ef22226598807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285992"/>
            <a:ext cx="207170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bhnews.ru/wp-content/uploads/2016/04/regiony-budut-finansirovat-kapremont-shkol-i-detsad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86298"/>
            <a:ext cx="30718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eader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11429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СТРОИТЕЛЬСТВО, РЕКОНСТРУКЦИЯ И РЕМОНТЫ СОЦИАЛЬНО-ЗНАЧИМЫХ ОБЪЕКТОВ В  2020 ГОДУ</a:t>
            </a:r>
            <a:endParaRPr lang="en-US" altLang="ko-KR" sz="1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1643050"/>
            <a:ext cx="9144000" cy="5072098"/>
            <a:chOff x="107504" y="2330694"/>
            <a:chExt cx="8964488" cy="4403264"/>
          </a:xfrm>
          <a:effectLst/>
        </p:grpSpPr>
        <p:sp>
          <p:nvSpPr>
            <p:cNvPr id="4" name="Прямоугольник 69"/>
            <p:cNvSpPr>
              <a:spLocks noChangeArrowheads="1"/>
            </p:cNvSpPr>
            <p:nvPr/>
          </p:nvSpPr>
          <p:spPr bwMode="auto">
            <a:xfrm>
              <a:off x="357312" y="3723531"/>
              <a:ext cx="3571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200" dirty="0"/>
            </a:p>
          </p:txBody>
        </p:sp>
        <p:sp>
          <p:nvSpPr>
            <p:cNvPr id="5" name="AutoShape 91"/>
            <p:cNvSpPr>
              <a:spLocks noChangeArrowheads="1"/>
            </p:cNvSpPr>
            <p:nvPr/>
          </p:nvSpPr>
          <p:spPr bwMode="auto">
            <a:xfrm>
              <a:off x="107504" y="2714620"/>
              <a:ext cx="4320480" cy="43261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2.Социальная поддержка граждан города Курска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2 043 500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93"/>
            <p:cNvSpPr>
              <a:spLocks noChangeArrowheads="1"/>
            </p:cNvSpPr>
            <p:nvPr/>
          </p:nvSpPr>
          <p:spPr bwMode="auto">
            <a:xfrm>
              <a:off x="107504" y="3571876"/>
              <a:ext cx="4320480" cy="498926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4.Уравление муниципальным имуществом и земельными ресурсами города Курска–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66 636</a:t>
              </a:r>
              <a:endPara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97"/>
            <p:cNvSpPr>
              <a:spLocks noChangeArrowheads="1"/>
            </p:cNvSpPr>
            <p:nvPr/>
          </p:nvSpPr>
          <p:spPr bwMode="auto">
            <a:xfrm>
              <a:off x="107504" y="3214686"/>
              <a:ext cx="4320480" cy="29145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3.Развитие образования в городе –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5 269 228</a:t>
              </a:r>
            </a:p>
          </p:txBody>
        </p:sp>
        <p:sp>
          <p:nvSpPr>
            <p:cNvPr id="8" name="AutoShape 99"/>
            <p:cNvSpPr>
              <a:spLocks noChangeArrowheads="1"/>
            </p:cNvSpPr>
            <p:nvPr/>
          </p:nvSpPr>
          <p:spPr bwMode="auto">
            <a:xfrm>
              <a:off x="107504" y="4714884"/>
              <a:ext cx="4320480" cy="285752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6. Обеспечение жильем граждан города Курска -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87 228</a:t>
              </a:r>
            </a:p>
          </p:txBody>
        </p:sp>
        <p:sp>
          <p:nvSpPr>
            <p:cNvPr id="9" name="AutoShape 100"/>
            <p:cNvSpPr>
              <a:spLocks noChangeArrowheads="1"/>
            </p:cNvSpPr>
            <p:nvPr/>
          </p:nvSpPr>
          <p:spPr bwMode="auto">
            <a:xfrm>
              <a:off x="107504" y="4143380"/>
              <a:ext cx="4320480" cy="4388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5.Энергосбережение и повышение энергетической эффективности на территории МО "Город Курск" -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592</a:t>
              </a:r>
            </a:p>
          </p:txBody>
        </p:sp>
        <p:sp>
          <p:nvSpPr>
            <p:cNvPr id="10" name="AutoShape 102"/>
            <p:cNvSpPr>
              <a:spLocks noChangeArrowheads="1"/>
            </p:cNvSpPr>
            <p:nvPr/>
          </p:nvSpPr>
          <p:spPr bwMode="auto">
            <a:xfrm>
              <a:off x="4679826" y="2330694"/>
              <a:ext cx="4392166" cy="500066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10. Формирование здорового образа жизни, улучшение демографической ситуации в городе –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1 267 859</a:t>
              </a:r>
            </a:p>
          </p:txBody>
        </p:sp>
        <p:sp>
          <p:nvSpPr>
            <p:cNvPr id="11" name="AutoShape 104"/>
            <p:cNvSpPr>
              <a:spLocks noChangeArrowheads="1"/>
            </p:cNvSpPr>
            <p:nvPr/>
          </p:nvSpPr>
          <p:spPr bwMode="auto">
            <a:xfrm>
              <a:off x="4679826" y="3625772"/>
              <a:ext cx="4392166" cy="228592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12.Профилактика правонарушений в городе Курске –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3 184</a:t>
              </a:r>
            </a:p>
          </p:txBody>
        </p:sp>
        <p:sp>
          <p:nvSpPr>
            <p:cNvPr id="12" name="AutoShape 107"/>
            <p:cNvSpPr>
              <a:spLocks noChangeArrowheads="1"/>
            </p:cNvSpPr>
            <p:nvPr/>
          </p:nvSpPr>
          <p:spPr bwMode="auto">
            <a:xfrm>
              <a:off x="107504" y="5786454"/>
              <a:ext cx="4320480" cy="428604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8.Развитие малого и среднего предпринимательства в городе Курске–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229 051</a:t>
              </a:r>
            </a:p>
          </p:txBody>
        </p:sp>
        <p:sp>
          <p:nvSpPr>
            <p:cNvPr id="13" name="AutoShape 109"/>
            <p:cNvSpPr>
              <a:spLocks noChangeArrowheads="1"/>
            </p:cNvSpPr>
            <p:nvPr/>
          </p:nvSpPr>
          <p:spPr bwMode="auto">
            <a:xfrm>
              <a:off x="4679826" y="4467572"/>
              <a:ext cx="4392166" cy="43261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14.Обеспечение комплексной безопасности жизнедеятельности населения города Курска - 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162 960</a:t>
              </a:r>
            </a:p>
          </p:txBody>
        </p:sp>
        <p:sp>
          <p:nvSpPr>
            <p:cNvPr id="14" name="AutoShape 113"/>
            <p:cNvSpPr>
              <a:spLocks noChangeArrowheads="1"/>
            </p:cNvSpPr>
            <p:nvPr/>
          </p:nvSpPr>
          <p:spPr bwMode="auto">
            <a:xfrm>
              <a:off x="4679504" y="5503634"/>
              <a:ext cx="4392488" cy="78581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16.Развитие муниципальной службы, повышение эффективности взаимодействия с общественными организациями и территориальными органами самоуправления в городе Курске– 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308 262</a:t>
              </a:r>
            </a:p>
          </p:txBody>
        </p:sp>
        <p:sp>
          <p:nvSpPr>
            <p:cNvPr id="15" name="AutoShape 95"/>
            <p:cNvSpPr>
              <a:spLocks noChangeArrowheads="1"/>
            </p:cNvSpPr>
            <p:nvPr/>
          </p:nvSpPr>
          <p:spPr bwMode="auto">
            <a:xfrm>
              <a:off x="107504" y="5072074"/>
              <a:ext cx="4320480" cy="64294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7.Организация предоставления населению жилищно-коммунальных услуг, благоустройство и охрана окружающей среды в городе Курске -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413 350</a:t>
              </a:r>
            </a:p>
          </p:txBody>
        </p:sp>
        <p:sp>
          <p:nvSpPr>
            <p:cNvPr id="16" name="AutoShape 90"/>
            <p:cNvSpPr>
              <a:spLocks noChangeArrowheads="1"/>
            </p:cNvSpPr>
            <p:nvPr/>
          </p:nvSpPr>
          <p:spPr bwMode="auto">
            <a:xfrm>
              <a:off x="107504" y="2357430"/>
              <a:ext cx="4320480" cy="29943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1.Развитие культуры и туризма в городе Курске– 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632 726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92"/>
            <p:cNvSpPr>
              <a:spLocks noChangeArrowheads="1"/>
            </p:cNvSpPr>
            <p:nvPr/>
          </p:nvSpPr>
          <p:spPr bwMode="auto">
            <a:xfrm>
              <a:off x="107504" y="6286520"/>
              <a:ext cx="4392166" cy="44743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9. Градостроительство и инвестиционная деятельность в городе Курске - 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30 001</a:t>
              </a:r>
            </a:p>
            <a:p>
              <a:pPr algn="ctr">
                <a:spcBef>
                  <a:spcPct val="20000"/>
                </a:spcBef>
                <a:defRPr/>
              </a:pPr>
              <a:endPara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AutoShape 96"/>
            <p:cNvSpPr>
              <a:spLocks noChangeArrowheads="1"/>
            </p:cNvSpPr>
            <p:nvPr/>
          </p:nvSpPr>
          <p:spPr bwMode="auto">
            <a:xfrm>
              <a:off x="4679826" y="2848725"/>
              <a:ext cx="4392166" cy="71662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11.Повышение эффективности работы с молодежью, организации отдыха и оздоровления детей, молодежи, развитие физической культуры и спорта в городе Курске–  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1 985 923</a:t>
              </a:r>
            </a:p>
          </p:txBody>
        </p:sp>
        <p:sp>
          <p:nvSpPr>
            <p:cNvPr id="19" name="AutoShape 105"/>
            <p:cNvSpPr>
              <a:spLocks noChangeArrowheads="1"/>
            </p:cNvSpPr>
            <p:nvPr/>
          </p:nvSpPr>
          <p:spPr bwMode="auto">
            <a:xfrm>
              <a:off x="4679826" y="3949541"/>
              <a:ext cx="4392166" cy="42691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13. Развитие общественного транспорта и дорожное хозяйство в городе Курске–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91 875</a:t>
              </a:r>
            </a:p>
          </p:txBody>
        </p:sp>
        <p:sp>
          <p:nvSpPr>
            <p:cNvPr id="20" name="AutoShape 108"/>
            <p:cNvSpPr>
              <a:spLocks noChangeArrowheads="1"/>
            </p:cNvSpPr>
            <p:nvPr/>
          </p:nvSpPr>
          <p:spPr bwMode="auto">
            <a:xfrm>
              <a:off x="4679826" y="4985603"/>
              <a:ext cx="4392166" cy="43375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15.Повышение эффективности управления финансами  города Курска -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17 631</a:t>
              </a:r>
            </a:p>
          </p:txBody>
        </p:sp>
        <p:sp>
          <p:nvSpPr>
            <p:cNvPr id="21" name="AutoShape 90"/>
            <p:cNvSpPr>
              <a:spLocks noChangeArrowheads="1"/>
            </p:cNvSpPr>
            <p:nvPr/>
          </p:nvSpPr>
          <p:spPr bwMode="auto">
            <a:xfrm>
              <a:off x="4679504" y="6345435"/>
              <a:ext cx="4392488" cy="37484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17.Формирование современной городской среды в городе Курске– 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139 827</a:t>
              </a:r>
            </a:p>
          </p:txBody>
        </p:sp>
      </p:grpSp>
      <p:pic>
        <p:nvPicPr>
          <p:cNvPr id="25" name="Рисунок 24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00107"/>
          </a:xfrm>
          <a:prstGeom prst="rect">
            <a:avLst/>
          </a:prstGeom>
        </p:spPr>
      </p:pic>
      <p:pic>
        <p:nvPicPr>
          <p:cNvPr id="26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076130" cy="100010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ИСПОЛНЕНИЕ РАСХОДОВ ПО МУНИЦИПАЛЬНЫМ ПРОГРАММАМ ЗА 2020 ГОД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(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ТЫС.РУБЛЕЙ)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1261D785-9DB5-4984-AFDF-016AB80C6479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052736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ОБЪЕМ 17 МУНИЦИПАЛЬНЫХ ПРОГРАММ ЗА 2020 ГОД СОСТАВИЛ ВСЕГО 12 749 833 ТЫС.РУБЛЕЙ, В ТОМ ЧИСЛЕ:              </a:t>
            </a:r>
            <a:endParaRPr lang="ru-RU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2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147568" cy="1071546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41" y="7059"/>
            <a:ext cx="9131318" cy="68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172" name="Picture 4" descr="http://900igr.net/up/datas/143070/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714884"/>
            <a:ext cx="2801709" cy="201503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41" y="7059"/>
            <a:ext cx="9131318" cy="68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174" name="Picture 6" descr="https://i.pinimg.com/736x/fa/1e/af/fa1eafeb4d6f339ba35184654b05e70b--instagram-p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214554"/>
            <a:ext cx="2555984" cy="2497224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0" name="Диаграмма 9"/>
          <p:cNvGraphicFramePr/>
          <p:nvPr/>
        </p:nvGraphicFramePr>
        <p:xfrm>
          <a:off x="3000364" y="2357430"/>
          <a:ext cx="592935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6148" name="Подзаголовок 3"/>
          <p:cNvSpPr txBox="1">
            <a:spLocks/>
          </p:cNvSpPr>
          <p:nvPr/>
        </p:nvSpPr>
        <p:spPr bwMode="auto">
          <a:xfrm>
            <a:off x="6302375" y="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Подзаголовок 3"/>
          <p:cNvSpPr txBox="1">
            <a:spLocks/>
          </p:cNvSpPr>
          <p:nvPr/>
        </p:nvSpPr>
        <p:spPr bwMode="auto">
          <a:xfrm>
            <a:off x="0" y="634523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38" name="Group 54"/>
          <p:cNvGraphicFramePr>
            <a:graphicFrameLocks noGrp="1"/>
          </p:cNvGraphicFramePr>
          <p:nvPr/>
        </p:nvGraphicFramePr>
        <p:xfrm>
          <a:off x="714348" y="4786322"/>
          <a:ext cx="7858180" cy="172819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81720"/>
                <a:gridCol w="3876460"/>
              </a:tblGrid>
              <a:tr h="8359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8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ru-RU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8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01.01.2020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8383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23" marR="7123" marT="7123" marB="0" anchor="ctr" horzOverflow="overflow">
                    <a:solidFill>
                      <a:srgbClr val="DFEFFD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8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ru-RU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8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01.01.2021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8383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23" marR="7123" marT="7123" marB="0" anchor="ctr" horzOverflow="overflow">
                    <a:solidFill>
                      <a:srgbClr val="DFEFFD">
                        <a:alpha val="84706"/>
                      </a:srgbClr>
                    </a:solidFill>
                  </a:tcPr>
                </a:tc>
              </a:tr>
              <a:tr h="8922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4C88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2 665 186,9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C88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7123" marR="7123" marT="7123" marB="0" anchor="ctr" horzOverflow="overflow"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4C88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2 801 362,9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C88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7123" marR="7123" marT="7123" marB="0" anchor="ctr" horzOverflow="overflow">
                    <a:solidFill>
                      <a:srgbClr val="A2CFF8"/>
                    </a:solidFill>
                  </a:tcPr>
                </a:tc>
              </a:tr>
            </a:tbl>
          </a:graphicData>
        </a:graphic>
      </p:graphicFrame>
      <p:pic>
        <p:nvPicPr>
          <p:cNvPr id="6153" name="Picture 9" descr="https://avatars.mds.yandex.net/get-ynews/50913/4246f370c6670759fc5b41d62d5f1527/380x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85992"/>
            <a:ext cx="4226640" cy="238026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7072330" y="407194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Тыс. руб.</a:t>
            </a:r>
          </a:p>
        </p:txBody>
      </p:sp>
      <p:pic>
        <p:nvPicPr>
          <p:cNvPr id="18" name="Рисунок 17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9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076130" cy="100010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000232" y="1142984"/>
            <a:ext cx="54745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МУНИЦИПАЛЬНЫЙ ДОЛГ </a:t>
            </a:r>
          </a:p>
          <a:p>
            <a:pPr lvl="0"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ГОРОДА КУРСКА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090380"/>
          </a:xfrm>
        </p:spPr>
        <p:txBody>
          <a:bodyPr rtlCol="0">
            <a:noAutofit/>
          </a:bodyPr>
          <a:lstStyle/>
          <a:p>
            <a:pPr marL="45720" indent="0"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МУНИЦИПАЛЬНЫЕ ВНУТРЕННИЕ ЗАИМСТВОВАНИЯ МУНИЦИПАЛЬНОГО ОБРАЗОВАНИЯ «ГОРОД КУРСК» В 2019-2020 гг.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  <a:p>
            <a:pPr marL="4572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5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D79C5-E533-4671-9825-30B5A6A9310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17411" name="Подзаголовок 3"/>
          <p:cNvSpPr txBox="1">
            <a:spLocks/>
          </p:cNvSpPr>
          <p:nvPr/>
        </p:nvSpPr>
        <p:spPr bwMode="auto">
          <a:xfrm>
            <a:off x="6302375" y="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294563" y="3714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Подзаголовок 3"/>
          <p:cNvSpPr txBox="1">
            <a:spLocks/>
          </p:cNvSpPr>
          <p:nvPr/>
        </p:nvSpPr>
        <p:spPr bwMode="auto">
          <a:xfrm>
            <a:off x="0" y="6345238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50957"/>
              </p:ext>
            </p:extLst>
          </p:nvPr>
        </p:nvGraphicFramePr>
        <p:xfrm>
          <a:off x="214282" y="4437112"/>
          <a:ext cx="8715436" cy="20471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{08FB837D-C827-4EFA-A057-4D05807E0F7C}</a:tableStyleId>
              </a:tblPr>
              <a:tblGrid>
                <a:gridCol w="4857784"/>
                <a:gridCol w="2000264"/>
                <a:gridCol w="1857388"/>
              </a:tblGrid>
              <a:tr h="2173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165" marR="8165" marT="816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endParaRPr kumimoji="0" lang="ru-RU" sz="2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165" marR="8165" marT="816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kumimoji="0" lang="ru-RU" sz="2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165" marR="8165" marT="816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DFC"/>
                    </a:solidFill>
                  </a:tcPr>
                </a:tc>
              </a:tr>
              <a:tr h="6896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</a:t>
                      </a:r>
                      <a:r>
                        <a:rPr kumimoji="0" lang="ru-RU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кредитов от </a:t>
                      </a: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кредитных организаций</a:t>
                      </a:r>
                      <a:endParaRPr kumimoji="0" lang="ru-RU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5961" marR="8165" marT="8165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2 900 532</a:t>
                      </a:r>
                      <a:endParaRPr kumimoji="0" lang="ru-RU" sz="2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165" marR="8165" marT="816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2 588 319</a:t>
                      </a:r>
                    </a:p>
                  </a:txBody>
                  <a:tcPr marL="8165" marR="8165" marT="816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FF8"/>
                    </a:solidFill>
                  </a:tcPr>
                </a:tc>
              </a:tr>
              <a:tr h="5970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кредитов кредитных организаций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5961" marR="8165" marT="8165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-2 657 889</a:t>
                      </a:r>
                      <a:endParaRPr kumimoji="0" lang="ru-RU" sz="2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165" marR="8165" marT="816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-2 452 143</a:t>
                      </a:r>
                    </a:p>
                  </a:txBody>
                  <a:tcPr marL="8165" marR="8165" marT="816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FF8"/>
                    </a:solidFill>
                  </a:tcPr>
                </a:tc>
              </a:tr>
            </a:tbl>
          </a:graphicData>
        </a:graphic>
      </p:graphicFrame>
      <p:sp>
        <p:nvSpPr>
          <p:cNvPr id="17415" name="Text Box 12"/>
          <p:cNvSpPr txBox="1">
            <a:spLocks noChangeArrowheads="1"/>
          </p:cNvSpPr>
          <p:nvPr/>
        </p:nvSpPr>
        <p:spPr bwMode="auto">
          <a:xfrm flipV="1">
            <a:off x="4284663" y="35083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 dirty="0"/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4211638" y="443706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5651500" y="24923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7418" name="Text Box 23"/>
          <p:cNvSpPr txBox="1">
            <a:spLocks noChangeArrowheads="1"/>
          </p:cNvSpPr>
          <p:nvPr/>
        </p:nvSpPr>
        <p:spPr bwMode="auto">
          <a:xfrm rot="-354369">
            <a:off x="5724525" y="2708275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7419" name="Text Box 24"/>
          <p:cNvSpPr txBox="1">
            <a:spLocks noChangeArrowheads="1"/>
          </p:cNvSpPr>
          <p:nvPr/>
        </p:nvSpPr>
        <p:spPr bwMode="auto">
          <a:xfrm>
            <a:off x="6804025" y="306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dirty="0"/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6072198" y="40005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7421" name="Text Box 33"/>
          <p:cNvSpPr txBox="1">
            <a:spLocks noChangeArrowheads="1"/>
          </p:cNvSpPr>
          <p:nvPr/>
        </p:nvSpPr>
        <p:spPr bwMode="auto">
          <a:xfrm>
            <a:off x="5795963" y="50133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7422" name="Text Box 34"/>
          <p:cNvSpPr txBox="1">
            <a:spLocks noChangeArrowheads="1"/>
          </p:cNvSpPr>
          <p:nvPr/>
        </p:nvSpPr>
        <p:spPr bwMode="auto">
          <a:xfrm>
            <a:off x="6286512" y="4214817"/>
            <a:ext cx="7143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423" name="Text Box 35"/>
          <p:cNvSpPr txBox="1">
            <a:spLocks noChangeArrowheads="1"/>
          </p:cNvSpPr>
          <p:nvPr/>
        </p:nvSpPr>
        <p:spPr bwMode="auto">
          <a:xfrm>
            <a:off x="5867400" y="42926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7424" name="Text Box 36"/>
          <p:cNvSpPr txBox="1">
            <a:spLocks noChangeArrowheads="1"/>
          </p:cNvSpPr>
          <p:nvPr/>
        </p:nvSpPr>
        <p:spPr bwMode="auto">
          <a:xfrm>
            <a:off x="6084888" y="58769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9698" name="Picture 2" descr="http://static.ngs.ru/news/preview/9783225b4d7f28f8afb02df6dd67374215cdd0a8_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3116"/>
            <a:ext cx="4238993" cy="2279176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6" name="Рисунок 25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147568" cy="100010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715272" y="414338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pic>
        <p:nvPicPr>
          <p:cNvPr id="3" name="Рисунок 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1214422"/>
            <a:ext cx="8715436" cy="4500594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85860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финансов города Курска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 Курск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Ленина, 1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комитета: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Стекачев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Виктор Иванович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8 /4712/ 55-48-14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 8 /4712/70-00-09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gorfin@kursktelecom.ru</a:t>
            </a:r>
            <a:b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приема граждан: пн- пт. 9:00-13:00; 14:00-18:00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Контактные телефоны: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председателя: Кузнецова Ольга Юрьевна,  55-47-80;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- начальник отдела планирования доходов бюджета города: Севостьянова Елена Александровна, 52-12-93;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бюджетного отдела: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Валиулина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Вита Рафаиловна, 70-00-01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11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-1"/>
            <a:ext cx="1147568" cy="10715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ext Box 2"/>
          <p:cNvPicPr>
            <a:picLocks noChangeArrowheads="1"/>
          </p:cNvPicPr>
          <p:nvPr/>
        </p:nvPicPr>
        <p:blipFill>
          <a:blip r:embed="rId3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10" name="Скругленный прямоугольник 18"/>
          <p:cNvSpPr>
            <a:spLocks noChangeArrowheads="1"/>
          </p:cNvSpPr>
          <p:nvPr/>
        </p:nvSpPr>
        <p:spPr bwMode="auto">
          <a:xfrm>
            <a:off x="1142976" y="1142984"/>
            <a:ext cx="7128792" cy="2592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" name="Рисунок 8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382000" y="6572272"/>
            <a:ext cx="762000" cy="285728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147568" cy="1071546"/>
          </a:xfrm>
          <a:prstGeom prst="rect">
            <a:avLst/>
          </a:prstGeom>
          <a:noFill/>
        </p:spPr>
      </p:pic>
      <p:pic>
        <p:nvPicPr>
          <p:cNvPr id="2052" name="Picture 4" descr="http://900igr.net/up/datai/171261/0001-001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14818"/>
            <a:ext cx="3275856" cy="22233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http://xn----7sbbdaxmh6bxb8ei.xn--p1ai/images/gazeta/2019/3/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429132"/>
            <a:ext cx="3384376" cy="21602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6572272"/>
            <a:ext cx="762000" cy="285728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071546"/>
            <a:ext cx="9144000" cy="375430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ПОКАЗАТЕЛИ СОЦИАЛЬНО-ЭКОНОМИЧЕСКОГО РАЗВИТИЯ  </a:t>
            </a:r>
            <a:endParaRPr lang="en-US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ГОРОДА КУРСКА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58074139"/>
              </p:ext>
            </p:extLst>
          </p:nvPr>
        </p:nvGraphicFramePr>
        <p:xfrm>
          <a:off x="0" y="3071810"/>
          <a:ext cx="483453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6042491"/>
              </p:ext>
            </p:extLst>
          </p:nvPr>
        </p:nvGraphicFramePr>
        <p:xfrm>
          <a:off x="4985538" y="2428868"/>
          <a:ext cx="4158462" cy="150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143504" y="4000504"/>
            <a:ext cx="3643338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Оборот  общественного  питания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6" name="Рисунок 15" descr="head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graphicFrame>
        <p:nvGraphicFramePr>
          <p:cNvPr id="17" name="Диаграмма 16"/>
          <p:cNvGraphicFramePr/>
          <p:nvPr/>
        </p:nvGraphicFramePr>
        <p:xfrm>
          <a:off x="4786314" y="4465960"/>
          <a:ext cx="4104456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332088800"/>
              </p:ext>
            </p:extLst>
          </p:nvPr>
        </p:nvGraphicFramePr>
        <p:xfrm>
          <a:off x="179512" y="1772816"/>
          <a:ext cx="4106736" cy="89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088933748"/>
              </p:ext>
            </p:extLst>
          </p:nvPr>
        </p:nvGraphicFramePr>
        <p:xfrm>
          <a:off x="4929190" y="1714488"/>
          <a:ext cx="4104456" cy="67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1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000100" y="1214422"/>
            <a:ext cx="7358114" cy="648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СТАДИИ БЮДЖЕТА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3" name="Схема 3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0000" contrast="22000"/>
          </a:blip>
          <a:srcRect/>
          <a:stretch>
            <a:fillRect/>
          </a:stretch>
        </p:blipFill>
        <p:spPr bwMode="auto">
          <a:xfrm>
            <a:off x="395536" y="1988840"/>
            <a:ext cx="8604448" cy="46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6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1076130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831212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41" y="7059"/>
            <a:ext cx="9131318" cy="68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323528" y="3429000"/>
            <a:ext cx="8358246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ЧТО ТАКОЕ ИСПОЛНЕНИЕ БЮДЖЕТА?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плана. 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Основные этапы исполнения бюджета: - 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назначениями); - 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 Составление и утверждение отчета об исполнении бюджета является важной формой контроля за исполнением бюджета. Годовой отчет об исполнении бюджета города Курска представляется на  рассмотрение в Курское городское Собрание. По результатам рассмотрения отчета депутаты Курского городского Собрания принимают решение об утверждении.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428736"/>
            <a:ext cx="2520280" cy="14962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«Расходы стремятся сравняться с доходами»</a:t>
            </a:r>
          </a:p>
          <a:p>
            <a:pPr algn="ctr"/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Паркинсон</a:t>
            </a:r>
            <a:endParaRPr lang="ru-RU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1076130" cy="1000108"/>
          </a:xfrm>
          <a:prstGeom prst="rect">
            <a:avLst/>
          </a:prstGeom>
          <a:noFill/>
        </p:spPr>
      </p:pic>
      <p:pic>
        <p:nvPicPr>
          <p:cNvPr id="3074" name="Picture 2" descr="C:\Users\Elka\Desktop\Viktorova_08_08_19.avi_00021928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96766" y="1071546"/>
            <a:ext cx="3547266" cy="2143140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075" name="Picture 3" descr="C:\Users\Elka\Desktop\650_1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909" y="1000108"/>
            <a:ext cx="3428427" cy="2286016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341" y="7059"/>
            <a:ext cx="9131318" cy="68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24744"/>
            <a:ext cx="914400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ГРАЖДАНИН,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ЕГО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475656" y="2348880"/>
            <a:ext cx="5832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57356" y="5000636"/>
            <a:ext cx="525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</a:rPr>
              <a:t>Получает социальные гарантии (образование, </a:t>
            </a:r>
            <a:r>
              <a:rPr lang="ru-RU" sz="1500" dirty="0" smtClean="0">
                <a:latin typeface="Times New Roman" pitchFamily="18" charset="0"/>
              </a:rPr>
              <a:t>жилищно-коммунальное </a:t>
            </a:r>
            <a:r>
              <a:rPr lang="ru-RU" sz="1500" dirty="0">
                <a:latin typeface="Times New Roman" pitchFamily="18" charset="0"/>
              </a:rPr>
              <a:t>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9752" y="1628800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428860" y="4214818"/>
            <a:ext cx="4178299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077" y="2684868"/>
            <a:ext cx="2772308" cy="145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614362" cy="636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157192"/>
            <a:ext cx="614362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789040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86916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4572008"/>
            <a:ext cx="569913" cy="569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00" y="4221088"/>
            <a:ext cx="671512" cy="60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0" y="6072206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</a:t>
            </a:r>
            <a:r>
              <a:rPr lang="ru-RU" sz="1300" dirty="0" smtClean="0">
                <a:latin typeface="Times New Roman" pitchFamily="18" charset="0"/>
              </a:rPr>
              <a:t>эффективно</a:t>
            </a:r>
            <a:r>
              <a:rPr lang="ru-RU" sz="1300" dirty="0">
                <a:latin typeface="Times New Roman" pitchFamily="18" charset="0"/>
              </a:rPr>
              <a:t>, приносят конкретные результаты как для общества в целом, так и для каждой семьи, для каждого человека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382000" y="6572272"/>
            <a:ext cx="762000" cy="285728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3" name="Рисунок 22" descr="header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24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0"/>
            <a:ext cx="1159158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-12986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382000" y="6643710"/>
            <a:ext cx="762000" cy="214290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643050"/>
            <a:ext cx="5956095" cy="130298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anose="02020603050405020304" pitchFamily="18" charset="0"/>
              </a:rPr>
              <a:t>ОСНОВНЫЕ ПАРАМЕТРЫ  ИСПОЛНЕНИЯ БЮДЖЕТА 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anose="02020603050405020304" pitchFamily="18" charset="0"/>
              </a:rPr>
              <a:t>ГОРОДА КУРСКА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anose="02020603050405020304" pitchFamily="18" charset="0"/>
              </a:rPr>
              <a:t> ЗА 2019 ГОД И 2020 ГОДЫ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088" name="Group 56"/>
          <p:cNvGraphicFramePr>
            <a:graphicFrameLocks noGrp="1"/>
          </p:cNvGraphicFramePr>
          <p:nvPr/>
        </p:nvGraphicFramePr>
        <p:xfrm>
          <a:off x="142844" y="3357562"/>
          <a:ext cx="8858311" cy="31661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012832"/>
                <a:gridCol w="1591053"/>
                <a:gridCol w="1518732"/>
                <a:gridCol w="1735694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DCEDFC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DCEDFC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DCEDFC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DCEDFC">
                        <a:alpha val="81000"/>
                      </a:srgbClr>
                    </a:solidFill>
                  </a:tcPr>
                </a:tc>
              </a:tr>
              <a:tr h="471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Доходы, всего, из них: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12 445 843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12 871 611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+425 768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</a:tr>
              <a:tr h="813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3 486 383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4 344 433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+858 050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</a:tr>
              <a:tr h="43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8 959 461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8 527 178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-432 283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</a:tr>
              <a:tr h="43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12 425 234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13 012 326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+ 587 092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</a:tr>
              <a:tr h="56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+20 609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-140 715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-161 324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http://vr-vyksa.ru/media/images/38_MdwspN8.width-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51" y="1214422"/>
            <a:ext cx="192084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kbr.news-r.ru.images.1c-bitrix-cdn.ru/upload/iblock/484/4844579717076c48fe1fbe2a3feb66a0.jpeg?143781466956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604" y="1357298"/>
            <a:ext cx="2429832" cy="183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ead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7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0"/>
            <a:ext cx="1159158" cy="107154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500958" y="2928934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anose="02020603050405020304" pitchFamily="18" charset="0"/>
              </a:rPr>
              <a:t>(тыс.руб.)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ext Box 2"/>
          <p:cNvPicPr>
            <a:picLocks noChangeArrowheads="1"/>
          </p:cNvPicPr>
          <p:nvPr/>
        </p:nvPicPr>
        <p:blipFill>
          <a:blip r:embed="rId2" cstate="print">
            <a:lum bright="37000" contrast="-38000"/>
          </a:blip>
          <a:stretch>
            <a:fillRect/>
          </a:stretch>
        </p:blipFill>
        <p:spPr bwMode="auto">
          <a:xfrm rot="10800000">
            <a:off x="0" y="688313"/>
            <a:ext cx="9156986" cy="616968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50444"/>
              </p:ext>
            </p:extLst>
          </p:nvPr>
        </p:nvGraphicFramePr>
        <p:xfrm>
          <a:off x="142844" y="2285992"/>
          <a:ext cx="8929750" cy="430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28958"/>
                <a:gridCol w="1571636"/>
                <a:gridCol w="1571636"/>
                <a:gridCol w="1285884"/>
                <a:gridCol w="1571636"/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DCEDFC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 horzOverflow="overflow">
                    <a:solidFill>
                      <a:srgbClr val="DCEDFC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 за 2020</a:t>
                      </a:r>
                    </a:p>
                  </a:txBody>
                  <a:tcPr horzOverflow="overflow">
                    <a:solidFill>
                      <a:srgbClr val="DCEDFC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horzOverflow="overflow">
                    <a:solidFill>
                      <a:srgbClr val="DCEDFC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Отклонения от плана</a:t>
                      </a:r>
                    </a:p>
                  </a:txBody>
                  <a:tcPr horzOverflow="overflow">
                    <a:solidFill>
                      <a:srgbClr val="DCEDFC">
                        <a:alpha val="8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I.</a:t>
                      </a: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всего,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из них: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12 868 206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12 871 611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+3 405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4 252 387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4 344 433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102,2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+92 046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8 615 819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8 527 178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99,0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- 88 641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II. </a:t>
                      </a: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13 353 892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13 012 326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97,4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- 341 566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-485 686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-140 715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29,0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+344 971</a:t>
                      </a:r>
                    </a:p>
                  </a:txBody>
                  <a:tcPr horzOverflow="overflow">
                    <a:solidFill>
                      <a:srgbClr val="A2CFF8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43834" y="1928802"/>
            <a:ext cx="1357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786842" y="6581001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9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214422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ИСПОЛНЕНИЕ БЮДЖЕТА  ГОРОДА КУРСКА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+mj-ea"/>
                <a:cs typeface="Times New Roman" panose="02020603050405020304" pitchFamily="18" charset="0"/>
              </a:rPr>
              <a:t> ЗА 2020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5"/>
          </a:xfrm>
          <a:prstGeom prst="rect">
            <a:avLst/>
          </a:prstGeom>
        </p:spPr>
      </p:pic>
      <p:pic>
        <p:nvPicPr>
          <p:cNvPr id="18" name="Picture 2" descr="http://yuzgu.ru/images/files/gerb-kur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0"/>
            <a:ext cx="1069989" cy="1000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19975</TotalTime>
  <Words>3448</Words>
  <Application>Microsoft Office PowerPoint</Application>
  <PresentationFormat>Экран (4:3)</PresentationFormat>
  <Paragraphs>686</Paragraphs>
  <Slides>37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Calibri</vt:lpstr>
      <vt:lpstr>Constantia</vt:lpstr>
      <vt:lpstr>Georgia</vt:lpstr>
      <vt:lpstr>HY신명조</vt:lpstr>
      <vt:lpstr>Impact</vt:lpstr>
      <vt:lpstr>Tahoma</vt:lpstr>
      <vt:lpstr>Times New Roman</vt:lpstr>
      <vt:lpstr>Wingdings</vt:lpstr>
      <vt:lpstr>Wingdings 2</vt:lpstr>
      <vt:lpstr>Поток</vt:lpstr>
      <vt:lpstr>Презентация PowerPoint</vt:lpstr>
      <vt:lpstr>АДМИНИСТРАТИВНО-ТЕРРИТОРИАЛЬНОЕ УСТРОЙСТВО ГОРОДА КУРСКА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 ИСПОЛНЕНИЯ БЮДЖЕТА   ГОРОДА КУРСКА  ЗА 2019 ГОД И 2020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 ДОРОЖНЫЙ  ФОНД ГОРОДА КУРСКА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Pihta</dc:creator>
  <cp:lastModifiedBy>kgs22</cp:lastModifiedBy>
  <cp:revision>2167</cp:revision>
  <cp:lastPrinted>2018-04-06T06:16:37Z</cp:lastPrinted>
  <dcterms:created xsi:type="dcterms:W3CDTF">2015-02-16T13:56:23Z</dcterms:created>
  <dcterms:modified xsi:type="dcterms:W3CDTF">2021-03-10T06:48:59Z</dcterms:modified>
</cp:coreProperties>
</file>